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 id="2147483661" r:id="rId6"/>
    <p:sldMasterId id="2147483666" r:id="rId7"/>
  </p:sldMasterIdLst>
  <p:notesMasterIdLst>
    <p:notesMasterId r:id="rId29"/>
  </p:notesMasterIdLst>
  <p:handoutMasterIdLst>
    <p:handoutMasterId r:id="rId30"/>
  </p:handoutMasterIdLst>
  <p:sldIdLst>
    <p:sldId id="918" r:id="rId8"/>
    <p:sldId id="826" r:id="rId9"/>
    <p:sldId id="893" r:id="rId10"/>
    <p:sldId id="892" r:id="rId11"/>
    <p:sldId id="834" r:id="rId12"/>
    <p:sldId id="827" r:id="rId13"/>
    <p:sldId id="828" r:id="rId14"/>
    <p:sldId id="829" r:id="rId15"/>
    <p:sldId id="1008" r:id="rId16"/>
    <p:sldId id="1009" r:id="rId17"/>
    <p:sldId id="1010" r:id="rId18"/>
    <p:sldId id="831" r:id="rId19"/>
    <p:sldId id="836" r:id="rId20"/>
    <p:sldId id="832" r:id="rId21"/>
    <p:sldId id="833" r:id="rId22"/>
    <p:sldId id="837" r:id="rId23"/>
    <p:sldId id="1070" r:id="rId24"/>
    <p:sldId id="1071" r:id="rId25"/>
    <p:sldId id="1072" r:id="rId26"/>
    <p:sldId id="839" r:id="rId27"/>
    <p:sldId id="841" r:id="rId28"/>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CA9DF"/>
    <a:srgbClr val="48C0FF"/>
    <a:srgbClr val="2ABDF2"/>
    <a:srgbClr val="FFFFFF"/>
    <a:srgbClr val="56CBF5"/>
    <a:srgbClr val="52ADE1"/>
    <a:srgbClr val="E9CF6C"/>
    <a:srgbClr val="B01207"/>
    <a:srgbClr val="2C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67039-56A9-4661-92DC-AAC073FEF5EA}" v="2" dt="2022-07-28T09:49:29.720"/>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77" autoAdjust="0"/>
    <p:restoredTop sz="94778" autoAdjust="0"/>
  </p:normalViewPr>
  <p:slideViewPr>
    <p:cSldViewPr snapToGrid="0" snapToObjects="1" showGuides="1">
      <p:cViewPr varScale="1">
        <p:scale>
          <a:sx n="115" d="100"/>
          <a:sy n="115" d="100"/>
        </p:scale>
        <p:origin x="684" y="108"/>
      </p:cViewPr>
      <p:guideLst>
        <p:guide orient="horz" pos="2382"/>
        <p:guide pos="3174"/>
      </p:guideLst>
    </p:cSldViewPr>
  </p:slideViewPr>
  <p:outlineViewPr>
    <p:cViewPr>
      <p:scale>
        <a:sx n="33" d="100"/>
        <a:sy n="33" d="100"/>
      </p:scale>
      <p:origin x="0" y="-1077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17/11/2022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17/11/2022</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Licences show as IPC2-ACDQ ACD Group User and ACD Group within the reseller portal. Site supervisors can also be added to access supervisor functions such as silent monitoring but is not required, group member licence can be used for both group member or supervisor.</a:t>
            </a:r>
          </a:p>
        </p:txBody>
      </p:sp>
      <p:sp>
        <p:nvSpPr>
          <p:cNvPr id="4" name="Slide Number Placeholder 3"/>
          <p:cNvSpPr>
            <a:spLocks noGrp="1"/>
          </p:cNvSpPr>
          <p:nvPr>
            <p:ph type="sldNum" sz="quarter" idx="5"/>
          </p:nvPr>
        </p:nvSpPr>
        <p:spPr/>
        <p:txBody>
          <a:bodyPr/>
          <a:lstStyle/>
          <a:p>
            <a:fld id="{3CAB8177-900E-4186-8690-8A49FA2A8400}" type="slidenum">
              <a:rPr lang="en-GB" smtClean="0"/>
              <a:pPr/>
              <a:t>2</a:t>
            </a:fld>
            <a:endParaRPr lang="en-GB" dirty="0"/>
          </a:p>
        </p:txBody>
      </p:sp>
    </p:spTree>
    <p:extLst>
      <p:ext uri="{BB962C8B-B14F-4D97-AF65-F5344CB8AC3E}">
        <p14:creationId xmlns:p14="http://schemas.microsoft.com/office/powerpoint/2010/main" val="49678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set to not used so will need manually intervention from supervisor. Or use night schedule, holiday schedule or night/holiday schedule.</a:t>
            </a:r>
          </a:p>
        </p:txBody>
      </p:sp>
      <p:sp>
        <p:nvSpPr>
          <p:cNvPr id="4" name="Slide Number Placeholder 3"/>
          <p:cNvSpPr>
            <a:spLocks noGrp="1"/>
          </p:cNvSpPr>
          <p:nvPr>
            <p:ph type="sldNum" sz="quarter" idx="5"/>
          </p:nvPr>
        </p:nvSpPr>
        <p:spPr/>
        <p:txBody>
          <a:bodyPr/>
          <a:lstStyle/>
          <a:p>
            <a:fld id="{3CAB8177-900E-4186-8690-8A49FA2A8400}" type="slidenum">
              <a:rPr lang="en-GB" smtClean="0"/>
              <a:pPr/>
              <a:t>14</a:t>
            </a:fld>
            <a:endParaRPr lang="en-GB" dirty="0"/>
          </a:p>
        </p:txBody>
      </p:sp>
    </p:spTree>
    <p:extLst>
      <p:ext uri="{BB962C8B-B14F-4D97-AF65-F5344CB8AC3E}">
        <p14:creationId xmlns:p14="http://schemas.microsoft.com/office/powerpoint/2010/main" val="113352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type can be release, announcement of forward. Make sure appropriate time for “announcement” is set so that the prompt is played as necessary,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15</a:t>
            </a:fld>
            <a:endParaRPr lang="en-GB" dirty="0"/>
          </a:p>
        </p:txBody>
      </p:sp>
    </p:spTree>
    <p:extLst>
      <p:ext uri="{BB962C8B-B14F-4D97-AF65-F5344CB8AC3E}">
        <p14:creationId xmlns:p14="http://schemas.microsoft.com/office/powerpoint/2010/main" val="288760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Agent log on; state when logging on, auto answer etc. Agent auto switch is wrap up time for agent to be ready for next call. Set rule for agent id usage at log on (either manual or auto) , note if this is set to auto then agent id’s will auto populate with the same id as the ext number, if we set this to manual then we need to add agent id’s manually. Manual mode will allow any agent to logo to station.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16</a:t>
            </a:fld>
            <a:endParaRPr lang="en-GB" dirty="0"/>
          </a:p>
        </p:txBody>
      </p:sp>
    </p:spTree>
    <p:extLst>
      <p:ext uri="{BB962C8B-B14F-4D97-AF65-F5344CB8AC3E}">
        <p14:creationId xmlns:p14="http://schemas.microsoft.com/office/powerpoint/2010/main" val="311266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Agent log on; state when logging on, auto answer etc. Agent auto switch is wrap up time for agent to be ready for next call. Set rule for agent id usage at log on (either manual or auto) , note if this is set to auto then agent id’s will auto populate with the same id as the ext number, if we set this to manual then we need to add agent id’s manually. Manual mode will allow any agent to logo to station.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17</a:t>
            </a:fld>
            <a:endParaRPr lang="en-GB" dirty="0"/>
          </a:p>
        </p:txBody>
      </p:sp>
    </p:spTree>
    <p:extLst>
      <p:ext uri="{BB962C8B-B14F-4D97-AF65-F5344CB8AC3E}">
        <p14:creationId xmlns:p14="http://schemas.microsoft.com/office/powerpoint/2010/main" val="33470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Agent log on; state when logging on, auto answer etc. Agent auto switch is wrap up time for agent to be ready for next call. Set rule for agent id usage at log on (either manual or auto) , note if this is set to auto then agent id’s will auto populate with the same id as the ext number, if we set this to manual then we need to add agent id’s manually. Manual mode will allow any agent to logo to station.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18</a:t>
            </a:fld>
            <a:endParaRPr lang="en-GB" dirty="0"/>
          </a:p>
        </p:txBody>
      </p:sp>
    </p:spTree>
    <p:extLst>
      <p:ext uri="{BB962C8B-B14F-4D97-AF65-F5344CB8AC3E}">
        <p14:creationId xmlns:p14="http://schemas.microsoft.com/office/powerpoint/2010/main" val="203796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Agent log on; state when logging on, auto answer etc. Agent auto switch is wrap up time for agent to be ready for next call. Set rule for agent id usage at log on (either manual or auto) , note if this is set to auto then agent id’s will auto populate with the same id as the ext number, if we set this to manual then we need to add agent id’s manually. Manual mode will allow any agent to logo to station.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19</a:t>
            </a:fld>
            <a:endParaRPr lang="en-GB" dirty="0"/>
          </a:p>
        </p:txBody>
      </p:sp>
    </p:spTree>
    <p:extLst>
      <p:ext uri="{BB962C8B-B14F-4D97-AF65-F5344CB8AC3E}">
        <p14:creationId xmlns:p14="http://schemas.microsoft.com/office/powerpoint/2010/main" val="970956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Adding manually allows the agent id to differ from the station that has been added a a group member however this needs to be 4 digit exts minimum.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20</a:t>
            </a:fld>
            <a:endParaRPr lang="en-GB" dirty="0"/>
          </a:p>
        </p:txBody>
      </p:sp>
    </p:spTree>
    <p:extLst>
      <p:ext uri="{BB962C8B-B14F-4D97-AF65-F5344CB8AC3E}">
        <p14:creationId xmlns:p14="http://schemas.microsoft.com/office/powerpoint/2010/main" val="423923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B8177-900E-4186-8690-8A49FA2A8400}" type="slidenum">
              <a:rPr lang="en-GB" smtClean="0"/>
              <a:pPr/>
              <a:t>21</a:t>
            </a:fld>
            <a:endParaRPr lang="en-GB" dirty="0"/>
          </a:p>
        </p:txBody>
      </p:sp>
    </p:spTree>
    <p:extLst>
      <p:ext uri="{BB962C8B-B14F-4D97-AF65-F5344CB8AC3E}">
        <p14:creationId xmlns:p14="http://schemas.microsoft.com/office/powerpoint/2010/main" val="365220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Licence Shows as IPC2-ACDQ ACD Group User</a:t>
            </a:r>
          </a:p>
        </p:txBody>
      </p:sp>
      <p:sp>
        <p:nvSpPr>
          <p:cNvPr id="4" name="Slide Number Placeholder 3"/>
          <p:cNvSpPr>
            <a:spLocks noGrp="1"/>
          </p:cNvSpPr>
          <p:nvPr>
            <p:ph type="sldNum" sz="quarter" idx="5"/>
          </p:nvPr>
        </p:nvSpPr>
        <p:spPr/>
        <p:txBody>
          <a:bodyPr/>
          <a:lstStyle/>
          <a:p>
            <a:fld id="{3CAB8177-900E-4186-8690-8A49FA2A8400}" type="slidenum">
              <a:rPr lang="en-GB" smtClean="0"/>
              <a:pPr/>
              <a:t>5</a:t>
            </a:fld>
            <a:endParaRPr lang="en-GB" dirty="0"/>
          </a:p>
        </p:txBody>
      </p:sp>
    </p:spTree>
    <p:extLst>
      <p:ext uri="{BB962C8B-B14F-4D97-AF65-F5344CB8AC3E}">
        <p14:creationId xmlns:p14="http://schemas.microsoft.com/office/powerpoint/2010/main" val="321762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Ddi an be directly assigned but as discussed we would normally route all numbers at the DDI summary table. Time schedule can be any that have been assigned in company time schedule.. </a:t>
            </a:r>
          </a:p>
        </p:txBody>
      </p:sp>
      <p:sp>
        <p:nvSpPr>
          <p:cNvPr id="4" name="Slide Number Placeholder 3"/>
          <p:cNvSpPr>
            <a:spLocks noGrp="1"/>
          </p:cNvSpPr>
          <p:nvPr>
            <p:ph type="sldNum" sz="quarter" idx="5"/>
          </p:nvPr>
        </p:nvSpPr>
        <p:spPr/>
        <p:txBody>
          <a:bodyPr/>
          <a:lstStyle/>
          <a:p>
            <a:fld id="{3CAB8177-900E-4186-8690-8A49FA2A8400}" type="slidenum">
              <a:rPr lang="en-GB" smtClean="0"/>
              <a:pPr/>
              <a:t>6</a:t>
            </a:fld>
            <a:endParaRPr lang="en-GB" dirty="0"/>
          </a:p>
        </p:txBody>
      </p:sp>
    </p:spTree>
    <p:extLst>
      <p:ext uri="{BB962C8B-B14F-4D97-AF65-F5344CB8AC3E}">
        <p14:creationId xmlns:p14="http://schemas.microsoft.com/office/powerpoint/2010/main" val="90551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Multiple stations can be added using the check boxes. If particular stations need to be removed at a later date, reverse the process using check box in member list and the right arrow. </a:t>
            </a:r>
          </a:p>
        </p:txBody>
      </p:sp>
      <p:sp>
        <p:nvSpPr>
          <p:cNvPr id="4" name="Slide Number Placeholder 3"/>
          <p:cNvSpPr>
            <a:spLocks noGrp="1"/>
          </p:cNvSpPr>
          <p:nvPr>
            <p:ph type="sldNum" sz="quarter" idx="5"/>
          </p:nvPr>
        </p:nvSpPr>
        <p:spPr/>
        <p:txBody>
          <a:bodyPr/>
          <a:lstStyle/>
          <a:p>
            <a:fld id="{3CAB8177-900E-4186-8690-8A49FA2A8400}" type="slidenum">
              <a:rPr lang="en-GB" smtClean="0"/>
              <a:pPr/>
              <a:t>8</a:t>
            </a:fld>
            <a:endParaRPr lang="en-GB" dirty="0"/>
          </a:p>
        </p:txBody>
      </p:sp>
    </p:spTree>
    <p:extLst>
      <p:ext uri="{BB962C8B-B14F-4D97-AF65-F5344CB8AC3E}">
        <p14:creationId xmlns:p14="http://schemas.microsoft.com/office/powerpoint/2010/main" val="308042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Browse for the WAV file locally and add play time for each announcement, make sure the time is long enough to cover the announcement play time in full.</a:t>
            </a:r>
          </a:p>
        </p:txBody>
      </p:sp>
      <p:sp>
        <p:nvSpPr>
          <p:cNvPr id="4" name="Slide Number Placeholder 3"/>
          <p:cNvSpPr>
            <a:spLocks noGrp="1"/>
          </p:cNvSpPr>
          <p:nvPr>
            <p:ph type="sldNum" sz="quarter" idx="5"/>
          </p:nvPr>
        </p:nvSpPr>
        <p:spPr/>
        <p:txBody>
          <a:bodyPr/>
          <a:lstStyle/>
          <a:p>
            <a:fld id="{3CAB8177-900E-4186-8690-8A49FA2A8400}" type="slidenum">
              <a:rPr lang="en-GB" smtClean="0"/>
              <a:pPr/>
              <a:t>9</a:t>
            </a:fld>
            <a:endParaRPr lang="en-GB" dirty="0"/>
          </a:p>
        </p:txBody>
      </p:sp>
    </p:spTree>
    <p:extLst>
      <p:ext uri="{BB962C8B-B14F-4D97-AF65-F5344CB8AC3E}">
        <p14:creationId xmlns:p14="http://schemas.microsoft.com/office/powerpoint/2010/main" val="20186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comfort tone to be played once queuing announcements have ended and set how long this will play for, total duration will be accumulated from all queuing steps announcements and comfort tone if set.</a:t>
            </a:r>
          </a:p>
        </p:txBody>
      </p:sp>
      <p:sp>
        <p:nvSpPr>
          <p:cNvPr id="4" name="Slide Number Placeholder 3"/>
          <p:cNvSpPr>
            <a:spLocks noGrp="1"/>
          </p:cNvSpPr>
          <p:nvPr>
            <p:ph type="sldNum" sz="quarter" idx="5"/>
          </p:nvPr>
        </p:nvSpPr>
        <p:spPr/>
        <p:txBody>
          <a:bodyPr/>
          <a:lstStyle/>
          <a:p>
            <a:fld id="{3CAB8177-900E-4186-8690-8A49FA2A8400}" type="slidenum">
              <a:rPr lang="en-GB" smtClean="0"/>
              <a:pPr/>
              <a:t>10</a:t>
            </a:fld>
            <a:endParaRPr lang="en-GB" dirty="0"/>
          </a:p>
        </p:txBody>
      </p:sp>
    </p:spTree>
    <p:extLst>
      <p:ext uri="{BB962C8B-B14F-4D97-AF65-F5344CB8AC3E}">
        <p14:creationId xmlns:p14="http://schemas.microsoft.com/office/powerpoint/2010/main" val="40189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B8177-900E-4186-8690-8A49FA2A8400}" type="slidenum">
              <a:rPr lang="en-GB" smtClean="0"/>
              <a:pPr/>
              <a:t>11</a:t>
            </a:fld>
            <a:endParaRPr lang="en-GB" dirty="0"/>
          </a:p>
        </p:txBody>
      </p:sp>
    </p:spTree>
    <p:extLst>
      <p:ext uri="{BB962C8B-B14F-4D97-AF65-F5344CB8AC3E}">
        <p14:creationId xmlns:p14="http://schemas.microsoft.com/office/powerpoint/2010/main" val="228757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Amount of calls queued is dependant on lines so make sure there are enough available. Choose service type release, announcement or busy and apply announcement or forwarded destination as appropriate</a:t>
            </a:r>
          </a:p>
        </p:txBody>
      </p:sp>
      <p:sp>
        <p:nvSpPr>
          <p:cNvPr id="4" name="Slide Number Placeholder 3"/>
          <p:cNvSpPr>
            <a:spLocks noGrp="1"/>
          </p:cNvSpPr>
          <p:nvPr>
            <p:ph type="sldNum" sz="quarter" idx="5"/>
          </p:nvPr>
        </p:nvSpPr>
        <p:spPr/>
        <p:txBody>
          <a:bodyPr/>
          <a:lstStyle/>
          <a:p>
            <a:fld id="{3CAB8177-900E-4186-8690-8A49FA2A8400}" type="slidenum">
              <a:rPr lang="en-GB" smtClean="0"/>
              <a:pPr/>
              <a:t>12</a:t>
            </a:fld>
            <a:endParaRPr lang="en-GB" dirty="0"/>
          </a:p>
        </p:txBody>
      </p:sp>
    </p:spTree>
    <p:extLst>
      <p:ext uri="{BB962C8B-B14F-4D97-AF65-F5344CB8AC3E}">
        <p14:creationId xmlns:p14="http://schemas.microsoft.com/office/powerpoint/2010/main" val="313978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Browse for the announcement file locally and set play time. </a:t>
            </a:r>
          </a:p>
        </p:txBody>
      </p:sp>
      <p:sp>
        <p:nvSpPr>
          <p:cNvPr id="4" name="Slide Number Placeholder 3"/>
          <p:cNvSpPr>
            <a:spLocks noGrp="1"/>
          </p:cNvSpPr>
          <p:nvPr>
            <p:ph type="sldNum" sz="quarter" idx="5"/>
          </p:nvPr>
        </p:nvSpPr>
        <p:spPr/>
        <p:txBody>
          <a:bodyPr/>
          <a:lstStyle/>
          <a:p>
            <a:fld id="{3CAB8177-900E-4186-8690-8A49FA2A8400}" type="slidenum">
              <a:rPr lang="en-GB" smtClean="0"/>
              <a:pPr/>
              <a:t>13</a:t>
            </a:fld>
            <a:endParaRPr lang="en-GB" dirty="0"/>
          </a:p>
        </p:txBody>
      </p:sp>
    </p:spTree>
    <p:extLst>
      <p:ext uri="{BB962C8B-B14F-4D97-AF65-F5344CB8AC3E}">
        <p14:creationId xmlns:p14="http://schemas.microsoft.com/office/powerpoint/2010/main" val="125065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5488543" y="2862078"/>
            <a:ext cx="1587" cy="900113"/>
          </a:xfrm>
          <a:prstGeom prst="line">
            <a:avLst/>
          </a:prstGeom>
          <a:noFill/>
          <a:ln w="9525">
            <a:solidFill>
              <a:srgbClr val="FFFFFF"/>
            </a:solidFill>
            <a:round/>
            <a:headEnd/>
            <a:tailEnd/>
          </a:ln>
          <a:effectLst/>
          <a:extLst>
            <a:ext uri="{909E8E84-426E-40dd-AFC4-6F175D3DCCD1}">
              <a14:hiddenFill xmlns:mc="http://schemas.openxmlformats.org/markup-compatibility/2006" xmlns:mv="urn:schemas-microsoft-com:mac:vml" xmlns="" xmlns:a14="http://schemas.microsoft.com/office/drawing/2010/main">
                <a:noFill/>
              </a14:hiddenFill>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2137496" y="2893418"/>
            <a:ext cx="3199847"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5813969" y="3041823"/>
            <a:ext cx="3195025" cy="831850"/>
          </a:xfrm>
        </p:spPr>
        <p:txBody>
          <a:bodyPr/>
          <a:lstStyle>
            <a:lvl1pPr>
              <a:defRPr sz="3600" baseline="0">
                <a:solidFill>
                  <a:srgbClr val="FFFFFF"/>
                </a:solidFill>
              </a:defRPr>
            </a:lvl1pPr>
          </a:lstStyle>
          <a:p>
            <a:r>
              <a:rPr lang="en-GB" dirty="0"/>
              <a:t>Click to add subtitle</a:t>
            </a:r>
          </a:p>
        </p:txBody>
      </p:sp>
      <p:sp>
        <p:nvSpPr>
          <p:cNvPr id="11" name="Picture Placeholder 4"/>
          <p:cNvSpPr>
            <a:spLocks noGrp="1"/>
          </p:cNvSpPr>
          <p:nvPr>
            <p:ph type="pic" sz="quarter" idx="11"/>
          </p:nvPr>
        </p:nvSpPr>
        <p:spPr>
          <a:xfrm>
            <a:off x="676454" y="277843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9" name="Donut 8"/>
          <p:cNvSpPr/>
          <p:nvPr userDrawn="1"/>
        </p:nvSpPr>
        <p:spPr>
          <a:xfrm>
            <a:off x="441129" y="2592474"/>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9094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587405"/>
            <a:ext cx="6290846" cy="868773"/>
          </a:xfrm>
        </p:spPr>
        <p:txBody>
          <a:bodyPr>
            <a:normAutofit/>
          </a:bodyPr>
          <a:lstStyle>
            <a:lvl1pPr>
              <a:defRPr sz="47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15001" y="2739309"/>
            <a:ext cx="4647440" cy="2984518"/>
          </a:xfrm>
        </p:spPr>
        <p:txBody>
          <a:bodyPr/>
          <a:lstStyle>
            <a:lvl1pPr marL="0" indent="0" algn="l">
              <a:buNone/>
              <a:defRPr sz="2800">
                <a:solidFill>
                  <a:schemeClr val="bg1">
                    <a:lumMod val="85000"/>
                  </a:schemeClr>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715002" y="1533525"/>
            <a:ext cx="4647440" cy="1755775"/>
          </a:xfrm>
          <a:prstGeom prst="rect">
            <a:avLst/>
          </a:prstGeom>
        </p:spPr>
        <p:txBody>
          <a:bodyPr vert="horz"/>
          <a:lstStyle>
            <a:lvl1pPr algn="l">
              <a:defRPr sz="5400">
                <a:solidFill>
                  <a:schemeClr val="bg1"/>
                </a:solidFill>
                <a:latin typeface="Arial"/>
                <a:cs typeface="Arial"/>
              </a:defRPr>
            </a:lvl1pPr>
          </a:lstStyle>
          <a:p>
            <a:r>
              <a:rPr lang="en-AU" altLang="ja-JP" dirty="0"/>
              <a:t>Click to edit Master title style</a:t>
            </a:r>
            <a:endParaRPr lang="ja-JP" altLang="en-US" dirty="0"/>
          </a:p>
        </p:txBody>
      </p:sp>
      <p:sp>
        <p:nvSpPr>
          <p:cNvPr id="10" name="Subtitle 2"/>
          <p:cNvSpPr>
            <a:spLocks noGrp="1"/>
          </p:cNvSpPr>
          <p:nvPr>
            <p:ph type="subTitle" idx="1"/>
          </p:nvPr>
        </p:nvSpPr>
        <p:spPr>
          <a:xfrm>
            <a:off x="715001" y="3771900"/>
            <a:ext cx="4647440" cy="2984518"/>
          </a:xfrm>
          <a:prstGeom prst="rect">
            <a:avLst/>
          </a:prstGeom>
        </p:spPr>
        <p:txBody>
          <a:bodyPr/>
          <a:lstStyle>
            <a:lvl1pPr marL="0" indent="0" algn="l">
              <a:buNone/>
              <a:defRPr sz="2800">
                <a:solidFill>
                  <a:schemeClr val="bg1">
                    <a:lumMod val="85000"/>
                  </a:schemeClr>
                </a:solidFill>
                <a:latin typeface="Arial"/>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669331" y="601768"/>
            <a:ext cx="8715584" cy="491701"/>
          </a:xfrm>
        </p:spPr>
        <p:txBody>
          <a:bodyPr/>
          <a:lstStyle>
            <a:lvl1pPr algn="ctr">
              <a:defRPr/>
            </a:lvl1pPr>
          </a:lstStyle>
          <a:p>
            <a:r>
              <a:rPr lang="en-GB" dirty="0"/>
              <a:t>Click to edit Master title style</a:t>
            </a:r>
          </a:p>
        </p:txBody>
      </p:sp>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3965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a:xfrm>
            <a:off x="692535" y="2307656"/>
            <a:ext cx="8692381" cy="4234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1">
            <a:extLst>
              <a:ext uri="{FF2B5EF4-FFF2-40B4-BE49-F238E27FC236}">
                <a16:creationId xmlns:a16="http://schemas.microsoft.com/office/drawing/2014/main" id="{7B4914B0-A49F-984A-9A7B-F97B0831B988}"/>
              </a:ext>
            </a:extLst>
          </p:cNvPr>
          <p:cNvSpPr>
            <a:spLocks noGrp="1"/>
          </p:cNvSpPr>
          <p:nvPr>
            <p:ph type="title"/>
          </p:nvPr>
        </p:nvSpPr>
        <p:spPr>
          <a:xfrm>
            <a:off x="669331" y="601768"/>
            <a:ext cx="8715584" cy="491701"/>
          </a:xfrm>
        </p:spPr>
        <p:txBody>
          <a:bodyPr/>
          <a:lstStyle>
            <a:lvl1pPr algn="ctr">
              <a:defRPr/>
            </a:lvl1pPr>
          </a:lstStyle>
          <a:p>
            <a:r>
              <a:rPr lang="en-GB" dirty="0"/>
              <a:t>Click to edit Master title style</a:t>
            </a:r>
          </a:p>
        </p:txBody>
      </p:sp>
      <p:sp>
        <p:nvSpPr>
          <p:cNvPr id="6" name="Text Placeholder 7">
            <a:extLst>
              <a:ext uri="{FF2B5EF4-FFF2-40B4-BE49-F238E27FC236}">
                <a16:creationId xmlns:a16="http://schemas.microsoft.com/office/drawing/2014/main" id="{75633952-3A4C-DA40-9138-A8F2D3A5C5C2}"/>
              </a:ext>
            </a:extLst>
          </p:cNvPr>
          <p:cNvSpPr>
            <a:spLocks noGrp="1"/>
          </p:cNvSpPr>
          <p:nvPr>
            <p:ph type="body" sz="quarter" idx="10" hasCustomPrompt="1"/>
          </p:nvPr>
        </p:nvSpPr>
        <p:spPr>
          <a:xfrm>
            <a:off x="681230" y="1583324"/>
            <a:ext cx="8715583" cy="491702"/>
          </a:xfrm>
        </p:spPr>
        <p:txBody>
          <a:bodyPr/>
          <a:lstStyle>
            <a:lvl1pPr>
              <a:buNone/>
              <a:defRPr sz="2399">
                <a:solidFill>
                  <a:schemeClr val="accent1"/>
                </a:solidFill>
              </a:defRPr>
            </a:lvl1pPr>
            <a:lvl2pPr>
              <a:buNone/>
              <a:defRPr sz="2399">
                <a:solidFill>
                  <a:schemeClr val="accent1"/>
                </a:solidFill>
              </a:defRPr>
            </a:lvl2pPr>
            <a:lvl3pPr>
              <a:buNone/>
              <a:defRPr sz="2399">
                <a:solidFill>
                  <a:schemeClr val="accent1"/>
                </a:solidFill>
              </a:defRPr>
            </a:lvl3pPr>
            <a:lvl4pPr>
              <a:buNone/>
              <a:defRPr sz="2399">
                <a:solidFill>
                  <a:schemeClr val="accent1"/>
                </a:solidFill>
              </a:defRPr>
            </a:lvl4pPr>
            <a:lvl5pPr>
              <a:buNone/>
              <a:defRPr sz="2399">
                <a:solidFill>
                  <a:schemeClr val="accent1"/>
                </a:solidFill>
              </a:defRPr>
            </a:lvl5pPr>
          </a:lstStyle>
          <a:p>
            <a:pPr lvl="0"/>
            <a:r>
              <a:rPr lang="en-GB" dirty="0"/>
              <a:t>Insert subtitle</a:t>
            </a:r>
          </a:p>
        </p:txBody>
      </p:sp>
    </p:spTree>
    <p:extLst>
      <p:ext uri="{BB962C8B-B14F-4D97-AF65-F5344CB8AC3E}">
        <p14:creationId xmlns:p14="http://schemas.microsoft.com/office/powerpoint/2010/main" val="40913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692535" y="1598614"/>
            <a:ext cx="4288479" cy="4799013"/>
          </a:xfrm>
        </p:spPr>
        <p:txBody>
          <a:bodyPr/>
          <a:lstStyle/>
          <a:p>
            <a:pPr lvl="0"/>
            <a:r>
              <a:rPr lang="en-GB" dirty="0"/>
              <a:t>Insert</a:t>
            </a:r>
          </a:p>
          <a:p>
            <a:pPr lvl="1"/>
            <a:r>
              <a:rPr lang="en-GB" dirty="0"/>
              <a:t>Text</a:t>
            </a:r>
          </a:p>
          <a:p>
            <a:pPr lvl="1"/>
            <a:r>
              <a:rPr lang="en-GB" dirty="0"/>
              <a:t>Chart</a:t>
            </a:r>
          </a:p>
          <a:p>
            <a:pPr lvl="1"/>
            <a:r>
              <a:rPr lang="en-GB" dirty="0"/>
              <a:t>Image</a:t>
            </a:r>
          </a:p>
          <a:p>
            <a:pPr lvl="1"/>
            <a:r>
              <a:rPr lang="en-GB" dirty="0"/>
              <a:t>Icon</a:t>
            </a:r>
          </a:p>
          <a:p>
            <a:pPr lvl="1"/>
            <a:r>
              <a:rPr lang="en-GB" dirty="0"/>
              <a:t>Video</a:t>
            </a:r>
          </a:p>
          <a:p>
            <a:pPr lvl="1"/>
            <a:r>
              <a:rPr lang="en-GB" dirty="0"/>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5095246" y="1598614"/>
            <a:ext cx="4289669" cy="4799013"/>
          </a:xfrm>
        </p:spPr>
        <p:txBody>
          <a:bodyPr/>
          <a:lstStyle/>
          <a:p>
            <a:pPr lvl="0"/>
            <a:r>
              <a:rPr lang="en-GB" dirty="0"/>
              <a:t>Insert</a:t>
            </a:r>
          </a:p>
          <a:p>
            <a:pPr lvl="1"/>
            <a:r>
              <a:rPr lang="en-GB" dirty="0"/>
              <a:t>Text</a:t>
            </a:r>
          </a:p>
          <a:p>
            <a:pPr lvl="1"/>
            <a:r>
              <a:rPr lang="en-GB" dirty="0"/>
              <a:t>Chart</a:t>
            </a:r>
          </a:p>
          <a:p>
            <a:pPr lvl="1"/>
            <a:r>
              <a:rPr lang="en-GB" dirty="0"/>
              <a:t>Image</a:t>
            </a:r>
          </a:p>
          <a:p>
            <a:pPr lvl="1"/>
            <a:r>
              <a:rPr lang="en-GB" dirty="0"/>
              <a:t>Icon</a:t>
            </a:r>
          </a:p>
          <a:p>
            <a:pPr lvl="1"/>
            <a:r>
              <a:rPr lang="en-GB" dirty="0"/>
              <a:t>Video</a:t>
            </a:r>
          </a:p>
          <a:p>
            <a:pPr lvl="1"/>
            <a:r>
              <a:rPr lang="en-GB" dirty="0"/>
              <a:t>Table</a:t>
            </a:r>
          </a:p>
        </p:txBody>
      </p:sp>
      <p:sp>
        <p:nvSpPr>
          <p:cNvPr id="5" name="Title 1">
            <a:extLst>
              <a:ext uri="{FF2B5EF4-FFF2-40B4-BE49-F238E27FC236}">
                <a16:creationId xmlns:a16="http://schemas.microsoft.com/office/drawing/2014/main" id="{B0B703CD-82A5-4F41-B874-A1AABA0733B0}"/>
              </a:ext>
            </a:extLst>
          </p:cNvPr>
          <p:cNvSpPr>
            <a:spLocks noGrp="1"/>
          </p:cNvSpPr>
          <p:nvPr>
            <p:ph type="title"/>
          </p:nvPr>
        </p:nvSpPr>
        <p:spPr>
          <a:xfrm>
            <a:off x="669331" y="601768"/>
            <a:ext cx="8715584" cy="491701"/>
          </a:xfrm>
        </p:spPr>
        <p:txBody>
          <a:bodyPr/>
          <a:lstStyle>
            <a:lvl1pPr algn="ctr">
              <a:defRPr/>
            </a:lvl1pPr>
          </a:lstStyle>
          <a:p>
            <a:r>
              <a:rPr lang="en-GB" dirty="0"/>
              <a:t>Click to edit Master title style</a:t>
            </a:r>
          </a:p>
        </p:txBody>
      </p:sp>
    </p:spTree>
    <p:extLst>
      <p:ext uri="{BB962C8B-B14F-4D97-AF65-F5344CB8AC3E}">
        <p14:creationId xmlns:p14="http://schemas.microsoft.com/office/powerpoint/2010/main" val="1269374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692535" y="2321511"/>
            <a:ext cx="4288479" cy="4311651"/>
          </a:xfrm>
        </p:spPr>
        <p:txBody>
          <a:bodyPr/>
          <a:lstStyle/>
          <a:p>
            <a:pPr lvl="0"/>
            <a:r>
              <a:rPr lang="en-GB" dirty="0"/>
              <a:t>Insert</a:t>
            </a:r>
          </a:p>
          <a:p>
            <a:pPr lvl="1"/>
            <a:r>
              <a:rPr lang="en-GB" dirty="0"/>
              <a:t>Text</a:t>
            </a:r>
          </a:p>
          <a:p>
            <a:pPr lvl="1"/>
            <a:r>
              <a:rPr lang="en-GB" dirty="0"/>
              <a:t>Chart</a:t>
            </a:r>
          </a:p>
          <a:p>
            <a:pPr lvl="1"/>
            <a:r>
              <a:rPr lang="en-GB" dirty="0"/>
              <a:t>Image</a:t>
            </a:r>
          </a:p>
          <a:p>
            <a:pPr lvl="1"/>
            <a:r>
              <a:rPr lang="en-GB" dirty="0"/>
              <a:t>Icon</a:t>
            </a:r>
          </a:p>
          <a:p>
            <a:pPr lvl="1"/>
            <a:r>
              <a:rPr lang="en-GB" dirty="0"/>
              <a:t>Video</a:t>
            </a:r>
          </a:p>
          <a:p>
            <a:pPr lvl="1"/>
            <a:r>
              <a:rPr lang="en-GB" dirty="0"/>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5095246" y="2321511"/>
            <a:ext cx="4289669" cy="4311651"/>
          </a:xfrm>
        </p:spPr>
        <p:txBody>
          <a:bodyPr/>
          <a:lstStyle/>
          <a:p>
            <a:pPr lvl="0"/>
            <a:r>
              <a:rPr lang="en-GB" dirty="0"/>
              <a:t>Insert</a:t>
            </a:r>
          </a:p>
          <a:p>
            <a:pPr lvl="1"/>
            <a:r>
              <a:rPr lang="en-GB" dirty="0"/>
              <a:t>Text</a:t>
            </a:r>
          </a:p>
          <a:p>
            <a:pPr lvl="1"/>
            <a:r>
              <a:rPr lang="en-GB" dirty="0"/>
              <a:t>Chart</a:t>
            </a:r>
          </a:p>
          <a:p>
            <a:pPr lvl="1"/>
            <a:r>
              <a:rPr lang="en-GB" dirty="0"/>
              <a:t>Image</a:t>
            </a:r>
          </a:p>
          <a:p>
            <a:pPr lvl="1"/>
            <a:r>
              <a:rPr lang="en-GB" dirty="0"/>
              <a:t>Icon</a:t>
            </a:r>
          </a:p>
          <a:p>
            <a:pPr lvl="1"/>
            <a:r>
              <a:rPr lang="en-GB" dirty="0"/>
              <a:t>Video</a:t>
            </a:r>
          </a:p>
          <a:p>
            <a:pPr lvl="1"/>
            <a:r>
              <a:rPr lang="en-GB" dirty="0"/>
              <a:t>Table</a:t>
            </a:r>
          </a:p>
        </p:txBody>
      </p:sp>
      <p:sp>
        <p:nvSpPr>
          <p:cNvPr id="8" name="Text Placeholder 7">
            <a:extLst>
              <a:ext uri="{FF2B5EF4-FFF2-40B4-BE49-F238E27FC236}">
                <a16:creationId xmlns:a16="http://schemas.microsoft.com/office/drawing/2014/main" id="{2E10547D-3308-024C-8D37-9CCF519DEA53}"/>
              </a:ext>
            </a:extLst>
          </p:cNvPr>
          <p:cNvSpPr>
            <a:spLocks noGrp="1"/>
          </p:cNvSpPr>
          <p:nvPr>
            <p:ph type="body" sz="quarter" idx="10" hasCustomPrompt="1"/>
          </p:nvPr>
        </p:nvSpPr>
        <p:spPr>
          <a:xfrm>
            <a:off x="681231" y="1583323"/>
            <a:ext cx="4311087" cy="617537"/>
          </a:xfrm>
        </p:spPr>
        <p:txBody>
          <a:bodyPr/>
          <a:lstStyle>
            <a:lvl1pPr>
              <a:buNone/>
              <a:defRPr sz="2399">
                <a:solidFill>
                  <a:schemeClr val="accent1"/>
                </a:solidFill>
              </a:defRPr>
            </a:lvl1pPr>
            <a:lvl2pPr>
              <a:buNone/>
              <a:defRPr sz="2399">
                <a:solidFill>
                  <a:schemeClr val="accent1"/>
                </a:solidFill>
              </a:defRPr>
            </a:lvl2pPr>
            <a:lvl3pPr>
              <a:buNone/>
              <a:defRPr sz="2399">
                <a:solidFill>
                  <a:schemeClr val="accent1"/>
                </a:solidFill>
              </a:defRPr>
            </a:lvl3pPr>
            <a:lvl4pPr>
              <a:buNone/>
              <a:defRPr sz="2399">
                <a:solidFill>
                  <a:schemeClr val="accent1"/>
                </a:solidFill>
              </a:defRPr>
            </a:lvl4pPr>
            <a:lvl5pPr>
              <a:buNone/>
              <a:defRPr sz="2399">
                <a:solidFill>
                  <a:schemeClr val="accent1"/>
                </a:solidFill>
              </a:defRPr>
            </a:lvl5pPr>
          </a:lstStyle>
          <a:p>
            <a:pPr lvl="0"/>
            <a:r>
              <a:rPr lang="en-GB" dirty="0"/>
              <a:t>Insert subtitle</a:t>
            </a:r>
          </a:p>
        </p:txBody>
      </p:sp>
      <p:sp>
        <p:nvSpPr>
          <p:cNvPr id="9" name="Text Placeholder 7">
            <a:extLst>
              <a:ext uri="{FF2B5EF4-FFF2-40B4-BE49-F238E27FC236}">
                <a16:creationId xmlns:a16="http://schemas.microsoft.com/office/drawing/2014/main" id="{D7FE183F-391E-B34F-8163-1C63B2619E63}"/>
              </a:ext>
            </a:extLst>
          </p:cNvPr>
          <p:cNvSpPr>
            <a:spLocks noGrp="1"/>
          </p:cNvSpPr>
          <p:nvPr>
            <p:ph type="body" sz="quarter" idx="11" hasCustomPrompt="1"/>
          </p:nvPr>
        </p:nvSpPr>
        <p:spPr>
          <a:xfrm>
            <a:off x="5095246" y="1583323"/>
            <a:ext cx="4311087" cy="617537"/>
          </a:xfrm>
        </p:spPr>
        <p:txBody>
          <a:bodyPr/>
          <a:lstStyle>
            <a:lvl1pPr>
              <a:buNone/>
              <a:defRPr sz="2399">
                <a:solidFill>
                  <a:schemeClr val="accent1"/>
                </a:solidFill>
              </a:defRPr>
            </a:lvl1pPr>
            <a:lvl2pPr>
              <a:buNone/>
              <a:defRPr sz="2399">
                <a:solidFill>
                  <a:schemeClr val="accent1"/>
                </a:solidFill>
              </a:defRPr>
            </a:lvl2pPr>
            <a:lvl3pPr>
              <a:buNone/>
              <a:defRPr sz="2399">
                <a:solidFill>
                  <a:schemeClr val="accent1"/>
                </a:solidFill>
              </a:defRPr>
            </a:lvl3pPr>
            <a:lvl4pPr>
              <a:buNone/>
              <a:defRPr sz="2399">
                <a:solidFill>
                  <a:schemeClr val="accent1"/>
                </a:solidFill>
              </a:defRPr>
            </a:lvl4pPr>
            <a:lvl5pPr>
              <a:buNone/>
              <a:defRPr sz="2399">
                <a:solidFill>
                  <a:schemeClr val="accent1"/>
                </a:solidFill>
              </a:defRPr>
            </a:lvl5pPr>
          </a:lstStyle>
          <a:p>
            <a:pPr lvl="0"/>
            <a:r>
              <a:rPr lang="en-GB" dirty="0"/>
              <a:t>Insert subtitle</a:t>
            </a:r>
          </a:p>
        </p:txBody>
      </p:sp>
      <p:sp>
        <p:nvSpPr>
          <p:cNvPr id="7" name="Title 1">
            <a:extLst>
              <a:ext uri="{FF2B5EF4-FFF2-40B4-BE49-F238E27FC236}">
                <a16:creationId xmlns:a16="http://schemas.microsoft.com/office/drawing/2014/main" id="{E6484503-8B50-FB41-9AB2-29B0DF0D0781}"/>
              </a:ext>
            </a:extLst>
          </p:cNvPr>
          <p:cNvSpPr>
            <a:spLocks noGrp="1"/>
          </p:cNvSpPr>
          <p:nvPr>
            <p:ph type="title"/>
          </p:nvPr>
        </p:nvSpPr>
        <p:spPr>
          <a:xfrm>
            <a:off x="669331" y="601768"/>
            <a:ext cx="8715584" cy="491701"/>
          </a:xfrm>
        </p:spPr>
        <p:txBody>
          <a:bodyPr/>
          <a:lstStyle>
            <a:lvl1pPr algn="ctr">
              <a:defRPr/>
            </a:lvl1pPr>
          </a:lstStyle>
          <a:p>
            <a:r>
              <a:rPr lang="en-GB" dirty="0"/>
              <a:t>Click to edit Master title style</a:t>
            </a:r>
          </a:p>
        </p:txBody>
      </p:sp>
    </p:spTree>
    <p:extLst>
      <p:ext uri="{BB962C8B-B14F-4D97-AF65-F5344CB8AC3E}">
        <p14:creationId xmlns:p14="http://schemas.microsoft.com/office/powerpoint/2010/main" val="4280890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18327C-FA93-644F-9DB2-7F0E31F7280F}"/>
              </a:ext>
            </a:extLst>
          </p:cNvPr>
          <p:cNvSpPr>
            <a:spLocks noGrp="1"/>
          </p:cNvSpPr>
          <p:nvPr>
            <p:ph type="title"/>
          </p:nvPr>
        </p:nvSpPr>
        <p:spPr>
          <a:xfrm>
            <a:off x="669331" y="601768"/>
            <a:ext cx="8715584" cy="491701"/>
          </a:xfrm>
        </p:spPr>
        <p:txBody>
          <a:bodyPr/>
          <a:lstStyle>
            <a:lvl1pPr algn="ctr">
              <a:defRPr/>
            </a:lvl1pPr>
          </a:lstStyle>
          <a:p>
            <a:r>
              <a:rPr lang="en-GB" dirty="0"/>
              <a:t>Click to edit Master title style</a:t>
            </a:r>
          </a:p>
        </p:txBody>
      </p:sp>
    </p:spTree>
    <p:extLst>
      <p:ext uri="{BB962C8B-B14F-4D97-AF65-F5344CB8AC3E}">
        <p14:creationId xmlns:p14="http://schemas.microsoft.com/office/powerpoint/2010/main" val="185341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57275" y="124460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457200" y="1541463"/>
            <a:ext cx="9264650"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457200" y="1179513"/>
            <a:ext cx="6905625"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822368"/>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274532"/>
            <a:ext cx="6414572"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655380" y="251876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6" name="Donut 5"/>
          <p:cNvSpPr/>
          <p:nvPr userDrawn="1"/>
        </p:nvSpPr>
        <p:spPr>
          <a:xfrm>
            <a:off x="441129" y="2303066"/>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4603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ntent-slide_simple_Content slide 2.png"/>
          <p:cNvPicPr>
            <a:picLocks noChangeAspect="1"/>
          </p:cNvPicPr>
          <p:nvPr userDrawn="1"/>
        </p:nvPicPr>
        <p:blipFill>
          <a:blip r:embed="rId10"/>
          <a:stretch>
            <a:fillRect/>
          </a:stretch>
        </p:blipFill>
        <p:spPr>
          <a:xfrm>
            <a:off x="-1" y="18699"/>
            <a:ext cx="10084565" cy="75575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pic>
        <p:nvPicPr>
          <p:cNvPr id="7" name="Picture 6" descr="Blue-title-slide_Title slide with logos.png"/>
          <p:cNvPicPr>
            <a:picLocks noChangeAspect="1"/>
          </p:cNvPicPr>
          <p:nvPr userDrawn="1"/>
        </p:nvPicPr>
        <p:blipFill>
          <a:blip r:embed="rId5"/>
          <a:stretch>
            <a:fillRect/>
          </a:stretch>
        </p:blipFill>
        <p:spPr>
          <a:xfrm>
            <a:off x="0" y="5331"/>
            <a:ext cx="10077450" cy="7552187"/>
          </a:xfrm>
          <a:prstGeom prst="rect">
            <a:avLst/>
          </a:prstGeom>
        </p:spPr>
      </p:pic>
      <p:sp>
        <p:nvSpPr>
          <p:cNvPr id="2050" name="Title Placeholder 1"/>
          <p:cNvSpPr>
            <a:spLocks noGrp="1"/>
          </p:cNvSpPr>
          <p:nvPr>
            <p:ph type="title"/>
          </p:nvPr>
        </p:nvSpPr>
        <p:spPr bwMode="auto">
          <a:xfrm>
            <a:off x="2170928" y="3234069"/>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09071-6D84-1940-8BEA-6A71CEBF45FD}"/>
              </a:ext>
            </a:extLst>
          </p:cNvPr>
          <p:cNvSpPr>
            <a:spLocks noGrp="1"/>
          </p:cNvSpPr>
          <p:nvPr>
            <p:ph type="title"/>
          </p:nvPr>
        </p:nvSpPr>
        <p:spPr>
          <a:xfrm>
            <a:off x="679645" y="601768"/>
            <a:ext cx="8715584" cy="491701"/>
          </a:xfrm>
          <a:prstGeom prst="rect">
            <a:avLst/>
          </a:prstGeom>
        </p:spPr>
        <p:txBody>
          <a:bodyPr vert="horz" lIns="91440" tIns="45720" rIns="91440" bIns="45720" rtlCol="0" anchor="ctr">
            <a:noAutofit/>
          </a:bodyPr>
          <a:lstStyle/>
          <a:p>
            <a:r>
              <a:rPr lang="en-GB" dirty="0"/>
              <a:t>Click to edit Master title style</a:t>
            </a:r>
          </a:p>
        </p:txBody>
      </p:sp>
      <p:sp>
        <p:nvSpPr>
          <p:cNvPr id="3" name="Text Placeholder 2">
            <a:extLst>
              <a:ext uri="{FF2B5EF4-FFF2-40B4-BE49-F238E27FC236}">
                <a16:creationId xmlns:a16="http://schemas.microsoft.com/office/drawing/2014/main" id="{E159E54E-8B31-E34A-89CC-4383FDCBDBB8}"/>
              </a:ext>
            </a:extLst>
          </p:cNvPr>
          <p:cNvSpPr>
            <a:spLocks noGrp="1"/>
          </p:cNvSpPr>
          <p:nvPr>
            <p:ph type="body" idx="1"/>
          </p:nvPr>
        </p:nvSpPr>
        <p:spPr>
          <a:xfrm>
            <a:off x="692535" y="1521249"/>
            <a:ext cx="8692381" cy="47990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5350892" y="1673650"/>
            <a:ext cx="414825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sz="2099" dirty="0"/>
          </a:p>
        </p:txBody>
      </p:sp>
      <p:pic>
        <p:nvPicPr>
          <p:cNvPr id="21" name="Picture 20">
            <a:extLst>
              <a:ext uri="{FF2B5EF4-FFF2-40B4-BE49-F238E27FC236}">
                <a16:creationId xmlns:a16="http://schemas.microsoft.com/office/drawing/2014/main" id="{F88E1BF3-01F0-8847-A549-052965E81B65}"/>
              </a:ext>
            </a:extLst>
          </p:cNvPr>
          <p:cNvPicPr>
            <a:picLocks noChangeAspect="1"/>
          </p:cNvPicPr>
          <p:nvPr/>
        </p:nvPicPr>
        <p:blipFill>
          <a:blip r:embed="rId7"/>
          <a:stretch>
            <a:fillRect/>
          </a:stretch>
        </p:blipFill>
        <p:spPr>
          <a:xfrm>
            <a:off x="8085600" y="6868460"/>
            <a:ext cx="1401710" cy="433635"/>
          </a:xfrm>
          <a:prstGeom prst="rect">
            <a:avLst/>
          </a:prstGeom>
        </p:spPr>
      </p:pic>
      <p:pic>
        <p:nvPicPr>
          <p:cNvPr id="22" name="Picture 21">
            <a:extLst>
              <a:ext uri="{FF2B5EF4-FFF2-40B4-BE49-F238E27FC236}">
                <a16:creationId xmlns:a16="http://schemas.microsoft.com/office/drawing/2014/main" id="{DF509D45-4007-A644-961E-310A55F62945}"/>
              </a:ext>
            </a:extLst>
          </p:cNvPr>
          <p:cNvPicPr>
            <a:picLocks noChangeAspect="1"/>
          </p:cNvPicPr>
          <p:nvPr/>
        </p:nvPicPr>
        <p:blipFill>
          <a:blip r:embed="rId8"/>
          <a:stretch>
            <a:fillRect/>
          </a:stretch>
        </p:blipFill>
        <p:spPr>
          <a:xfrm>
            <a:off x="590141" y="6771657"/>
            <a:ext cx="1239298" cy="623061"/>
          </a:xfrm>
          <a:prstGeom prst="rect">
            <a:avLst/>
          </a:prstGeom>
        </p:spPr>
      </p:pic>
      <p:grpSp>
        <p:nvGrpSpPr>
          <p:cNvPr id="15" name="Group 14">
            <a:extLst>
              <a:ext uri="{FF2B5EF4-FFF2-40B4-BE49-F238E27FC236}">
                <a16:creationId xmlns:a16="http://schemas.microsoft.com/office/drawing/2014/main" id="{F4DFFCEF-02D6-8B46-A3BC-9023CB81596B}"/>
              </a:ext>
            </a:extLst>
          </p:cNvPr>
          <p:cNvGrpSpPr/>
          <p:nvPr/>
        </p:nvGrpSpPr>
        <p:grpSpPr>
          <a:xfrm>
            <a:off x="3954239" y="1299557"/>
            <a:ext cx="2168972" cy="0"/>
            <a:chOff x="5065371" y="1194645"/>
            <a:chExt cx="2893671" cy="0"/>
          </a:xfrm>
        </p:grpSpPr>
        <p:cxnSp>
          <p:nvCxnSpPr>
            <p:cNvPr id="16" name="Straight Connector 15">
              <a:extLst>
                <a:ext uri="{FF2B5EF4-FFF2-40B4-BE49-F238E27FC236}">
                  <a16:creationId xmlns:a16="http://schemas.microsoft.com/office/drawing/2014/main" id="{D0E79433-3AED-E64C-8264-0276C56587F2}"/>
                </a:ext>
              </a:extLst>
            </p:cNvPr>
            <p:cNvCxnSpPr/>
            <p:nvPr/>
          </p:nvCxnSpPr>
          <p:spPr>
            <a:xfrm>
              <a:off x="5065371" y="1194645"/>
              <a:ext cx="428263"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BE3FF0-6FFD-FC4B-AFD5-832AA9C679D9}"/>
                </a:ext>
              </a:extLst>
            </p:cNvPr>
            <p:cNvCxnSpPr/>
            <p:nvPr/>
          </p:nvCxnSpPr>
          <p:spPr>
            <a:xfrm>
              <a:off x="5678829" y="1194645"/>
              <a:ext cx="428263"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B3DDF2-9D44-2045-8FF5-A0C673BEDEC6}"/>
                </a:ext>
              </a:extLst>
            </p:cNvPr>
            <p:cNvCxnSpPr/>
            <p:nvPr/>
          </p:nvCxnSpPr>
          <p:spPr>
            <a:xfrm>
              <a:off x="6292288" y="1194645"/>
              <a:ext cx="428263"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94B86D-AC5B-2F40-9386-5AA82E24AAA7}"/>
                </a:ext>
              </a:extLst>
            </p:cNvPr>
            <p:cNvCxnSpPr/>
            <p:nvPr/>
          </p:nvCxnSpPr>
          <p:spPr>
            <a:xfrm>
              <a:off x="6917321" y="1194645"/>
              <a:ext cx="42826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85843E-1493-2C40-82A1-99D9861C3147}"/>
                </a:ext>
              </a:extLst>
            </p:cNvPr>
            <p:cNvCxnSpPr/>
            <p:nvPr/>
          </p:nvCxnSpPr>
          <p:spPr>
            <a:xfrm>
              <a:off x="7530779" y="1194645"/>
              <a:ext cx="428263"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13" name="Content Placeholder 4" descr="Icon&#10;&#10;Description automatically generated">
            <a:extLst>
              <a:ext uri="{FF2B5EF4-FFF2-40B4-BE49-F238E27FC236}">
                <a16:creationId xmlns:a16="http://schemas.microsoft.com/office/drawing/2014/main" id="{265108E2-57D6-F346-B219-09E120A86C9B}"/>
              </a:ext>
            </a:extLst>
          </p:cNvPr>
          <p:cNvPicPr>
            <a:picLocks noChangeAspect="1"/>
          </p:cNvPicPr>
          <p:nvPr userDrawn="1"/>
        </p:nvPicPr>
        <p:blipFill>
          <a:blip r:embed="rId9"/>
          <a:stretch>
            <a:fillRect/>
          </a:stretch>
        </p:blipFill>
        <p:spPr>
          <a:xfrm>
            <a:off x="0" y="-150474"/>
            <a:ext cx="1101170" cy="2173288"/>
          </a:xfrm>
          <a:prstGeom prst="rect">
            <a:avLst/>
          </a:prstGeom>
        </p:spPr>
      </p:pic>
      <p:pic>
        <p:nvPicPr>
          <p:cNvPr id="14" name="Picture 13" descr="A picture containing black, close&#10;&#10;Description automatically generated">
            <a:extLst>
              <a:ext uri="{FF2B5EF4-FFF2-40B4-BE49-F238E27FC236}">
                <a16:creationId xmlns:a16="http://schemas.microsoft.com/office/drawing/2014/main" id="{32E8BB97-3A00-8B4C-9160-361F25DBC798}"/>
              </a:ext>
            </a:extLst>
          </p:cNvPr>
          <p:cNvPicPr>
            <a:picLocks noChangeAspect="1"/>
          </p:cNvPicPr>
          <p:nvPr userDrawn="1"/>
        </p:nvPicPr>
        <p:blipFill>
          <a:blip r:embed="rId10"/>
          <a:stretch>
            <a:fillRect/>
          </a:stretch>
        </p:blipFill>
        <p:spPr>
          <a:xfrm>
            <a:off x="8421079" y="0"/>
            <a:ext cx="1656371" cy="2209800"/>
          </a:xfrm>
          <a:prstGeom prst="rect">
            <a:avLst/>
          </a:prstGeom>
        </p:spPr>
      </p:pic>
    </p:spTree>
    <p:extLst>
      <p:ext uri="{BB962C8B-B14F-4D97-AF65-F5344CB8AC3E}">
        <p14:creationId xmlns:p14="http://schemas.microsoft.com/office/powerpoint/2010/main" val="6284463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defTabSz="685434" rtl="0" eaLnBrk="1" latinLnBrk="0" hangingPunct="1">
        <a:lnSpc>
          <a:spcPct val="90000"/>
        </a:lnSpc>
        <a:spcBef>
          <a:spcPct val="0"/>
        </a:spcBef>
        <a:buNone/>
        <a:defRPr sz="2998"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171359" indent="-171359" algn="l" defTabSz="685434" rtl="0" eaLnBrk="1" latinLnBrk="0" hangingPunct="1">
        <a:lnSpc>
          <a:spcPct val="90000"/>
        </a:lnSpc>
        <a:spcBef>
          <a:spcPts val="750"/>
        </a:spcBef>
        <a:buClr>
          <a:srgbClr val="EF7C00"/>
        </a:buClr>
        <a:buFont typeface="Arial" panose="020B0604020202020204" pitchFamily="34" charset="0"/>
        <a:buChar char="•"/>
        <a:defRPr sz="2099" kern="1200">
          <a:solidFill>
            <a:srgbClr val="214157"/>
          </a:solidFill>
          <a:latin typeface="Source Sans Pro" panose="020B0503030403020204" pitchFamily="34" charset="0"/>
          <a:ea typeface="Source Sans Pro" panose="020B0503030403020204" pitchFamily="34" charset="0"/>
          <a:cs typeface="+mn-cs"/>
        </a:defRPr>
      </a:lvl1pPr>
      <a:lvl2pPr marL="514076" indent="-171359" algn="l" defTabSz="685434" rtl="0" eaLnBrk="1" latinLnBrk="0" hangingPunct="1">
        <a:lnSpc>
          <a:spcPct val="90000"/>
        </a:lnSpc>
        <a:spcBef>
          <a:spcPts val="375"/>
        </a:spcBef>
        <a:buClr>
          <a:srgbClr val="EF7C00"/>
        </a:buClr>
        <a:buFont typeface="Arial" panose="020B0604020202020204" pitchFamily="34" charset="0"/>
        <a:buChar char="•"/>
        <a:defRPr sz="1799" kern="1200">
          <a:solidFill>
            <a:srgbClr val="214157"/>
          </a:solidFill>
          <a:latin typeface="Source Sans Pro" panose="020B0503030403020204" pitchFamily="34" charset="0"/>
          <a:ea typeface="Source Sans Pro" panose="020B0503030403020204" pitchFamily="34" charset="0"/>
          <a:cs typeface="+mn-cs"/>
        </a:defRPr>
      </a:lvl2pPr>
      <a:lvl3pPr marL="856793" indent="-171359" algn="l" defTabSz="685434" rtl="0" eaLnBrk="1" latinLnBrk="0" hangingPunct="1">
        <a:lnSpc>
          <a:spcPct val="90000"/>
        </a:lnSpc>
        <a:spcBef>
          <a:spcPts val="375"/>
        </a:spcBef>
        <a:buClr>
          <a:srgbClr val="EF7C00"/>
        </a:buClr>
        <a:buFont typeface="Arial" panose="020B0604020202020204" pitchFamily="34" charset="0"/>
        <a:buChar char="•"/>
        <a:defRPr sz="1499" kern="1200">
          <a:solidFill>
            <a:srgbClr val="214157"/>
          </a:solidFill>
          <a:latin typeface="Source Sans Pro" panose="020B0503030403020204" pitchFamily="34" charset="0"/>
          <a:ea typeface="Source Sans Pro" panose="020B0503030403020204" pitchFamily="34" charset="0"/>
          <a:cs typeface="+mn-cs"/>
        </a:defRPr>
      </a:lvl3pPr>
      <a:lvl4pPr marL="1199510" indent="-171359" algn="l" defTabSz="685434" rtl="0" eaLnBrk="1" latinLnBrk="0" hangingPunct="1">
        <a:lnSpc>
          <a:spcPct val="90000"/>
        </a:lnSpc>
        <a:spcBef>
          <a:spcPts val="375"/>
        </a:spcBef>
        <a:buClr>
          <a:srgbClr val="EF7C00"/>
        </a:buClr>
        <a:buFont typeface="Arial" panose="020B0604020202020204" pitchFamily="34" charset="0"/>
        <a:buChar char="•"/>
        <a:defRPr sz="1349" kern="1200">
          <a:solidFill>
            <a:srgbClr val="214157"/>
          </a:solidFill>
          <a:latin typeface="Source Sans Pro" panose="020B0503030403020204" pitchFamily="34" charset="0"/>
          <a:ea typeface="Source Sans Pro" panose="020B0503030403020204" pitchFamily="34" charset="0"/>
          <a:cs typeface="+mn-cs"/>
        </a:defRPr>
      </a:lvl4pPr>
      <a:lvl5pPr marL="1542227" indent="-171359" algn="l" defTabSz="685434" rtl="0" eaLnBrk="1" latinLnBrk="0" hangingPunct="1">
        <a:lnSpc>
          <a:spcPct val="90000"/>
        </a:lnSpc>
        <a:spcBef>
          <a:spcPts val="375"/>
        </a:spcBef>
        <a:buClr>
          <a:srgbClr val="EF7C00"/>
        </a:buClr>
        <a:buFont typeface="Arial" panose="020B0604020202020204" pitchFamily="34" charset="0"/>
        <a:buChar char="•"/>
        <a:defRPr sz="1349" kern="1200">
          <a:solidFill>
            <a:srgbClr val="214157"/>
          </a:solidFill>
          <a:latin typeface="Source Sans Pro" panose="020B0503030403020204" pitchFamily="34" charset="0"/>
          <a:ea typeface="Source Sans Pro" panose="020B0503030403020204" pitchFamily="34" charset="0"/>
          <a:cs typeface="+mn-cs"/>
        </a:defRPr>
      </a:lvl5pPr>
      <a:lvl6pPr marL="1884944" indent="-171359" algn="l" defTabSz="68543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661" indent="-171359" algn="l" defTabSz="68543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378" indent="-171359" algn="l" defTabSz="68543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096" indent="-171359" algn="l" defTabSz="685434"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62EA3F-BCBA-40D6-9F85-4E6C40D3EF39}"/>
              </a:ext>
            </a:extLst>
          </p:cNvPr>
          <p:cNvSpPr txBox="1">
            <a:spLocks/>
          </p:cNvSpPr>
          <p:nvPr/>
        </p:nvSpPr>
        <p:spPr bwMode="auto">
          <a:xfrm>
            <a:off x="2273853" y="2706245"/>
            <a:ext cx="6011895" cy="8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normAutofit fontScale="97500" lnSpcReduction="10000"/>
          </a:bodyPr>
          <a:lst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a:lstStyle>
          <a:p>
            <a:r>
              <a:rPr lang="en-GB" dirty="0"/>
              <a:t>Call Center (ACD)</a:t>
            </a:r>
          </a:p>
        </p:txBody>
      </p:sp>
    </p:spTree>
    <p:extLst>
      <p:ext uri="{BB962C8B-B14F-4D97-AF65-F5344CB8AC3E}">
        <p14:creationId xmlns:p14="http://schemas.microsoft.com/office/powerpoint/2010/main" val="303071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CF411C-3E96-4092-952A-A0ED9FBD26B9}"/>
              </a:ext>
            </a:extLst>
          </p:cNvPr>
          <p:cNvSpPr>
            <a:spLocks noGrp="1"/>
          </p:cNvSpPr>
          <p:nvPr>
            <p:ph type="body" sz="quarter" idx="11"/>
          </p:nvPr>
        </p:nvSpPr>
        <p:spPr>
          <a:xfrm>
            <a:off x="457200" y="1066632"/>
            <a:ext cx="7916863" cy="3231983"/>
          </a:xfrm>
        </p:spPr>
        <p:txBody>
          <a:bodyPr/>
          <a:lstStyle/>
          <a:p>
            <a:pPr marL="0" indent="0">
              <a:buNone/>
            </a:pPr>
            <a:r>
              <a:rPr lang="en-GB" sz="1400" dirty="0">
                <a:solidFill>
                  <a:srgbClr val="00B0F0"/>
                </a:solidFill>
              </a:rPr>
              <a:t>Now assign the rules for Comfort Tone including Duration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1400" dirty="0">
              <a:solidFill>
                <a:srgbClr val="00B0F0"/>
              </a:solidFill>
            </a:endParaRPr>
          </a:p>
          <a:p>
            <a:pPr marL="0" indent="0">
              <a:buNone/>
            </a:pPr>
            <a:endParaRPr lang="en-GB" sz="1400" dirty="0">
              <a:solidFill>
                <a:srgbClr val="00B0F0"/>
              </a:solidFill>
            </a:endParaRPr>
          </a:p>
          <a:p>
            <a:pPr marL="0" indent="0">
              <a:buNone/>
            </a:pPr>
            <a:r>
              <a:rPr lang="en-GB" sz="1400" dirty="0">
                <a:solidFill>
                  <a:srgbClr val="00B0F0"/>
                </a:solidFill>
              </a:rPr>
              <a:t>Assign Timeout Destination</a:t>
            </a:r>
          </a:p>
        </p:txBody>
      </p:sp>
      <p:sp>
        <p:nvSpPr>
          <p:cNvPr id="4" name="Title 3">
            <a:extLst>
              <a:ext uri="{FF2B5EF4-FFF2-40B4-BE49-F238E27FC236}">
                <a16:creationId xmlns:a16="http://schemas.microsoft.com/office/drawing/2014/main" id="{A97B9747-C83F-4F1D-A53C-6A99172EABAF}"/>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9" name="Picture 8">
            <a:extLst>
              <a:ext uri="{FF2B5EF4-FFF2-40B4-BE49-F238E27FC236}">
                <a16:creationId xmlns:a16="http://schemas.microsoft.com/office/drawing/2014/main" id="{77466C21-80D8-4B76-A48C-BB538D0BE41E}"/>
              </a:ext>
            </a:extLst>
          </p:cNvPr>
          <p:cNvPicPr>
            <a:picLocks noChangeAspect="1"/>
          </p:cNvPicPr>
          <p:nvPr/>
        </p:nvPicPr>
        <p:blipFill>
          <a:blip r:embed="rId3"/>
          <a:stretch>
            <a:fillRect/>
          </a:stretch>
        </p:blipFill>
        <p:spPr>
          <a:xfrm>
            <a:off x="1153576" y="2149148"/>
            <a:ext cx="7678222" cy="1066949"/>
          </a:xfrm>
          <a:prstGeom prst="rect">
            <a:avLst/>
          </a:prstGeom>
        </p:spPr>
      </p:pic>
      <p:pic>
        <p:nvPicPr>
          <p:cNvPr id="13" name="Picture 12">
            <a:extLst>
              <a:ext uri="{FF2B5EF4-FFF2-40B4-BE49-F238E27FC236}">
                <a16:creationId xmlns:a16="http://schemas.microsoft.com/office/drawing/2014/main" id="{93E3D198-CA28-4B82-B5C7-472D6D492A43}"/>
              </a:ext>
            </a:extLst>
          </p:cNvPr>
          <p:cNvPicPr>
            <a:picLocks noChangeAspect="1"/>
          </p:cNvPicPr>
          <p:nvPr/>
        </p:nvPicPr>
        <p:blipFill>
          <a:blip r:embed="rId4"/>
          <a:stretch>
            <a:fillRect/>
          </a:stretch>
        </p:blipFill>
        <p:spPr>
          <a:xfrm>
            <a:off x="1219547" y="4823088"/>
            <a:ext cx="6392167" cy="476316"/>
          </a:xfrm>
          <a:prstGeom prst="rect">
            <a:avLst/>
          </a:prstGeom>
        </p:spPr>
      </p:pic>
    </p:spTree>
    <p:extLst>
      <p:ext uri="{BB962C8B-B14F-4D97-AF65-F5344CB8AC3E}">
        <p14:creationId xmlns:p14="http://schemas.microsoft.com/office/powerpoint/2010/main" val="52221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CF411C-3E96-4092-952A-A0ED9FBD26B9}"/>
              </a:ext>
            </a:extLst>
          </p:cNvPr>
          <p:cNvSpPr>
            <a:spLocks noGrp="1"/>
          </p:cNvSpPr>
          <p:nvPr>
            <p:ph type="body" sz="quarter" idx="11"/>
          </p:nvPr>
        </p:nvSpPr>
        <p:spPr>
          <a:xfrm>
            <a:off x="457200" y="1066632"/>
            <a:ext cx="8349343" cy="3231983"/>
          </a:xfrm>
        </p:spPr>
        <p:txBody>
          <a:bodyPr/>
          <a:lstStyle/>
          <a:p>
            <a:pPr marL="0" indent="0">
              <a:buNone/>
            </a:pPr>
            <a:r>
              <a:rPr lang="en-GB" sz="1400" dirty="0">
                <a:solidFill>
                  <a:srgbClr val="00B0F0"/>
                </a:solidFill>
              </a:rPr>
              <a:t>Then if you want to use Calls in Queue announcement, you can set it to Use. This will play an announcement saying what is your position in the queue. Example: “You are number X in the queue.”</a:t>
            </a:r>
          </a:p>
          <a:p>
            <a:pPr marL="0" indent="0">
              <a:buNone/>
            </a:pPr>
            <a:endParaRPr lang="en-GB" sz="1400" dirty="0">
              <a:solidFill>
                <a:srgbClr val="00B0F0"/>
              </a:solidFill>
            </a:endParaRPr>
          </a:p>
          <a:p>
            <a:pPr marL="0" indent="0">
              <a:buNone/>
            </a:pPr>
            <a:endParaRPr lang="en-GB" dirty="0"/>
          </a:p>
          <a:p>
            <a:pPr marL="0" indent="0">
              <a:buNone/>
            </a:pPr>
            <a:endParaRPr lang="en-GB" dirty="0"/>
          </a:p>
          <a:p>
            <a:pPr marL="0" indent="0">
              <a:buNone/>
            </a:pPr>
            <a:r>
              <a:rPr lang="en-GB" sz="1400" dirty="0">
                <a:solidFill>
                  <a:srgbClr val="00B0F0"/>
                </a:solidFill>
              </a:rPr>
              <a:t>If you have announcements, comfort tone and calls in queue enabled, the order of playing will be:</a:t>
            </a:r>
          </a:p>
          <a:p>
            <a:pPr marL="0" indent="0">
              <a:buNone/>
            </a:pPr>
            <a:r>
              <a:rPr lang="en-GB" sz="1400" dirty="0">
                <a:solidFill>
                  <a:srgbClr val="00B0F0"/>
                </a:solidFill>
              </a:rPr>
              <a:t>1</a:t>
            </a:r>
            <a:r>
              <a:rPr lang="en-GB" sz="1400" baseline="30000" dirty="0">
                <a:solidFill>
                  <a:srgbClr val="00B0F0"/>
                </a:solidFill>
              </a:rPr>
              <a:t>st</a:t>
            </a:r>
            <a:r>
              <a:rPr lang="en-GB" sz="1400" dirty="0">
                <a:solidFill>
                  <a:srgbClr val="00B0F0"/>
                </a:solidFill>
              </a:rPr>
              <a:t> announcement &gt; queueing position &gt; comfort tone &gt; 2</a:t>
            </a:r>
            <a:r>
              <a:rPr lang="en-GB" sz="1400" baseline="30000" dirty="0">
                <a:solidFill>
                  <a:srgbClr val="00B0F0"/>
                </a:solidFill>
              </a:rPr>
              <a:t>nd</a:t>
            </a:r>
            <a:r>
              <a:rPr lang="en-GB" sz="1400" dirty="0">
                <a:solidFill>
                  <a:srgbClr val="00B0F0"/>
                </a:solidFill>
              </a:rPr>
              <a:t> announcement and so on.</a:t>
            </a:r>
          </a:p>
        </p:txBody>
      </p:sp>
      <p:sp>
        <p:nvSpPr>
          <p:cNvPr id="4" name="Title 3">
            <a:extLst>
              <a:ext uri="{FF2B5EF4-FFF2-40B4-BE49-F238E27FC236}">
                <a16:creationId xmlns:a16="http://schemas.microsoft.com/office/drawing/2014/main" id="{A97B9747-C83F-4F1D-A53C-6A99172EABAF}"/>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2" name="Picture 1">
            <a:extLst>
              <a:ext uri="{FF2B5EF4-FFF2-40B4-BE49-F238E27FC236}">
                <a16:creationId xmlns:a16="http://schemas.microsoft.com/office/drawing/2014/main" id="{A86A113D-202A-45F0-A9C2-4014AA9845A4}"/>
              </a:ext>
            </a:extLst>
          </p:cNvPr>
          <p:cNvPicPr>
            <a:picLocks noChangeAspect="1"/>
          </p:cNvPicPr>
          <p:nvPr/>
        </p:nvPicPr>
        <p:blipFill>
          <a:blip r:embed="rId3"/>
          <a:stretch>
            <a:fillRect/>
          </a:stretch>
        </p:blipFill>
        <p:spPr>
          <a:xfrm>
            <a:off x="457200" y="1820372"/>
            <a:ext cx="5610225" cy="333375"/>
          </a:xfrm>
          <a:prstGeom prst="rect">
            <a:avLst/>
          </a:prstGeom>
        </p:spPr>
      </p:pic>
      <p:pic>
        <p:nvPicPr>
          <p:cNvPr id="5" name="Picture 4">
            <a:extLst>
              <a:ext uri="{FF2B5EF4-FFF2-40B4-BE49-F238E27FC236}">
                <a16:creationId xmlns:a16="http://schemas.microsoft.com/office/drawing/2014/main" id="{E1AF987C-9287-48FE-B9DE-450984AFD657}"/>
              </a:ext>
            </a:extLst>
          </p:cNvPr>
          <p:cNvPicPr>
            <a:picLocks noChangeAspect="1"/>
          </p:cNvPicPr>
          <p:nvPr/>
        </p:nvPicPr>
        <p:blipFill>
          <a:blip r:embed="rId4"/>
          <a:stretch>
            <a:fillRect/>
          </a:stretch>
        </p:blipFill>
        <p:spPr>
          <a:xfrm>
            <a:off x="457200" y="2944613"/>
            <a:ext cx="7247845" cy="3551605"/>
          </a:xfrm>
          <a:prstGeom prst="rect">
            <a:avLst/>
          </a:prstGeom>
        </p:spPr>
      </p:pic>
    </p:spTree>
    <p:extLst>
      <p:ext uri="{BB962C8B-B14F-4D97-AF65-F5344CB8AC3E}">
        <p14:creationId xmlns:p14="http://schemas.microsoft.com/office/powerpoint/2010/main" val="360946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9980F6-DCAC-448C-A16A-B5D41E41C38E}"/>
              </a:ext>
            </a:extLst>
          </p:cNvPr>
          <p:cNvSpPr>
            <a:spLocks noGrp="1"/>
          </p:cNvSpPr>
          <p:nvPr>
            <p:ph type="body" sz="quarter" idx="11"/>
          </p:nvPr>
        </p:nvSpPr>
        <p:spPr>
          <a:xfrm>
            <a:off x="457200" y="1276618"/>
            <a:ext cx="8004361" cy="1652479"/>
          </a:xfrm>
        </p:spPr>
        <p:txBody>
          <a:bodyPr/>
          <a:lstStyle/>
          <a:p>
            <a:pPr marL="0" indent="0">
              <a:buNone/>
            </a:pPr>
            <a:r>
              <a:rPr lang="en-GB" sz="1400" dirty="0">
                <a:solidFill>
                  <a:srgbClr val="00B0F0"/>
                </a:solidFill>
              </a:rPr>
              <a:t>Input amount of calls you would like to be queued when all agents are busy/unavailable</a:t>
            </a:r>
          </a:p>
          <a:p>
            <a:pPr marL="0" indent="0">
              <a:buNone/>
            </a:pPr>
            <a:endParaRPr lang="en-GB" sz="1400" dirty="0">
              <a:solidFill>
                <a:srgbClr val="00B0F0"/>
              </a:solidFill>
            </a:endParaRPr>
          </a:p>
          <a:p>
            <a:pPr marL="0" indent="0">
              <a:buNone/>
            </a:pPr>
            <a:r>
              <a:rPr lang="en-GB" sz="1400" dirty="0">
                <a:solidFill>
                  <a:srgbClr val="00B0F0"/>
                </a:solidFill>
              </a:rPr>
              <a:t>Apply Service type for the overflow, either Release, Announcement or Forward</a:t>
            </a:r>
          </a:p>
          <a:p>
            <a:endParaRPr lang="en-GB" dirty="0"/>
          </a:p>
          <a:p>
            <a:endParaRPr lang="en-GB" dirty="0"/>
          </a:p>
          <a:p>
            <a:endParaRPr lang="en-GB" dirty="0"/>
          </a:p>
        </p:txBody>
      </p:sp>
      <p:sp>
        <p:nvSpPr>
          <p:cNvPr id="4" name="Title 3">
            <a:extLst>
              <a:ext uri="{FF2B5EF4-FFF2-40B4-BE49-F238E27FC236}">
                <a16:creationId xmlns:a16="http://schemas.microsoft.com/office/drawing/2014/main" id="{FF37ADC0-545C-4622-86D3-C2C8DB230A17}"/>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6" name="Picture 5">
            <a:extLst>
              <a:ext uri="{FF2B5EF4-FFF2-40B4-BE49-F238E27FC236}">
                <a16:creationId xmlns:a16="http://schemas.microsoft.com/office/drawing/2014/main" id="{513A00E1-7910-47C0-BCAE-6B7368AECFBA}"/>
              </a:ext>
            </a:extLst>
          </p:cNvPr>
          <p:cNvPicPr>
            <a:picLocks noChangeAspect="1"/>
          </p:cNvPicPr>
          <p:nvPr/>
        </p:nvPicPr>
        <p:blipFill>
          <a:blip r:embed="rId3"/>
          <a:stretch>
            <a:fillRect/>
          </a:stretch>
        </p:blipFill>
        <p:spPr>
          <a:xfrm>
            <a:off x="1390141" y="2852330"/>
            <a:ext cx="7297168" cy="1781424"/>
          </a:xfrm>
          <a:prstGeom prst="rect">
            <a:avLst/>
          </a:prstGeom>
        </p:spPr>
      </p:pic>
    </p:spTree>
    <p:extLst>
      <p:ext uri="{BB962C8B-B14F-4D97-AF65-F5344CB8AC3E}">
        <p14:creationId xmlns:p14="http://schemas.microsoft.com/office/powerpoint/2010/main" val="68169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411DE-AB3B-4553-85FB-E3EDD93C9FCD}"/>
              </a:ext>
            </a:extLst>
          </p:cNvPr>
          <p:cNvSpPr>
            <a:spLocks noGrp="1"/>
          </p:cNvSpPr>
          <p:nvPr>
            <p:ph type="body" sz="quarter" idx="11"/>
          </p:nvPr>
        </p:nvSpPr>
        <p:spPr>
          <a:xfrm>
            <a:off x="457200" y="1118342"/>
            <a:ext cx="7916863" cy="4368058"/>
          </a:xfrm>
        </p:spPr>
        <p:txBody>
          <a:bodyPr/>
          <a:lstStyle/>
          <a:p>
            <a:pPr marL="0" indent="0">
              <a:buNone/>
            </a:pPr>
            <a:r>
              <a:rPr lang="en-GB" sz="1400" dirty="0">
                <a:solidFill>
                  <a:srgbClr val="00B0F0"/>
                </a:solidFill>
              </a:rPr>
              <a:t>Next select the Service Type, choose from Release, Announcement or Forward.</a:t>
            </a:r>
          </a:p>
          <a:p>
            <a:pPr marL="0" indent="0">
              <a:buNone/>
            </a:pPr>
            <a:r>
              <a:rPr lang="en-GB" sz="1400" dirty="0">
                <a:solidFill>
                  <a:srgbClr val="00B0F0"/>
                </a:solidFill>
              </a:rPr>
              <a:t>Add announcement if applicable</a:t>
            </a:r>
          </a:p>
          <a:p>
            <a:endParaRPr lang="en-GB" dirty="0"/>
          </a:p>
          <a:p>
            <a:pPr marL="0" indent="0">
              <a:buNone/>
            </a:pPr>
            <a:endParaRPr lang="en-GB" dirty="0"/>
          </a:p>
          <a:p>
            <a:endParaRPr lang="en-GB" dirty="0"/>
          </a:p>
          <a:p>
            <a:endParaRPr lang="en-GB" dirty="0"/>
          </a:p>
          <a:p>
            <a:endParaRPr lang="en-GB" dirty="0"/>
          </a:p>
          <a:p>
            <a:endParaRPr lang="en-GB" dirty="0"/>
          </a:p>
          <a:p>
            <a:pPr marL="0" indent="0">
              <a:buNone/>
            </a:pPr>
            <a:endParaRPr lang="en-GB" dirty="0"/>
          </a:p>
          <a:p>
            <a:pPr marL="0" indent="0">
              <a:buNone/>
            </a:pPr>
            <a:r>
              <a:rPr lang="en-GB" sz="1400" dirty="0">
                <a:solidFill>
                  <a:srgbClr val="00B0F0"/>
                </a:solidFill>
              </a:rPr>
              <a:t>Add overflow destination</a:t>
            </a:r>
          </a:p>
          <a:p>
            <a:endParaRPr lang="en-GB" dirty="0"/>
          </a:p>
          <a:p>
            <a:pPr marL="0" indent="0">
              <a:buNone/>
            </a:pPr>
            <a:endParaRPr lang="en-GB" dirty="0"/>
          </a:p>
          <a:p>
            <a:endParaRPr lang="en-GB" dirty="0"/>
          </a:p>
          <a:p>
            <a:pPr marL="0" indent="0">
              <a:buNone/>
            </a:pPr>
            <a:endParaRPr lang="en-GB" dirty="0"/>
          </a:p>
          <a:p>
            <a:endParaRPr lang="en-GB" dirty="0"/>
          </a:p>
        </p:txBody>
      </p:sp>
      <p:sp>
        <p:nvSpPr>
          <p:cNvPr id="4" name="Title 3">
            <a:extLst>
              <a:ext uri="{FF2B5EF4-FFF2-40B4-BE49-F238E27FC236}">
                <a16:creationId xmlns:a16="http://schemas.microsoft.com/office/drawing/2014/main" id="{B89F3112-5743-400A-88FC-B79C4CA71727}"/>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8" name="Picture 7" descr="A screenshot of a cell phone&#10;&#10;Description automatically generated">
            <a:extLst>
              <a:ext uri="{FF2B5EF4-FFF2-40B4-BE49-F238E27FC236}">
                <a16:creationId xmlns:a16="http://schemas.microsoft.com/office/drawing/2014/main" id="{84E12062-12A8-42F9-9368-61988DD9F519}"/>
              </a:ext>
            </a:extLst>
          </p:cNvPr>
          <p:cNvPicPr>
            <a:picLocks noChangeAspect="1"/>
          </p:cNvPicPr>
          <p:nvPr/>
        </p:nvPicPr>
        <p:blipFill>
          <a:blip r:embed="rId3"/>
          <a:stretch>
            <a:fillRect/>
          </a:stretch>
        </p:blipFill>
        <p:spPr>
          <a:xfrm>
            <a:off x="1334576" y="2227814"/>
            <a:ext cx="7316221" cy="1724266"/>
          </a:xfrm>
          <a:prstGeom prst="rect">
            <a:avLst/>
          </a:prstGeom>
        </p:spPr>
      </p:pic>
      <p:pic>
        <p:nvPicPr>
          <p:cNvPr id="10" name="Picture 9">
            <a:extLst>
              <a:ext uri="{FF2B5EF4-FFF2-40B4-BE49-F238E27FC236}">
                <a16:creationId xmlns:a16="http://schemas.microsoft.com/office/drawing/2014/main" id="{95F1AB03-6812-4DE9-A297-2AC97E8ABC55}"/>
              </a:ext>
            </a:extLst>
          </p:cNvPr>
          <p:cNvPicPr>
            <a:picLocks noChangeAspect="1"/>
          </p:cNvPicPr>
          <p:nvPr/>
        </p:nvPicPr>
        <p:blipFill>
          <a:blip r:embed="rId4"/>
          <a:stretch>
            <a:fillRect/>
          </a:stretch>
        </p:blipFill>
        <p:spPr>
          <a:xfrm>
            <a:off x="1290114" y="4443557"/>
            <a:ext cx="7497221" cy="1810003"/>
          </a:xfrm>
          <a:prstGeom prst="rect">
            <a:avLst/>
          </a:prstGeom>
        </p:spPr>
      </p:pic>
    </p:spTree>
    <p:extLst>
      <p:ext uri="{BB962C8B-B14F-4D97-AF65-F5344CB8AC3E}">
        <p14:creationId xmlns:p14="http://schemas.microsoft.com/office/powerpoint/2010/main" val="217968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01DDA8-BD4A-412C-BF34-E97E3ECB38D9}"/>
              </a:ext>
            </a:extLst>
          </p:cNvPr>
          <p:cNvSpPr>
            <a:spLocks noGrp="1"/>
          </p:cNvSpPr>
          <p:nvPr>
            <p:ph type="body" sz="quarter" idx="11"/>
          </p:nvPr>
        </p:nvSpPr>
        <p:spPr>
          <a:xfrm>
            <a:off x="457200" y="1077632"/>
            <a:ext cx="7916863" cy="1075765"/>
          </a:xfrm>
        </p:spPr>
        <p:txBody>
          <a:bodyPr/>
          <a:lstStyle/>
          <a:p>
            <a:pPr marL="0" indent="0">
              <a:buNone/>
            </a:pPr>
            <a:r>
              <a:rPr lang="en-GB" sz="1400" dirty="0">
                <a:solidFill>
                  <a:srgbClr val="00B0F0"/>
                </a:solidFill>
              </a:rPr>
              <a:t>To apply night and holiday options click “Time” tab. Set the automatic night/holiday service mode</a:t>
            </a:r>
          </a:p>
          <a:p>
            <a:pPr marL="0" indent="0">
              <a:buNone/>
            </a:pPr>
            <a:endParaRPr lang="en-GB" dirty="0"/>
          </a:p>
          <a:p>
            <a:endParaRPr lang="en-GB" dirty="0"/>
          </a:p>
          <a:p>
            <a:endParaRPr lang="en-GB" dirty="0"/>
          </a:p>
          <a:p>
            <a:pPr marL="0" indent="0">
              <a:buNone/>
            </a:pPr>
            <a:endParaRPr lang="en-GB" dirty="0"/>
          </a:p>
          <a:p>
            <a:endParaRPr lang="en-GB" dirty="0"/>
          </a:p>
        </p:txBody>
      </p:sp>
      <p:sp>
        <p:nvSpPr>
          <p:cNvPr id="4" name="Title 3">
            <a:extLst>
              <a:ext uri="{FF2B5EF4-FFF2-40B4-BE49-F238E27FC236}">
                <a16:creationId xmlns:a16="http://schemas.microsoft.com/office/drawing/2014/main" id="{659580B7-91AD-480C-9C29-E67D4701B19E}"/>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8" name="Picture 7" descr="A screenshot of a social media post&#10;&#10;Description automatically generated">
            <a:extLst>
              <a:ext uri="{FF2B5EF4-FFF2-40B4-BE49-F238E27FC236}">
                <a16:creationId xmlns:a16="http://schemas.microsoft.com/office/drawing/2014/main" id="{6FBE82B0-9200-4A9A-99EF-F3B3B6297615}"/>
              </a:ext>
            </a:extLst>
          </p:cNvPr>
          <p:cNvPicPr>
            <a:picLocks noChangeAspect="1"/>
          </p:cNvPicPr>
          <p:nvPr/>
        </p:nvPicPr>
        <p:blipFill>
          <a:blip r:embed="rId3"/>
          <a:stretch>
            <a:fillRect/>
          </a:stretch>
        </p:blipFill>
        <p:spPr>
          <a:xfrm>
            <a:off x="629628" y="1852343"/>
            <a:ext cx="8726118" cy="3858163"/>
          </a:xfrm>
          <a:prstGeom prst="rect">
            <a:avLst/>
          </a:prstGeom>
        </p:spPr>
      </p:pic>
    </p:spTree>
    <p:extLst>
      <p:ext uri="{BB962C8B-B14F-4D97-AF65-F5344CB8AC3E}">
        <p14:creationId xmlns:p14="http://schemas.microsoft.com/office/powerpoint/2010/main" val="404544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E140B1-4645-45F5-BEA7-1614F2896530}"/>
              </a:ext>
            </a:extLst>
          </p:cNvPr>
          <p:cNvSpPr>
            <a:spLocks noGrp="1"/>
          </p:cNvSpPr>
          <p:nvPr>
            <p:ph type="body" sz="quarter" idx="11"/>
          </p:nvPr>
        </p:nvSpPr>
        <p:spPr>
          <a:xfrm>
            <a:off x="457200" y="1105598"/>
            <a:ext cx="7916863" cy="688370"/>
          </a:xfrm>
        </p:spPr>
        <p:txBody>
          <a:bodyPr/>
          <a:lstStyle/>
          <a:p>
            <a:pPr marL="0" indent="0">
              <a:buNone/>
            </a:pPr>
            <a:r>
              <a:rPr lang="en-GB" sz="1400" dirty="0">
                <a:solidFill>
                  <a:srgbClr val="00B0F0"/>
                </a:solidFill>
              </a:rPr>
              <a:t>To set specific Night and Holiday options including Service Type, Announcement and Forward destinations. Select Save to confirm changes.</a:t>
            </a:r>
          </a:p>
        </p:txBody>
      </p:sp>
      <p:sp>
        <p:nvSpPr>
          <p:cNvPr id="4" name="Title 3">
            <a:extLst>
              <a:ext uri="{FF2B5EF4-FFF2-40B4-BE49-F238E27FC236}">
                <a16:creationId xmlns:a16="http://schemas.microsoft.com/office/drawing/2014/main" id="{AAFF3014-0262-4457-B578-953B1EEE2820}"/>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5" name="Picture 4">
            <a:extLst>
              <a:ext uri="{FF2B5EF4-FFF2-40B4-BE49-F238E27FC236}">
                <a16:creationId xmlns:a16="http://schemas.microsoft.com/office/drawing/2014/main" id="{CCBC2DD7-C861-4855-9EE8-822DF290BEA2}"/>
              </a:ext>
            </a:extLst>
          </p:cNvPr>
          <p:cNvPicPr>
            <a:picLocks noChangeAspect="1"/>
          </p:cNvPicPr>
          <p:nvPr/>
        </p:nvPicPr>
        <p:blipFill>
          <a:blip r:embed="rId3"/>
          <a:stretch>
            <a:fillRect/>
          </a:stretch>
        </p:blipFill>
        <p:spPr>
          <a:xfrm>
            <a:off x="1253602" y="2017289"/>
            <a:ext cx="7478169" cy="2333951"/>
          </a:xfrm>
          <a:prstGeom prst="rect">
            <a:avLst/>
          </a:prstGeom>
        </p:spPr>
      </p:pic>
      <p:pic>
        <p:nvPicPr>
          <p:cNvPr id="7" name="Picture 6">
            <a:extLst>
              <a:ext uri="{FF2B5EF4-FFF2-40B4-BE49-F238E27FC236}">
                <a16:creationId xmlns:a16="http://schemas.microsoft.com/office/drawing/2014/main" id="{FD171187-AE0F-46A2-8127-D75F2D2E2BD3}"/>
              </a:ext>
            </a:extLst>
          </p:cNvPr>
          <p:cNvPicPr>
            <a:picLocks noChangeAspect="1"/>
          </p:cNvPicPr>
          <p:nvPr/>
        </p:nvPicPr>
        <p:blipFill>
          <a:blip r:embed="rId4"/>
          <a:stretch>
            <a:fillRect/>
          </a:stretch>
        </p:blipFill>
        <p:spPr>
          <a:xfrm>
            <a:off x="1332983" y="4688748"/>
            <a:ext cx="7411484" cy="1314633"/>
          </a:xfrm>
          <a:prstGeom prst="rect">
            <a:avLst/>
          </a:prstGeom>
        </p:spPr>
      </p:pic>
    </p:spTree>
    <p:extLst>
      <p:ext uri="{BB962C8B-B14F-4D97-AF65-F5344CB8AC3E}">
        <p14:creationId xmlns:p14="http://schemas.microsoft.com/office/powerpoint/2010/main" val="214760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FA3098-6AEE-4CCB-BA97-06570637291C}"/>
              </a:ext>
            </a:extLst>
          </p:cNvPr>
          <p:cNvSpPr>
            <a:spLocks noGrp="1"/>
          </p:cNvSpPr>
          <p:nvPr>
            <p:ph type="body" sz="quarter" idx="11"/>
          </p:nvPr>
        </p:nvSpPr>
        <p:spPr>
          <a:xfrm>
            <a:off x="457201" y="1094006"/>
            <a:ext cx="7620000" cy="382369"/>
          </a:xfrm>
        </p:spPr>
        <p:txBody>
          <a:bodyPr/>
          <a:lstStyle/>
          <a:p>
            <a:pPr marL="0" indent="0">
              <a:buNone/>
            </a:pPr>
            <a:r>
              <a:rPr lang="en-GB" sz="1400" dirty="0">
                <a:solidFill>
                  <a:srgbClr val="00B0F0"/>
                </a:solidFill>
              </a:rPr>
              <a:t>Under Agents you can set a variate of settings of what your ACD group can do.</a:t>
            </a:r>
          </a:p>
          <a:p>
            <a:endParaRPr lang="en-GB" dirty="0"/>
          </a:p>
        </p:txBody>
      </p:sp>
      <p:sp>
        <p:nvSpPr>
          <p:cNvPr id="4" name="Title 3">
            <a:extLst>
              <a:ext uri="{FF2B5EF4-FFF2-40B4-BE49-F238E27FC236}">
                <a16:creationId xmlns:a16="http://schemas.microsoft.com/office/drawing/2014/main" id="{C3883DE0-A6EA-4E46-BD7E-22CA18014657}"/>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2" name="Picture 1">
            <a:extLst>
              <a:ext uri="{FF2B5EF4-FFF2-40B4-BE49-F238E27FC236}">
                <a16:creationId xmlns:a16="http://schemas.microsoft.com/office/drawing/2014/main" id="{F13C1E9C-0672-4C82-B901-37151528CA31}"/>
              </a:ext>
            </a:extLst>
          </p:cNvPr>
          <p:cNvPicPr>
            <a:picLocks noChangeAspect="1"/>
          </p:cNvPicPr>
          <p:nvPr/>
        </p:nvPicPr>
        <p:blipFill>
          <a:blip r:embed="rId3"/>
          <a:stretch>
            <a:fillRect/>
          </a:stretch>
        </p:blipFill>
        <p:spPr>
          <a:xfrm>
            <a:off x="1744410" y="1688104"/>
            <a:ext cx="5582154" cy="4867815"/>
          </a:xfrm>
          <a:prstGeom prst="rect">
            <a:avLst/>
          </a:prstGeom>
        </p:spPr>
      </p:pic>
    </p:spTree>
    <p:extLst>
      <p:ext uri="{BB962C8B-B14F-4D97-AF65-F5344CB8AC3E}">
        <p14:creationId xmlns:p14="http://schemas.microsoft.com/office/powerpoint/2010/main" val="144058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FA3098-6AEE-4CCB-BA97-06570637291C}"/>
              </a:ext>
            </a:extLst>
          </p:cNvPr>
          <p:cNvSpPr>
            <a:spLocks noGrp="1"/>
          </p:cNvSpPr>
          <p:nvPr>
            <p:ph type="body" sz="quarter" idx="11"/>
          </p:nvPr>
        </p:nvSpPr>
        <p:spPr>
          <a:xfrm>
            <a:off x="457201" y="1094006"/>
            <a:ext cx="9070973" cy="4906744"/>
          </a:xfrm>
        </p:spPr>
        <p:txBody>
          <a:bodyPr/>
          <a:lstStyle/>
          <a:p>
            <a:pPr marL="0" indent="0">
              <a:lnSpc>
                <a:spcPct val="107000"/>
              </a:lnSpc>
              <a:spcAft>
                <a:spcPts val="800"/>
              </a:spcAft>
              <a:buNone/>
            </a:pPr>
            <a:r>
              <a:rPr lang="en-GB" sz="1400" b="1" dirty="0">
                <a:solidFill>
                  <a:srgbClr val="00B0F0"/>
                </a:solidFill>
                <a:effectLst/>
                <a:ea typeface="Calibri" panose="020F0502020204030204" pitchFamily="34" charset="0"/>
                <a:cs typeface="Times New Roman" panose="02020603050405020304" pitchFamily="18" charset="0"/>
              </a:rPr>
              <a:t>The agent state at log on</a:t>
            </a:r>
            <a:endParaRPr lang="en-GB" sz="1400" dirty="0">
              <a:solidFill>
                <a:srgbClr val="00B0F0"/>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 Is how the agent will be once it logs on. Ready to receive calls, not ready or work. Work is that the agent is in wrap mode.</a:t>
            </a:r>
          </a:p>
          <a:p>
            <a:pPr marL="0" indent="0">
              <a:lnSpc>
                <a:spcPct val="107000"/>
              </a:lnSpc>
              <a:spcAft>
                <a:spcPts val="800"/>
              </a:spcAft>
              <a:buNone/>
            </a:pPr>
            <a:r>
              <a:rPr lang="en-GB" sz="1400" b="1" dirty="0">
                <a:solidFill>
                  <a:srgbClr val="00B0F0"/>
                </a:solidFill>
                <a:effectLst/>
                <a:ea typeface="Calibri" panose="020F0502020204030204" pitchFamily="34" charset="0"/>
                <a:cs typeface="Times New Roman" panose="02020603050405020304" pitchFamily="18" charset="0"/>
              </a:rPr>
              <a:t>The auto answer when agents logs on</a:t>
            </a:r>
            <a:endParaRPr lang="en-GB" sz="1400" dirty="0">
              <a:solidFill>
                <a:srgbClr val="00B0F0"/>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00B0F0"/>
                </a:solidFill>
                <a:ea typeface="Calibri" panose="020F0502020204030204" pitchFamily="34" charset="0"/>
                <a:cs typeface="Times New Roman" panose="02020603050405020304" pitchFamily="18" charset="0"/>
              </a:rPr>
              <a:t>Y</a:t>
            </a:r>
            <a:r>
              <a:rPr lang="en-GB" sz="1400" dirty="0">
                <a:solidFill>
                  <a:srgbClr val="00B0F0"/>
                </a:solidFill>
                <a:effectLst/>
                <a:ea typeface="Calibri" panose="020F0502020204030204" pitchFamily="34" charset="0"/>
                <a:cs typeface="Times New Roman" panose="02020603050405020304" pitchFamily="18" charset="0"/>
              </a:rPr>
              <a:t>ou can select manual the agent needs to answer the call manually. If you set to automatic the call will be presented to the agent and automatically answered.</a:t>
            </a:r>
          </a:p>
          <a:p>
            <a:pPr marL="0" indent="0">
              <a:lnSpc>
                <a:spcPct val="107000"/>
              </a:lnSpc>
              <a:spcAft>
                <a:spcPts val="800"/>
              </a:spcAft>
              <a:buNone/>
            </a:pPr>
            <a:r>
              <a:rPr lang="en-GB" sz="1400" b="1" dirty="0">
                <a:solidFill>
                  <a:srgbClr val="00B0F0"/>
                </a:solidFill>
                <a:effectLst/>
                <a:ea typeface="Calibri" panose="020F0502020204030204" pitchFamily="34" charset="0"/>
                <a:cs typeface="Times New Roman" panose="02020603050405020304" pitchFamily="18" charset="0"/>
              </a:rPr>
              <a:t>In auto work mode when agents log on</a:t>
            </a:r>
            <a:endParaRPr lang="en-GB" sz="1400" dirty="0">
              <a:solidFill>
                <a:srgbClr val="00B0F0"/>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00B0F0"/>
                </a:solidFill>
                <a:ea typeface="Calibri" panose="020F0502020204030204" pitchFamily="34" charset="0"/>
                <a:cs typeface="Times New Roman" panose="02020603050405020304" pitchFamily="18" charset="0"/>
              </a:rPr>
              <a:t>T</a:t>
            </a:r>
            <a:r>
              <a:rPr lang="en-GB" sz="1400" dirty="0">
                <a:solidFill>
                  <a:srgbClr val="00B0F0"/>
                </a:solidFill>
                <a:effectLst/>
                <a:ea typeface="Calibri" panose="020F0502020204030204" pitchFamily="34" charset="0"/>
                <a:cs typeface="Times New Roman" panose="02020603050405020304" pitchFamily="18" charset="0"/>
              </a:rPr>
              <a:t>he agent can change from work mode to ready mode automatically or manually. If you chose manual, the agent will be in work mode after a call until they manually enter the feature code to change them to the ready mode to receive calls. Selecting automatic, the system will automatically set them to ready mode after the set amount of seconds set in agent auto switch time from work mode to ready.</a:t>
            </a:r>
            <a:endParaRPr lang="en-GB" sz="1400" dirty="0">
              <a:solidFill>
                <a:srgbClr val="00B0F0"/>
              </a:solidFill>
            </a:endParaRPr>
          </a:p>
        </p:txBody>
      </p:sp>
      <p:sp>
        <p:nvSpPr>
          <p:cNvPr id="4" name="Title 3">
            <a:extLst>
              <a:ext uri="{FF2B5EF4-FFF2-40B4-BE49-F238E27FC236}">
                <a16:creationId xmlns:a16="http://schemas.microsoft.com/office/drawing/2014/main" id="{C3883DE0-A6EA-4E46-BD7E-22CA18014657}"/>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10" name="Picture 9">
            <a:extLst>
              <a:ext uri="{FF2B5EF4-FFF2-40B4-BE49-F238E27FC236}">
                <a16:creationId xmlns:a16="http://schemas.microsoft.com/office/drawing/2014/main" id="{7BD0BE04-1D16-4763-B29F-C42473811ABF}"/>
              </a:ext>
            </a:extLst>
          </p:cNvPr>
          <p:cNvPicPr>
            <a:picLocks noChangeAspect="1"/>
          </p:cNvPicPr>
          <p:nvPr/>
        </p:nvPicPr>
        <p:blipFill>
          <a:blip r:embed="rId3"/>
          <a:stretch>
            <a:fillRect/>
          </a:stretch>
        </p:blipFill>
        <p:spPr>
          <a:xfrm>
            <a:off x="1304925" y="4433887"/>
            <a:ext cx="6648450" cy="2257425"/>
          </a:xfrm>
          <a:prstGeom prst="rect">
            <a:avLst/>
          </a:prstGeom>
        </p:spPr>
      </p:pic>
    </p:spTree>
    <p:extLst>
      <p:ext uri="{BB962C8B-B14F-4D97-AF65-F5344CB8AC3E}">
        <p14:creationId xmlns:p14="http://schemas.microsoft.com/office/powerpoint/2010/main" val="5565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FA3098-6AEE-4CCB-BA97-06570637291C}"/>
              </a:ext>
            </a:extLst>
          </p:cNvPr>
          <p:cNvSpPr>
            <a:spLocks noGrp="1"/>
          </p:cNvSpPr>
          <p:nvPr>
            <p:ph type="body" sz="quarter" idx="11"/>
          </p:nvPr>
        </p:nvSpPr>
        <p:spPr>
          <a:xfrm>
            <a:off x="457201" y="1094006"/>
            <a:ext cx="9070973" cy="4906744"/>
          </a:xfrm>
        </p:spPr>
        <p:txBody>
          <a:bodyPr/>
          <a:lstStyle/>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You can set the headset mode and ring tone mode as you wish.</a:t>
            </a:r>
            <a:endParaRPr lang="en-GB" sz="1400" b="1" dirty="0">
              <a:solidFill>
                <a:srgbClr val="00B0F0"/>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400" b="1" dirty="0">
              <a:solidFill>
                <a:srgbClr val="00B0F0"/>
              </a:solidFill>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b="1" dirty="0">
                <a:solidFill>
                  <a:srgbClr val="00B0F0"/>
                </a:solidFill>
                <a:ea typeface="Calibri" panose="020F0502020204030204" pitchFamily="34" charset="0"/>
                <a:cs typeface="Times New Roman" panose="02020603050405020304" pitchFamily="18" charset="0"/>
              </a:rPr>
              <a:t>A</a:t>
            </a:r>
            <a:r>
              <a:rPr lang="en-GB" sz="1400" b="1" dirty="0">
                <a:solidFill>
                  <a:srgbClr val="00B0F0"/>
                </a:solidFill>
                <a:effectLst/>
                <a:ea typeface="Calibri" panose="020F0502020204030204" pitchFamily="34" charset="0"/>
                <a:cs typeface="Times New Roman" panose="02020603050405020304" pitchFamily="18" charset="0"/>
              </a:rPr>
              <a:t>gent ID usage at agent log on </a:t>
            </a:r>
            <a:endParaRPr lang="en-GB" sz="1400" dirty="0">
              <a:solidFill>
                <a:srgbClr val="00B0F0"/>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400" dirty="0">
                <a:solidFill>
                  <a:srgbClr val="00B0F0"/>
                </a:solidFill>
                <a:ea typeface="Calibri" panose="020F0502020204030204" pitchFamily="34" charset="0"/>
                <a:cs typeface="Times New Roman" panose="02020603050405020304" pitchFamily="18" charset="0"/>
              </a:rPr>
              <a:t>Y</a:t>
            </a:r>
            <a:r>
              <a:rPr lang="en-GB" sz="1400" dirty="0">
                <a:solidFill>
                  <a:srgbClr val="00B0F0"/>
                </a:solidFill>
                <a:effectLst/>
                <a:ea typeface="Calibri" panose="020F0502020204030204" pitchFamily="34" charset="0"/>
                <a:cs typeface="Times New Roman" panose="02020603050405020304" pitchFamily="18" charset="0"/>
              </a:rPr>
              <a:t>ou can either set the agents ID manually and you can choose any agent ID, or automatic, that the agent ID will be automatically populated and have the same extension number.</a:t>
            </a: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If you have agents logging into more than one station, you need to set it as manual.</a:t>
            </a:r>
          </a:p>
        </p:txBody>
      </p:sp>
      <p:sp>
        <p:nvSpPr>
          <p:cNvPr id="4" name="Title 3">
            <a:extLst>
              <a:ext uri="{FF2B5EF4-FFF2-40B4-BE49-F238E27FC236}">
                <a16:creationId xmlns:a16="http://schemas.microsoft.com/office/drawing/2014/main" id="{C3883DE0-A6EA-4E46-BD7E-22CA18014657}"/>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5" name="Picture 4">
            <a:extLst>
              <a:ext uri="{FF2B5EF4-FFF2-40B4-BE49-F238E27FC236}">
                <a16:creationId xmlns:a16="http://schemas.microsoft.com/office/drawing/2014/main" id="{06F9E225-0E49-474F-8841-80FA560419C3}"/>
              </a:ext>
            </a:extLst>
          </p:cNvPr>
          <p:cNvPicPr>
            <a:picLocks noChangeAspect="1"/>
          </p:cNvPicPr>
          <p:nvPr/>
        </p:nvPicPr>
        <p:blipFill>
          <a:blip r:embed="rId3"/>
          <a:stretch>
            <a:fillRect/>
          </a:stretch>
        </p:blipFill>
        <p:spPr>
          <a:xfrm>
            <a:off x="1438275" y="3781425"/>
            <a:ext cx="6096000" cy="1009650"/>
          </a:xfrm>
          <a:prstGeom prst="rect">
            <a:avLst/>
          </a:prstGeom>
        </p:spPr>
      </p:pic>
    </p:spTree>
    <p:extLst>
      <p:ext uri="{BB962C8B-B14F-4D97-AF65-F5344CB8AC3E}">
        <p14:creationId xmlns:p14="http://schemas.microsoft.com/office/powerpoint/2010/main" val="416197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FA3098-6AEE-4CCB-BA97-06570637291C}"/>
              </a:ext>
            </a:extLst>
          </p:cNvPr>
          <p:cNvSpPr>
            <a:spLocks noGrp="1"/>
          </p:cNvSpPr>
          <p:nvPr>
            <p:ph type="body" sz="quarter" idx="11"/>
          </p:nvPr>
        </p:nvSpPr>
        <p:spPr>
          <a:xfrm>
            <a:off x="457201" y="1094006"/>
            <a:ext cx="9070973" cy="4906744"/>
          </a:xfrm>
        </p:spPr>
        <p:txBody>
          <a:bodyPr/>
          <a:lstStyle/>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Under </a:t>
            </a:r>
            <a:r>
              <a:rPr lang="en-GB" sz="1400" b="1" dirty="0">
                <a:solidFill>
                  <a:srgbClr val="00B0F0"/>
                </a:solidFill>
                <a:effectLst/>
                <a:ea typeface="Calibri" panose="020F0502020204030204" pitchFamily="34" charset="0"/>
                <a:cs typeface="Times New Roman" panose="02020603050405020304" pitchFamily="18" charset="0"/>
              </a:rPr>
              <a:t>call restriction </a:t>
            </a:r>
            <a:r>
              <a:rPr lang="en-GB" sz="1400" dirty="0">
                <a:solidFill>
                  <a:srgbClr val="00B0F0"/>
                </a:solidFill>
                <a:effectLst/>
                <a:ea typeface="Calibri" panose="020F0502020204030204" pitchFamily="34" charset="0"/>
                <a:cs typeface="Times New Roman" panose="02020603050405020304" pitchFamily="18" charset="0"/>
              </a:rPr>
              <a:t>you can restrict agents to call another agent or restrict agents to transfer calls to another agent.</a:t>
            </a: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And restrict outgoing calls when the agent logs off that station or restrict all calls from that station.</a:t>
            </a: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Under </a:t>
            </a:r>
            <a:r>
              <a:rPr lang="en-GB" sz="1400" b="1" dirty="0">
                <a:solidFill>
                  <a:srgbClr val="00B0F0"/>
                </a:solidFill>
                <a:effectLst/>
                <a:ea typeface="Calibri" panose="020F0502020204030204" pitchFamily="34" charset="0"/>
                <a:cs typeface="Times New Roman" panose="02020603050405020304" pitchFamily="18" charset="0"/>
              </a:rPr>
              <a:t>agent no answer </a:t>
            </a:r>
            <a:r>
              <a:rPr lang="en-GB" sz="1400" dirty="0">
                <a:solidFill>
                  <a:srgbClr val="00B0F0"/>
                </a:solidFill>
                <a:effectLst/>
                <a:ea typeface="Calibri" panose="020F0502020204030204" pitchFamily="34" charset="0"/>
                <a:cs typeface="Times New Roman" panose="02020603050405020304" pitchFamily="18" charset="0"/>
              </a:rPr>
              <a:t>defines what will happen to the call and the agent if a call is not answered.</a:t>
            </a: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If the call is not answered, you can set the agent to automatically be set to not ready and the call will drop. Or you can set to not ready and forward, the agent will be set to not ready and the call will forward to the forward a destination.</a:t>
            </a: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You can also set to log off to log the agent off the ACD if a call is not answered or log off and forward. Or just forward to a destination.</a:t>
            </a: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The no answer time is set under Agent No Answer Call Time. And the destination is set under agent no answer forward destination.</a:t>
            </a:r>
          </a:p>
          <a:p>
            <a:pPr marL="0" indent="0">
              <a:lnSpc>
                <a:spcPct val="107000"/>
              </a:lnSpc>
              <a:spcAft>
                <a:spcPts val="800"/>
              </a:spcAft>
              <a:buNone/>
            </a:pPr>
            <a:r>
              <a:rPr lang="en-GB" sz="1400" dirty="0">
                <a:solidFill>
                  <a:srgbClr val="00B0F0"/>
                </a:solidFill>
                <a:effectLst/>
                <a:ea typeface="Calibri" panose="020F0502020204030204" pitchFamily="34" charset="0"/>
                <a:cs typeface="Times New Roman" panose="02020603050405020304" pitchFamily="18" charset="0"/>
              </a:rPr>
              <a:t>The </a:t>
            </a:r>
            <a:r>
              <a:rPr lang="en-GB" sz="1400" b="1" dirty="0">
                <a:solidFill>
                  <a:srgbClr val="00B0F0"/>
                </a:solidFill>
                <a:effectLst/>
                <a:ea typeface="Calibri" panose="020F0502020204030204" pitchFamily="34" charset="0"/>
                <a:cs typeface="Times New Roman" panose="02020603050405020304" pitchFamily="18" charset="0"/>
              </a:rPr>
              <a:t>Rerouting Option </a:t>
            </a:r>
            <a:r>
              <a:rPr lang="en-GB" sz="1400" dirty="0">
                <a:solidFill>
                  <a:srgbClr val="00B0F0"/>
                </a:solidFill>
                <a:effectLst/>
                <a:ea typeface="Calibri" panose="020F0502020204030204" pitchFamily="34" charset="0"/>
                <a:cs typeface="Times New Roman" panose="02020603050405020304" pitchFamily="18" charset="0"/>
              </a:rPr>
              <a:t>allows incoming calls to be rerouted to a certain destination when all agents are logged off. You can select it to use and set a rerouting destination.</a:t>
            </a:r>
          </a:p>
        </p:txBody>
      </p:sp>
      <p:sp>
        <p:nvSpPr>
          <p:cNvPr id="4" name="Title 3">
            <a:extLst>
              <a:ext uri="{FF2B5EF4-FFF2-40B4-BE49-F238E27FC236}">
                <a16:creationId xmlns:a16="http://schemas.microsoft.com/office/drawing/2014/main" id="{C3883DE0-A6EA-4E46-BD7E-22CA18014657}"/>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spTree>
    <p:extLst>
      <p:ext uri="{BB962C8B-B14F-4D97-AF65-F5344CB8AC3E}">
        <p14:creationId xmlns:p14="http://schemas.microsoft.com/office/powerpoint/2010/main" val="382113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277A7-E542-488D-BFF1-3153C445B33C}"/>
              </a:ext>
            </a:extLst>
          </p:cNvPr>
          <p:cNvSpPr>
            <a:spLocks noGrp="1"/>
          </p:cNvSpPr>
          <p:nvPr>
            <p:ph type="body" sz="quarter" idx="11"/>
          </p:nvPr>
        </p:nvSpPr>
        <p:spPr>
          <a:xfrm>
            <a:off x="457200" y="1195120"/>
            <a:ext cx="9070975" cy="4788686"/>
          </a:xfrm>
        </p:spPr>
        <p:txBody>
          <a:bodyPr/>
          <a:lstStyle/>
          <a:p>
            <a:pPr marL="0" indent="0">
              <a:buNone/>
            </a:pPr>
            <a:r>
              <a:rPr lang="en-GB" sz="1400" dirty="0">
                <a:solidFill>
                  <a:srgbClr val="00B0F0"/>
                </a:solidFill>
              </a:rPr>
              <a:t>First make sure you have the correct licenses ordered from the reseller portal;</a:t>
            </a:r>
          </a:p>
          <a:p>
            <a:pPr marL="0" indent="0">
              <a:buNone/>
            </a:pPr>
            <a:endParaRPr lang="en-GB" sz="1400" dirty="0">
              <a:solidFill>
                <a:srgbClr val="00B0F0"/>
              </a:solidFill>
            </a:endParaRPr>
          </a:p>
          <a:p>
            <a:pPr marL="0" indent="0">
              <a:buNone/>
            </a:pPr>
            <a:r>
              <a:rPr lang="en-GB" sz="1400" dirty="0">
                <a:solidFill>
                  <a:srgbClr val="00B0F0"/>
                </a:solidFill>
              </a:rPr>
              <a:t>Group licence - (x1 per group) within Feature Licences, Group Features</a:t>
            </a:r>
          </a:p>
          <a:p>
            <a:pPr marL="0" indent="0">
              <a:buNone/>
            </a:pPr>
            <a:endParaRPr lang="en-GB" sz="1400" dirty="0"/>
          </a:p>
          <a:p>
            <a:pPr marL="0" indent="0">
              <a:buNone/>
            </a:pPr>
            <a:endParaRPr lang="en-GB" sz="1400" dirty="0"/>
          </a:p>
        </p:txBody>
      </p:sp>
      <p:sp>
        <p:nvSpPr>
          <p:cNvPr id="3" name="Title 2">
            <a:extLst>
              <a:ext uri="{FF2B5EF4-FFF2-40B4-BE49-F238E27FC236}">
                <a16:creationId xmlns:a16="http://schemas.microsoft.com/office/drawing/2014/main" id="{13748C4D-7EA5-4EB9-B844-C80E05A88F65}"/>
              </a:ext>
            </a:extLst>
          </p:cNvPr>
          <p:cNvSpPr>
            <a:spLocks noGrp="1"/>
          </p:cNvSpPr>
          <p:nvPr>
            <p:ph type="title"/>
          </p:nvPr>
        </p:nvSpPr>
        <p:spPr/>
        <p:txBody>
          <a:bodyPr/>
          <a:lstStyle/>
          <a:p>
            <a:r>
              <a:rPr lang="en-GB" dirty="0">
                <a:solidFill>
                  <a:srgbClr val="48C0FF"/>
                </a:solidFill>
              </a:rPr>
              <a:t>Customer Manager – Call Center - ACD Group</a:t>
            </a:r>
          </a:p>
        </p:txBody>
      </p:sp>
      <p:pic>
        <p:nvPicPr>
          <p:cNvPr id="5" name="Picture 4">
            <a:extLst>
              <a:ext uri="{FF2B5EF4-FFF2-40B4-BE49-F238E27FC236}">
                <a16:creationId xmlns:a16="http://schemas.microsoft.com/office/drawing/2014/main" id="{1C11CA69-5F33-479C-8DEF-ABCCADE53021}"/>
              </a:ext>
            </a:extLst>
          </p:cNvPr>
          <p:cNvPicPr>
            <a:picLocks noChangeAspect="1"/>
          </p:cNvPicPr>
          <p:nvPr/>
        </p:nvPicPr>
        <p:blipFill>
          <a:blip r:embed="rId3"/>
          <a:stretch>
            <a:fillRect/>
          </a:stretch>
        </p:blipFill>
        <p:spPr>
          <a:xfrm>
            <a:off x="0" y="2577803"/>
            <a:ext cx="10077450" cy="2407244"/>
          </a:xfrm>
          <a:prstGeom prst="rect">
            <a:avLst/>
          </a:prstGeom>
        </p:spPr>
      </p:pic>
    </p:spTree>
    <p:extLst>
      <p:ext uri="{BB962C8B-B14F-4D97-AF65-F5344CB8AC3E}">
        <p14:creationId xmlns:p14="http://schemas.microsoft.com/office/powerpoint/2010/main" val="196192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14B36B-9119-4FA6-A088-2B10B5C4367E}"/>
              </a:ext>
            </a:extLst>
          </p:cNvPr>
          <p:cNvSpPr>
            <a:spLocks noGrp="1"/>
          </p:cNvSpPr>
          <p:nvPr>
            <p:ph type="body" sz="quarter" idx="11"/>
          </p:nvPr>
        </p:nvSpPr>
        <p:spPr>
          <a:xfrm>
            <a:off x="457200" y="1089753"/>
            <a:ext cx="8429625" cy="1426657"/>
          </a:xfrm>
        </p:spPr>
        <p:txBody>
          <a:bodyPr/>
          <a:lstStyle/>
          <a:p>
            <a:pPr marL="0" indent="0">
              <a:buNone/>
            </a:pPr>
            <a:r>
              <a:rPr lang="en-GB" sz="1400" dirty="0">
                <a:solidFill>
                  <a:srgbClr val="00B0F0"/>
                </a:solidFill>
              </a:rPr>
              <a:t>If you set </a:t>
            </a:r>
            <a:r>
              <a:rPr lang="en-GB" sz="1400" dirty="0">
                <a:solidFill>
                  <a:srgbClr val="00B0F0"/>
                </a:solidFill>
                <a:ea typeface="Calibri" panose="020F0502020204030204" pitchFamily="34" charset="0"/>
                <a:cs typeface="Times New Roman" panose="02020603050405020304" pitchFamily="18" charset="0"/>
              </a:rPr>
              <a:t>A</a:t>
            </a:r>
            <a:r>
              <a:rPr lang="en-GB" sz="1400" dirty="0">
                <a:solidFill>
                  <a:srgbClr val="00B0F0"/>
                </a:solidFill>
                <a:effectLst/>
                <a:ea typeface="Calibri" panose="020F0502020204030204" pitchFamily="34" charset="0"/>
                <a:cs typeface="Times New Roman" panose="02020603050405020304" pitchFamily="18" charset="0"/>
              </a:rPr>
              <a:t>gent ID usage at agent log on: Manual</a:t>
            </a:r>
          </a:p>
          <a:p>
            <a:pPr marL="0" indent="0">
              <a:buNone/>
            </a:pPr>
            <a:endParaRPr lang="en-GB" sz="1400" dirty="0">
              <a:solidFill>
                <a:srgbClr val="00B0F0"/>
              </a:solidFill>
              <a:effectLst/>
              <a:ea typeface="Calibri" panose="020F0502020204030204" pitchFamily="34" charset="0"/>
              <a:cs typeface="Times New Roman" panose="02020603050405020304" pitchFamily="18" charset="0"/>
            </a:endParaRPr>
          </a:p>
          <a:p>
            <a:pPr marL="0" indent="0">
              <a:buNone/>
            </a:pPr>
            <a:r>
              <a:rPr lang="en-GB" sz="1400" dirty="0">
                <a:solidFill>
                  <a:srgbClr val="00B0F0"/>
                </a:solidFill>
                <a:ea typeface="Calibri" panose="020F0502020204030204" pitchFamily="34" charset="0"/>
                <a:cs typeface="Times New Roman" panose="02020603050405020304" pitchFamily="18" charset="0"/>
              </a:rPr>
              <a:t>You need to </a:t>
            </a:r>
            <a:r>
              <a:rPr lang="en-GB" sz="1400" b="1" dirty="0">
                <a:solidFill>
                  <a:srgbClr val="00B0F0"/>
                </a:solidFill>
              </a:rPr>
              <a:t>Agent ID </a:t>
            </a:r>
            <a:r>
              <a:rPr lang="en-GB" sz="1400" dirty="0">
                <a:solidFill>
                  <a:srgbClr val="00B0F0"/>
                </a:solidFill>
              </a:rPr>
              <a:t>Select Add, Input Agent ID and Agent Name information. Lastly set skill agent, </a:t>
            </a:r>
            <a:r>
              <a:rPr lang="en-GB" sz="1400" dirty="0">
                <a:solidFill>
                  <a:srgbClr val="00B0F0"/>
                </a:solidFill>
                <a:effectLst/>
                <a:ea typeface="Calibri" panose="020F0502020204030204" pitchFamily="34" charset="0"/>
                <a:cs typeface="Times New Roman" panose="02020603050405020304" pitchFamily="18" charset="0"/>
              </a:rPr>
              <a:t>0 being the most proficient</a:t>
            </a:r>
            <a:r>
              <a:rPr lang="en-GB" sz="1400" dirty="0">
                <a:solidFill>
                  <a:srgbClr val="00B0F0"/>
                </a:solidFill>
              </a:rPr>
              <a:t> and Save.</a:t>
            </a:r>
          </a:p>
          <a:p>
            <a:pPr marL="0" indent="0">
              <a:buNone/>
            </a:pPr>
            <a:endParaRPr lang="en-GB" sz="1400" dirty="0">
              <a:solidFill>
                <a:srgbClr val="00B0F0"/>
              </a:solidFill>
            </a:endParaRPr>
          </a:p>
          <a:p>
            <a:pPr marL="0" indent="0">
              <a:buNone/>
            </a:pPr>
            <a:endParaRPr lang="en-GB" sz="1400" dirty="0">
              <a:solidFill>
                <a:srgbClr val="00B0F0"/>
              </a:solidFill>
            </a:endParaRPr>
          </a:p>
        </p:txBody>
      </p:sp>
      <p:sp>
        <p:nvSpPr>
          <p:cNvPr id="4" name="Title 3">
            <a:extLst>
              <a:ext uri="{FF2B5EF4-FFF2-40B4-BE49-F238E27FC236}">
                <a16:creationId xmlns:a16="http://schemas.microsoft.com/office/drawing/2014/main" id="{D15260F2-A354-44D9-B453-1D89E2D58949}"/>
              </a:ext>
            </a:extLst>
          </p:cNvPr>
          <p:cNvSpPr>
            <a:spLocks noGrp="1"/>
          </p:cNvSpPr>
          <p:nvPr>
            <p:ph type="title"/>
          </p:nvPr>
        </p:nvSpPr>
        <p:spPr/>
        <p:txBody>
          <a:bodyPr/>
          <a:lstStyle/>
          <a:p>
            <a:r>
              <a:rPr lang="en-GB" dirty="0">
                <a:solidFill>
                  <a:srgbClr val="48C0FF"/>
                </a:solidFill>
              </a:rPr>
              <a:t>Customer Manager – Call Center – Agent ID</a:t>
            </a:r>
            <a:endParaRPr lang="en-GB" dirty="0"/>
          </a:p>
        </p:txBody>
      </p:sp>
      <p:pic>
        <p:nvPicPr>
          <p:cNvPr id="2" name="Picture 1">
            <a:extLst>
              <a:ext uri="{FF2B5EF4-FFF2-40B4-BE49-F238E27FC236}">
                <a16:creationId xmlns:a16="http://schemas.microsoft.com/office/drawing/2014/main" id="{E33D3CF4-9788-4ECE-B07D-87AF83886B8F}"/>
              </a:ext>
            </a:extLst>
          </p:cNvPr>
          <p:cNvPicPr>
            <a:picLocks noChangeAspect="1"/>
          </p:cNvPicPr>
          <p:nvPr/>
        </p:nvPicPr>
        <p:blipFill rotWithShape="1">
          <a:blip r:embed="rId3"/>
          <a:srcRect r="35677"/>
          <a:stretch/>
        </p:blipFill>
        <p:spPr>
          <a:xfrm>
            <a:off x="1530985" y="2314288"/>
            <a:ext cx="6482080" cy="4217395"/>
          </a:xfrm>
          <a:prstGeom prst="rect">
            <a:avLst/>
          </a:prstGeom>
        </p:spPr>
      </p:pic>
    </p:spTree>
    <p:extLst>
      <p:ext uri="{BB962C8B-B14F-4D97-AF65-F5344CB8AC3E}">
        <p14:creationId xmlns:p14="http://schemas.microsoft.com/office/powerpoint/2010/main" val="342755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8EFCF5-B8BD-4AFC-A31F-ED83C3ECADEA}"/>
              </a:ext>
            </a:extLst>
          </p:cNvPr>
          <p:cNvPicPr>
            <a:picLocks noChangeAspect="1"/>
          </p:cNvPicPr>
          <p:nvPr/>
        </p:nvPicPr>
        <p:blipFill rotWithShape="1">
          <a:blip r:embed="rId3"/>
          <a:srcRect l="9075" t="42799" r="26727" b="29920"/>
          <a:stretch/>
        </p:blipFill>
        <p:spPr>
          <a:xfrm>
            <a:off x="730141" y="2593295"/>
            <a:ext cx="7979205" cy="1818968"/>
          </a:xfrm>
          <a:prstGeom prst="rect">
            <a:avLst/>
          </a:prstGeom>
        </p:spPr>
      </p:pic>
      <p:sp>
        <p:nvSpPr>
          <p:cNvPr id="10" name="Title 3">
            <a:extLst>
              <a:ext uri="{FF2B5EF4-FFF2-40B4-BE49-F238E27FC236}">
                <a16:creationId xmlns:a16="http://schemas.microsoft.com/office/drawing/2014/main" id="{753EA5CC-A5BA-4840-9530-07D1761CF96E}"/>
              </a:ext>
            </a:extLst>
          </p:cNvPr>
          <p:cNvSpPr>
            <a:spLocks noGrp="1"/>
          </p:cNvSpPr>
          <p:nvPr>
            <p:ph type="title"/>
          </p:nvPr>
        </p:nvSpPr>
        <p:spPr>
          <a:xfrm>
            <a:off x="457200" y="317902"/>
            <a:ext cx="9070975" cy="564375"/>
          </a:xfrm>
        </p:spPr>
        <p:txBody>
          <a:bodyPr/>
          <a:lstStyle/>
          <a:p>
            <a:r>
              <a:rPr lang="en-GB" dirty="0">
                <a:solidFill>
                  <a:srgbClr val="48C0FF"/>
                </a:solidFill>
              </a:rPr>
              <a:t>Customer Manager – Call Center – Agent ID</a:t>
            </a:r>
            <a:endParaRPr lang="en-GB" dirty="0"/>
          </a:p>
        </p:txBody>
      </p:sp>
      <p:sp>
        <p:nvSpPr>
          <p:cNvPr id="11" name="TextBox 10">
            <a:extLst>
              <a:ext uri="{FF2B5EF4-FFF2-40B4-BE49-F238E27FC236}">
                <a16:creationId xmlns:a16="http://schemas.microsoft.com/office/drawing/2014/main" id="{CF2530C0-F3C2-45BB-8A03-2E60E69FFF7D}"/>
              </a:ext>
            </a:extLst>
          </p:cNvPr>
          <p:cNvSpPr txBox="1"/>
          <p:nvPr/>
        </p:nvSpPr>
        <p:spPr>
          <a:xfrm>
            <a:off x="457200" y="1284093"/>
            <a:ext cx="8525089" cy="954107"/>
          </a:xfrm>
          <a:prstGeom prst="rect">
            <a:avLst/>
          </a:prstGeom>
          <a:noFill/>
        </p:spPr>
        <p:txBody>
          <a:bodyPr wrap="square" rtlCol="0">
            <a:spAutoFit/>
          </a:bodyPr>
          <a:lstStyle/>
          <a:p>
            <a:r>
              <a:rPr lang="en-GB" sz="1400" dirty="0">
                <a:solidFill>
                  <a:srgbClr val="00B0F0"/>
                </a:solidFill>
              </a:rPr>
              <a:t>If you set </a:t>
            </a:r>
            <a:r>
              <a:rPr lang="en-GB" sz="1400" dirty="0">
                <a:solidFill>
                  <a:srgbClr val="00B0F0"/>
                </a:solidFill>
                <a:ea typeface="Calibri" panose="020F0502020204030204" pitchFamily="34" charset="0"/>
                <a:cs typeface="Times New Roman" panose="02020603050405020304" pitchFamily="18" charset="0"/>
              </a:rPr>
              <a:t>A</a:t>
            </a:r>
            <a:r>
              <a:rPr lang="en-GB" sz="1400" dirty="0">
                <a:solidFill>
                  <a:srgbClr val="00B0F0"/>
                </a:solidFill>
                <a:effectLst/>
                <a:ea typeface="Calibri" panose="020F0502020204030204" pitchFamily="34" charset="0"/>
                <a:cs typeface="Times New Roman" panose="02020603050405020304" pitchFamily="18" charset="0"/>
              </a:rPr>
              <a:t>gent ID usage at agent log on: Automatic</a:t>
            </a:r>
          </a:p>
          <a:p>
            <a:endParaRPr lang="en-GB" sz="1400" dirty="0">
              <a:solidFill>
                <a:srgbClr val="00B0F0"/>
              </a:solidFill>
              <a:effectLst/>
              <a:ea typeface="Calibri" panose="020F0502020204030204" pitchFamily="34" charset="0"/>
              <a:cs typeface="Times New Roman" panose="02020603050405020304" pitchFamily="18" charset="0"/>
            </a:endParaRPr>
          </a:p>
          <a:p>
            <a:r>
              <a:rPr lang="en-GB" sz="1400" dirty="0">
                <a:solidFill>
                  <a:srgbClr val="00B0F0"/>
                </a:solidFill>
              </a:rPr>
              <a:t>You will see the agents have been created automatically with the agent ID’s matching the extension numbers that were added as group members. Note you cannot modify automatically created Agents</a:t>
            </a:r>
          </a:p>
        </p:txBody>
      </p:sp>
    </p:spTree>
    <p:extLst>
      <p:ext uri="{BB962C8B-B14F-4D97-AF65-F5344CB8AC3E}">
        <p14:creationId xmlns:p14="http://schemas.microsoft.com/office/powerpoint/2010/main" val="301595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771D30-47FE-436A-8B5D-9A3E34C3916C}"/>
              </a:ext>
            </a:extLst>
          </p:cNvPr>
          <p:cNvSpPr>
            <a:spLocks noGrp="1"/>
          </p:cNvSpPr>
          <p:nvPr>
            <p:ph type="body" sz="quarter" idx="11"/>
          </p:nvPr>
        </p:nvSpPr>
        <p:spPr>
          <a:xfrm>
            <a:off x="457200" y="1139235"/>
            <a:ext cx="7916863" cy="3732094"/>
          </a:xfrm>
        </p:spPr>
        <p:txBody>
          <a:bodyPr/>
          <a:lstStyle/>
          <a:p>
            <a:pPr marL="0" indent="0">
              <a:buNone/>
            </a:pPr>
            <a:r>
              <a:rPr lang="en-GB" sz="1400" dirty="0">
                <a:solidFill>
                  <a:srgbClr val="00B0F0"/>
                </a:solidFill>
              </a:rPr>
              <a:t>Group user licence - (x1 per member of group) within Application Licences, ACD, ACD Group User</a:t>
            </a:r>
          </a:p>
          <a:p>
            <a:pPr marL="0" indent="0">
              <a:buNone/>
            </a:pPr>
            <a:endParaRPr lang="en-GB" dirty="0"/>
          </a:p>
        </p:txBody>
      </p:sp>
      <p:sp>
        <p:nvSpPr>
          <p:cNvPr id="4" name="Title 3">
            <a:extLst>
              <a:ext uri="{FF2B5EF4-FFF2-40B4-BE49-F238E27FC236}">
                <a16:creationId xmlns:a16="http://schemas.microsoft.com/office/drawing/2014/main" id="{8C2226A6-2C5E-41B3-9C4B-C112798B767E}"/>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5" name="Picture 4">
            <a:extLst>
              <a:ext uri="{FF2B5EF4-FFF2-40B4-BE49-F238E27FC236}">
                <a16:creationId xmlns:a16="http://schemas.microsoft.com/office/drawing/2014/main" id="{E50537B0-47BE-45CE-B427-F55D1D0B791D}"/>
              </a:ext>
            </a:extLst>
          </p:cNvPr>
          <p:cNvPicPr>
            <a:picLocks noChangeAspect="1"/>
          </p:cNvPicPr>
          <p:nvPr/>
        </p:nvPicPr>
        <p:blipFill>
          <a:blip r:embed="rId2"/>
          <a:stretch>
            <a:fillRect/>
          </a:stretch>
        </p:blipFill>
        <p:spPr>
          <a:xfrm>
            <a:off x="0" y="2457187"/>
            <a:ext cx="10077450" cy="2648476"/>
          </a:xfrm>
          <a:prstGeom prst="rect">
            <a:avLst/>
          </a:prstGeom>
        </p:spPr>
      </p:pic>
    </p:spTree>
    <p:extLst>
      <p:ext uri="{BB962C8B-B14F-4D97-AF65-F5344CB8AC3E}">
        <p14:creationId xmlns:p14="http://schemas.microsoft.com/office/powerpoint/2010/main" val="97726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DA9BBC-BFAA-4165-A5CA-74AF1654A91B}"/>
              </a:ext>
            </a:extLst>
          </p:cNvPr>
          <p:cNvSpPr>
            <a:spLocks noGrp="1"/>
          </p:cNvSpPr>
          <p:nvPr>
            <p:ph type="body" sz="quarter" idx="11"/>
          </p:nvPr>
        </p:nvSpPr>
        <p:spPr>
          <a:xfrm>
            <a:off x="457200" y="1129075"/>
            <a:ext cx="7916863" cy="923245"/>
          </a:xfrm>
        </p:spPr>
        <p:txBody>
          <a:bodyPr/>
          <a:lstStyle/>
          <a:p>
            <a:pPr marL="0" indent="0">
              <a:buNone/>
            </a:pPr>
            <a:r>
              <a:rPr lang="en-GB" sz="1400" dirty="0">
                <a:solidFill>
                  <a:srgbClr val="00B0F0"/>
                </a:solidFill>
              </a:rPr>
              <a:t>Now add the group user licences to the stations that will be part of the group from User Setup, Feature, Additional Feature menus. </a:t>
            </a:r>
          </a:p>
          <a:p>
            <a:pPr marL="0" indent="0">
              <a:buNone/>
            </a:pPr>
            <a:endParaRPr lang="en-GB" dirty="0"/>
          </a:p>
        </p:txBody>
      </p:sp>
      <p:sp>
        <p:nvSpPr>
          <p:cNvPr id="4" name="Title 3">
            <a:extLst>
              <a:ext uri="{FF2B5EF4-FFF2-40B4-BE49-F238E27FC236}">
                <a16:creationId xmlns:a16="http://schemas.microsoft.com/office/drawing/2014/main" id="{30D28233-36D2-4A01-A2BA-230A953164CC}"/>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5" name="Picture 4" descr="A screenshot of a cell phone&#10;&#10;Description automatically generated">
            <a:extLst>
              <a:ext uri="{FF2B5EF4-FFF2-40B4-BE49-F238E27FC236}">
                <a16:creationId xmlns:a16="http://schemas.microsoft.com/office/drawing/2014/main" id="{557A9D42-A731-4079-97F4-C2299287544F}"/>
              </a:ext>
            </a:extLst>
          </p:cNvPr>
          <p:cNvPicPr>
            <a:picLocks noChangeAspect="1"/>
          </p:cNvPicPr>
          <p:nvPr/>
        </p:nvPicPr>
        <p:blipFill>
          <a:blip r:embed="rId2"/>
          <a:stretch>
            <a:fillRect/>
          </a:stretch>
        </p:blipFill>
        <p:spPr>
          <a:xfrm>
            <a:off x="1398266" y="1723042"/>
            <a:ext cx="6173364" cy="4908801"/>
          </a:xfrm>
          <a:prstGeom prst="rect">
            <a:avLst/>
          </a:prstGeom>
        </p:spPr>
      </p:pic>
    </p:spTree>
    <p:extLst>
      <p:ext uri="{BB962C8B-B14F-4D97-AF65-F5344CB8AC3E}">
        <p14:creationId xmlns:p14="http://schemas.microsoft.com/office/powerpoint/2010/main" val="185653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CC4ECA-8E93-42CB-9863-3E38C37C0484}"/>
              </a:ext>
            </a:extLst>
          </p:cNvPr>
          <p:cNvSpPr>
            <a:spLocks noGrp="1"/>
          </p:cNvSpPr>
          <p:nvPr>
            <p:ph type="body" sz="quarter" idx="11"/>
          </p:nvPr>
        </p:nvSpPr>
        <p:spPr>
          <a:xfrm>
            <a:off x="457200" y="1135298"/>
            <a:ext cx="7916863" cy="751123"/>
          </a:xfrm>
        </p:spPr>
        <p:txBody>
          <a:bodyPr/>
          <a:lstStyle/>
          <a:p>
            <a:pPr marL="0" indent="0">
              <a:buNone/>
            </a:pPr>
            <a:r>
              <a:rPr lang="en-GB" sz="1400" dirty="0">
                <a:solidFill>
                  <a:srgbClr val="00B0F0"/>
                </a:solidFill>
              </a:rPr>
              <a:t>Confirm the licence addition by selecting the checkbox against ACD Group User then clicking Select, OK, Save, OK.</a:t>
            </a:r>
          </a:p>
          <a:p>
            <a:pPr marL="0" indent="0">
              <a:buNone/>
            </a:pPr>
            <a:endParaRPr lang="en-GB" dirty="0"/>
          </a:p>
          <a:p>
            <a:endParaRPr lang="en-GB" dirty="0"/>
          </a:p>
        </p:txBody>
      </p:sp>
      <p:sp>
        <p:nvSpPr>
          <p:cNvPr id="4" name="Title 3">
            <a:extLst>
              <a:ext uri="{FF2B5EF4-FFF2-40B4-BE49-F238E27FC236}">
                <a16:creationId xmlns:a16="http://schemas.microsoft.com/office/drawing/2014/main" id="{4B3E4FF1-D60B-46D2-A8C9-EC65A64A628C}"/>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2" name="Picture 1">
            <a:extLst>
              <a:ext uri="{FF2B5EF4-FFF2-40B4-BE49-F238E27FC236}">
                <a16:creationId xmlns:a16="http://schemas.microsoft.com/office/drawing/2014/main" id="{50CEE2D8-7D57-4052-B593-07E8EA8524D7}"/>
              </a:ext>
            </a:extLst>
          </p:cNvPr>
          <p:cNvPicPr>
            <a:picLocks noChangeAspect="1"/>
          </p:cNvPicPr>
          <p:nvPr/>
        </p:nvPicPr>
        <p:blipFill rotWithShape="1">
          <a:blip r:embed="rId3"/>
          <a:srcRect l="1637" t="2575" r="1614" b="3007"/>
          <a:stretch/>
        </p:blipFill>
        <p:spPr>
          <a:xfrm>
            <a:off x="2412046" y="2438400"/>
            <a:ext cx="5161281" cy="3058160"/>
          </a:xfrm>
          <a:prstGeom prst="rect">
            <a:avLst/>
          </a:prstGeom>
        </p:spPr>
      </p:pic>
    </p:spTree>
    <p:extLst>
      <p:ext uri="{BB962C8B-B14F-4D97-AF65-F5344CB8AC3E}">
        <p14:creationId xmlns:p14="http://schemas.microsoft.com/office/powerpoint/2010/main" val="191648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0CBC2C-8A6A-4D9D-87C1-129580C8B947}"/>
              </a:ext>
            </a:extLst>
          </p:cNvPr>
          <p:cNvSpPr>
            <a:spLocks noGrp="1"/>
          </p:cNvSpPr>
          <p:nvPr>
            <p:ph type="body" sz="quarter" idx="11"/>
          </p:nvPr>
        </p:nvSpPr>
        <p:spPr>
          <a:xfrm>
            <a:off x="457200" y="1197135"/>
            <a:ext cx="7916863" cy="1046958"/>
          </a:xfrm>
        </p:spPr>
        <p:txBody>
          <a:bodyPr/>
          <a:lstStyle/>
          <a:p>
            <a:pPr marL="0" indent="0">
              <a:buNone/>
            </a:pPr>
            <a:r>
              <a:rPr lang="en-GB" sz="1400" dirty="0">
                <a:solidFill>
                  <a:srgbClr val="00B0F0"/>
                </a:solidFill>
              </a:rPr>
              <a:t>Create group within Call Manager, Call Centre, ACD Group </a:t>
            </a:r>
          </a:p>
          <a:p>
            <a:pPr marL="0" indent="0">
              <a:buNone/>
            </a:pPr>
            <a:r>
              <a:rPr lang="en-GB" sz="1400" dirty="0">
                <a:solidFill>
                  <a:srgbClr val="00B0F0"/>
                </a:solidFill>
              </a:rPr>
              <a:t>Select Add and input Group Name, Representative Group Number and Time Schedule</a:t>
            </a:r>
          </a:p>
          <a:p>
            <a:endParaRPr lang="en-GB" dirty="0"/>
          </a:p>
          <a:p>
            <a:endParaRPr lang="en-GB" dirty="0"/>
          </a:p>
          <a:p>
            <a:endParaRPr lang="en-GB" dirty="0"/>
          </a:p>
        </p:txBody>
      </p:sp>
      <p:sp>
        <p:nvSpPr>
          <p:cNvPr id="4" name="Title 3">
            <a:extLst>
              <a:ext uri="{FF2B5EF4-FFF2-40B4-BE49-F238E27FC236}">
                <a16:creationId xmlns:a16="http://schemas.microsoft.com/office/drawing/2014/main" id="{FB37E235-4254-49E1-812B-65C10898411C}"/>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2" name="Picture 1">
            <a:extLst>
              <a:ext uri="{FF2B5EF4-FFF2-40B4-BE49-F238E27FC236}">
                <a16:creationId xmlns:a16="http://schemas.microsoft.com/office/drawing/2014/main" id="{6AC5ED9D-E8D9-462B-BD1F-5988D7559B28}"/>
              </a:ext>
            </a:extLst>
          </p:cNvPr>
          <p:cNvPicPr>
            <a:picLocks noChangeAspect="1"/>
          </p:cNvPicPr>
          <p:nvPr/>
        </p:nvPicPr>
        <p:blipFill>
          <a:blip r:embed="rId3"/>
          <a:stretch>
            <a:fillRect/>
          </a:stretch>
        </p:blipFill>
        <p:spPr>
          <a:xfrm>
            <a:off x="578498" y="2244093"/>
            <a:ext cx="8374063" cy="3713454"/>
          </a:xfrm>
          <a:prstGeom prst="rect">
            <a:avLst/>
          </a:prstGeom>
        </p:spPr>
      </p:pic>
    </p:spTree>
    <p:extLst>
      <p:ext uri="{BB962C8B-B14F-4D97-AF65-F5344CB8AC3E}">
        <p14:creationId xmlns:p14="http://schemas.microsoft.com/office/powerpoint/2010/main" val="177142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85FD54-5A16-42CF-A674-59A612133019}"/>
              </a:ext>
            </a:extLst>
          </p:cNvPr>
          <p:cNvSpPr>
            <a:spLocks noGrp="1"/>
          </p:cNvSpPr>
          <p:nvPr>
            <p:ph type="body" sz="quarter" idx="11"/>
          </p:nvPr>
        </p:nvSpPr>
        <p:spPr>
          <a:xfrm>
            <a:off x="457200" y="1179396"/>
            <a:ext cx="7916863" cy="760088"/>
          </a:xfrm>
        </p:spPr>
        <p:txBody>
          <a:bodyPr/>
          <a:lstStyle/>
          <a:p>
            <a:pPr marL="0" indent="0">
              <a:buNone/>
            </a:pPr>
            <a:r>
              <a:rPr lang="en-GB" sz="1400" dirty="0">
                <a:solidFill>
                  <a:srgbClr val="00B0F0"/>
                </a:solidFill>
              </a:rPr>
              <a:t>To add supervisors to the group select the supervisor tab and choose an extension from the supervisor extension dropdown</a:t>
            </a:r>
          </a:p>
        </p:txBody>
      </p:sp>
      <p:sp>
        <p:nvSpPr>
          <p:cNvPr id="4" name="Title 3">
            <a:extLst>
              <a:ext uri="{FF2B5EF4-FFF2-40B4-BE49-F238E27FC236}">
                <a16:creationId xmlns:a16="http://schemas.microsoft.com/office/drawing/2014/main" id="{61443A48-4F6E-468B-BBEF-5E95BF3BBC7A}"/>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5" name="Picture 4" descr="A screenshot of a cell phone&#10;&#10;Description automatically generated">
            <a:extLst>
              <a:ext uri="{FF2B5EF4-FFF2-40B4-BE49-F238E27FC236}">
                <a16:creationId xmlns:a16="http://schemas.microsoft.com/office/drawing/2014/main" id="{910A205E-D855-476D-A6BE-C5FA492173AB}"/>
              </a:ext>
            </a:extLst>
          </p:cNvPr>
          <p:cNvPicPr>
            <a:picLocks noChangeAspect="1"/>
          </p:cNvPicPr>
          <p:nvPr/>
        </p:nvPicPr>
        <p:blipFill>
          <a:blip r:embed="rId2"/>
          <a:stretch>
            <a:fillRect/>
          </a:stretch>
        </p:blipFill>
        <p:spPr>
          <a:xfrm>
            <a:off x="1829232" y="2236603"/>
            <a:ext cx="5172797" cy="4020111"/>
          </a:xfrm>
          <a:prstGeom prst="rect">
            <a:avLst/>
          </a:prstGeom>
        </p:spPr>
      </p:pic>
    </p:spTree>
    <p:extLst>
      <p:ext uri="{BB962C8B-B14F-4D97-AF65-F5344CB8AC3E}">
        <p14:creationId xmlns:p14="http://schemas.microsoft.com/office/powerpoint/2010/main" val="319155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48B05F-3F50-4D74-BF93-1703C82AF3D1}"/>
              </a:ext>
            </a:extLst>
          </p:cNvPr>
          <p:cNvSpPr>
            <a:spLocks noGrp="1"/>
          </p:cNvSpPr>
          <p:nvPr>
            <p:ph type="body" sz="quarter" idx="11"/>
          </p:nvPr>
        </p:nvSpPr>
        <p:spPr>
          <a:xfrm>
            <a:off x="457200" y="1139348"/>
            <a:ext cx="8625840" cy="990904"/>
          </a:xfrm>
        </p:spPr>
        <p:txBody>
          <a:bodyPr/>
          <a:lstStyle/>
          <a:p>
            <a:pPr marL="0" indent="0">
              <a:buNone/>
            </a:pPr>
            <a:r>
              <a:rPr lang="en-GB" sz="1400" dirty="0">
                <a:solidFill>
                  <a:srgbClr val="00B0F0"/>
                </a:solidFill>
              </a:rPr>
              <a:t>To add members to group click the Member tab and choose Change. Then within the Available section select the check boxes for the appropriate stations and click the left arrow to move the stations into the Member list. </a:t>
            </a:r>
          </a:p>
          <a:p>
            <a:endParaRPr lang="en-GB" dirty="0"/>
          </a:p>
          <a:p>
            <a:endParaRPr lang="en-GB" dirty="0"/>
          </a:p>
        </p:txBody>
      </p:sp>
      <p:sp>
        <p:nvSpPr>
          <p:cNvPr id="4" name="Title 3">
            <a:extLst>
              <a:ext uri="{FF2B5EF4-FFF2-40B4-BE49-F238E27FC236}">
                <a16:creationId xmlns:a16="http://schemas.microsoft.com/office/drawing/2014/main" id="{B2C9A9B3-DC00-4AF7-A382-04D50AA986A1}"/>
              </a:ext>
            </a:extLst>
          </p:cNvPr>
          <p:cNvSpPr>
            <a:spLocks noGrp="1"/>
          </p:cNvSpPr>
          <p:nvPr>
            <p:ph type="title"/>
          </p:nvPr>
        </p:nvSpPr>
        <p:spPr/>
        <p:txBody>
          <a:bodyPr/>
          <a:lstStyle/>
          <a:p>
            <a:r>
              <a:rPr lang="en-GB" dirty="0">
                <a:solidFill>
                  <a:srgbClr val="48C0FF"/>
                </a:solidFill>
              </a:rPr>
              <a:t>Customer Manager – Call Center - ACD Group</a:t>
            </a:r>
            <a:endParaRPr lang="en-GB" dirty="0"/>
          </a:p>
        </p:txBody>
      </p:sp>
      <p:pic>
        <p:nvPicPr>
          <p:cNvPr id="10" name="Picture 9" descr="A screenshot of a social media post&#10;&#10;Description automatically generated">
            <a:extLst>
              <a:ext uri="{FF2B5EF4-FFF2-40B4-BE49-F238E27FC236}">
                <a16:creationId xmlns:a16="http://schemas.microsoft.com/office/drawing/2014/main" id="{8F302303-C512-46B7-92DC-1E3896EA83AF}"/>
              </a:ext>
            </a:extLst>
          </p:cNvPr>
          <p:cNvPicPr>
            <a:picLocks noChangeAspect="1"/>
          </p:cNvPicPr>
          <p:nvPr/>
        </p:nvPicPr>
        <p:blipFill>
          <a:blip r:embed="rId3"/>
          <a:stretch>
            <a:fillRect/>
          </a:stretch>
        </p:blipFill>
        <p:spPr>
          <a:xfrm>
            <a:off x="556844" y="2171582"/>
            <a:ext cx="8591580" cy="3352140"/>
          </a:xfrm>
          <a:prstGeom prst="rect">
            <a:avLst/>
          </a:prstGeom>
        </p:spPr>
      </p:pic>
    </p:spTree>
    <p:extLst>
      <p:ext uri="{BB962C8B-B14F-4D97-AF65-F5344CB8AC3E}">
        <p14:creationId xmlns:p14="http://schemas.microsoft.com/office/powerpoint/2010/main" val="178941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0EA35F-C6A1-4533-8131-9C3695E99BAC}"/>
              </a:ext>
            </a:extLst>
          </p:cNvPr>
          <p:cNvSpPr>
            <a:spLocks noGrp="1"/>
          </p:cNvSpPr>
          <p:nvPr>
            <p:ph type="body" sz="quarter" idx="11"/>
          </p:nvPr>
        </p:nvSpPr>
        <p:spPr>
          <a:xfrm>
            <a:off x="363939" y="1256044"/>
            <a:ext cx="8797989" cy="5074417"/>
          </a:xfrm>
        </p:spPr>
        <p:txBody>
          <a:bodyPr/>
          <a:lstStyle/>
          <a:p>
            <a:pPr marL="0" indent="0">
              <a:buNone/>
            </a:pPr>
            <a:r>
              <a:rPr lang="en-GB" sz="1400" dirty="0">
                <a:solidFill>
                  <a:srgbClr val="00B0F0"/>
                </a:solidFill>
              </a:rPr>
              <a:t>Next we have the Queuing Options to set. Select the Queuing tab to add queuing rules</a:t>
            </a:r>
          </a:p>
          <a:p>
            <a:pPr marL="0" indent="0">
              <a:buNone/>
            </a:pPr>
            <a:r>
              <a:rPr lang="en-GB" sz="1400" dirty="0">
                <a:solidFill>
                  <a:srgbClr val="00B0F0"/>
                </a:solidFill>
              </a:rPr>
              <a:t>Select the amount of queuing steps (max 5) and add appropriate prompts for selected queuing step</a:t>
            </a:r>
          </a:p>
          <a:p>
            <a:pPr marL="0" indent="0">
              <a:buNone/>
            </a:pPr>
            <a:r>
              <a:rPr lang="en-GB" sz="1400" dirty="0">
                <a:solidFill>
                  <a:srgbClr val="00B0F0"/>
                </a:solidFill>
                <a:latin typeface="+mj-lt"/>
                <a:ea typeface="Gulim" panose="020B0600000101010101" pitchFamily="34" charset="-127"/>
              </a:rPr>
              <a:t>T</a:t>
            </a:r>
            <a:r>
              <a:rPr lang="en-GB" sz="1400" dirty="0">
                <a:solidFill>
                  <a:srgbClr val="00B0F0"/>
                </a:solidFill>
                <a:effectLst/>
                <a:latin typeface="+mj-lt"/>
                <a:ea typeface="Gulim" panose="020B0600000101010101" pitchFamily="34" charset="-127"/>
              </a:rPr>
              <a:t>he 1st-5th announcement </a:t>
            </a:r>
            <a:r>
              <a:rPr lang="en-GB" sz="1400" u="sng" dirty="0">
                <a:solidFill>
                  <a:srgbClr val="00B0F0"/>
                </a:solidFill>
                <a:effectLst/>
                <a:latin typeface="+mj-lt"/>
                <a:ea typeface="Gulim" panose="020B0600000101010101" pitchFamily="34" charset="-127"/>
              </a:rPr>
              <a:t>timers</a:t>
            </a:r>
            <a:r>
              <a:rPr lang="en-GB" sz="1400" dirty="0">
                <a:solidFill>
                  <a:srgbClr val="00B0F0"/>
                </a:solidFill>
                <a:effectLst/>
                <a:latin typeface="+mj-lt"/>
                <a:ea typeface="Gulim" panose="020B0600000101010101" pitchFamily="34" charset="-127"/>
              </a:rPr>
              <a:t> needs to be (the length of the wav file uploaded) + 4s</a:t>
            </a:r>
            <a:endParaRPr lang="en-GB" sz="1400" dirty="0">
              <a:solidFill>
                <a:srgbClr val="00B0F0"/>
              </a:solidFill>
              <a:latin typeface="+mj-lt"/>
            </a:endParaRPr>
          </a:p>
          <a:p>
            <a:endParaRPr lang="en-GB" dirty="0"/>
          </a:p>
        </p:txBody>
      </p:sp>
      <p:sp>
        <p:nvSpPr>
          <p:cNvPr id="5" name="Title 3">
            <a:extLst>
              <a:ext uri="{FF2B5EF4-FFF2-40B4-BE49-F238E27FC236}">
                <a16:creationId xmlns:a16="http://schemas.microsoft.com/office/drawing/2014/main" id="{438AA57F-0A51-4F3C-8BF4-0669DD05A9AF}"/>
              </a:ext>
            </a:extLst>
          </p:cNvPr>
          <p:cNvSpPr>
            <a:spLocks noGrp="1"/>
          </p:cNvSpPr>
          <p:nvPr>
            <p:ph type="title"/>
          </p:nvPr>
        </p:nvSpPr>
        <p:spPr>
          <a:xfrm>
            <a:off x="457200" y="317500"/>
            <a:ext cx="9070975" cy="565150"/>
          </a:xfrm>
        </p:spPr>
        <p:txBody>
          <a:bodyPr/>
          <a:lstStyle/>
          <a:p>
            <a:r>
              <a:rPr lang="en-GB" dirty="0">
                <a:solidFill>
                  <a:srgbClr val="48C0FF"/>
                </a:solidFill>
              </a:rPr>
              <a:t>Customer Manager – Call Center - ACD Group</a:t>
            </a:r>
            <a:endParaRPr lang="en-GB" dirty="0"/>
          </a:p>
        </p:txBody>
      </p:sp>
      <p:pic>
        <p:nvPicPr>
          <p:cNvPr id="6" name="Picture 5">
            <a:extLst>
              <a:ext uri="{FF2B5EF4-FFF2-40B4-BE49-F238E27FC236}">
                <a16:creationId xmlns:a16="http://schemas.microsoft.com/office/drawing/2014/main" id="{906432E6-C4B9-493D-84FB-F30EA12ADE42}"/>
              </a:ext>
            </a:extLst>
          </p:cNvPr>
          <p:cNvPicPr>
            <a:picLocks noChangeAspect="1"/>
          </p:cNvPicPr>
          <p:nvPr/>
        </p:nvPicPr>
        <p:blipFill>
          <a:blip r:embed="rId3"/>
          <a:stretch>
            <a:fillRect/>
          </a:stretch>
        </p:blipFill>
        <p:spPr>
          <a:xfrm>
            <a:off x="569179" y="2048537"/>
            <a:ext cx="8592749" cy="4258269"/>
          </a:xfrm>
          <a:prstGeom prst="rect">
            <a:avLst/>
          </a:prstGeom>
        </p:spPr>
      </p:pic>
    </p:spTree>
    <p:extLst>
      <p:ext uri="{BB962C8B-B14F-4D97-AF65-F5344CB8AC3E}">
        <p14:creationId xmlns:p14="http://schemas.microsoft.com/office/powerpoint/2010/main" val="3201825287"/>
      </p:ext>
    </p:extLst>
  </p:cSld>
  <p:clrMapOvr>
    <a:masterClrMapping/>
  </p:clrMapOvr>
</p:sld>
</file>

<file path=ppt/theme/theme1.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Title Slid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Pragma Template master_2.7.pptx  -  Read-Only" id="{538ED22E-A4D5-4972-87A7-EC65B2D9B08C}" vid="{FB4737B9-0AF2-413D-8D80-E380DE7FAC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C51FF1CABBF74DA5723945F854E76C" ma:contentTypeVersion="9" ma:contentTypeDescription="Create a new document." ma:contentTypeScope="" ma:versionID="d240332506ab819fc0b2e85528187e6d">
  <xsd:schema xmlns:xsd="http://www.w3.org/2001/XMLSchema" xmlns:xs="http://www.w3.org/2001/XMLSchema" xmlns:p="http://schemas.microsoft.com/office/2006/metadata/properties" xmlns:ns2="fbe3967c-c8c6-4599-a6d8-9610c8678b79" targetNamespace="http://schemas.microsoft.com/office/2006/metadata/properties" ma:root="true" ma:fieldsID="63df2437e8ff5d42f87787e017fd3d05" ns2:_="">
    <xsd:import namespace="fbe3967c-c8c6-4599-a6d8-9610c8678b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e3967c-c8c6-4599-a6d8-9610c8678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D6DFD6-E1D0-44F0-A5D2-7F06113FACB8}">
  <ds:schemaRefs>
    <ds:schemaRef ds:uri="http://www.w3.org/XML/1998/namespace"/>
    <ds:schemaRef ds:uri="http://schemas.openxmlformats.org/package/2006/metadata/core-properties"/>
    <ds:schemaRef ds:uri="21e69f94-0de5-46b8-900b-17746b8e951f"/>
    <ds:schemaRef ds:uri="http://schemas.microsoft.com/office/2006/metadata/properties"/>
    <ds:schemaRef ds:uri="http://schemas.microsoft.com/office/2006/documentManagement/types"/>
    <ds:schemaRef ds:uri="http://purl.org/dc/elements/1.1/"/>
    <ds:schemaRef ds:uri="http://schemas.microsoft.com/office/infopath/2007/PartnerControls"/>
    <ds:schemaRef ds:uri="bba1445a-736d-4ac7-b8fe-63a89a3dc270"/>
    <ds:schemaRef ds:uri="http://purl.org/dc/dcmitype/"/>
    <ds:schemaRef ds:uri="http://purl.org/dc/terms/"/>
  </ds:schemaRefs>
</ds:datastoreItem>
</file>

<file path=customXml/itemProps2.xml><?xml version="1.0" encoding="utf-8"?>
<ds:datastoreItem xmlns:ds="http://schemas.openxmlformats.org/officeDocument/2006/customXml" ds:itemID="{AFF78914-DB76-431E-8EB3-C3C60CBBF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e3967c-c8c6-4599-a6d8-9610c8678b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C36063-057F-4C13-AD20-B572EC3DE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Master 2</Template>
  <TotalTime>0</TotalTime>
  <Words>1827</Words>
  <Application>Microsoft Office PowerPoint</Application>
  <PresentationFormat>Custom</PresentationFormat>
  <Paragraphs>130</Paragraphs>
  <Slides>21</Slides>
  <Notes>17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Source Sans Pro</vt:lpstr>
      <vt:lpstr>Content slide - simple</vt:lpstr>
      <vt:lpstr>1_Pragma</vt:lpstr>
      <vt:lpstr>Title Slide with Graphic</vt:lpstr>
      <vt:lpstr>4_Custom Design</vt:lpstr>
      <vt:lpstr>PowerPoint Presentation</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ACD Group</vt:lpstr>
      <vt:lpstr>Customer Manager – Call Center – Agent ID</vt:lpstr>
      <vt:lpstr>Customer Manager – Call Center – Agent 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Jessica Portugal</cp:lastModifiedBy>
  <cp:revision>1197</cp:revision>
  <dcterms:created xsi:type="dcterms:W3CDTF">2016-02-12T09:14:10Z</dcterms:created>
  <dcterms:modified xsi:type="dcterms:W3CDTF">2022-11-17T13:11:17Z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0x0101008C94218F1231B14AA5DE5732418F6D96</vt:lpwstr>
  </property>
</Properties>
</file>