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9" r:id="rId3"/>
    <p:sldMasterId id="2147483675" r:id="rId4"/>
    <p:sldMasterId id="2147483681" r:id="rId5"/>
    <p:sldMasterId id="2147483687" r:id="rId6"/>
    <p:sldMasterId id="2147483696" r:id="rId7"/>
  </p:sldMasterIdLst>
  <p:notesMasterIdLst>
    <p:notesMasterId r:id="rId26"/>
  </p:notesMasterIdLst>
  <p:sldIdLst>
    <p:sldId id="256" r:id="rId8"/>
    <p:sldId id="367" r:id="rId9"/>
    <p:sldId id="326" r:id="rId10"/>
    <p:sldId id="330" r:id="rId11"/>
    <p:sldId id="332" r:id="rId12"/>
    <p:sldId id="321" r:id="rId13"/>
    <p:sldId id="323" r:id="rId14"/>
    <p:sldId id="338" r:id="rId15"/>
    <p:sldId id="362" r:id="rId16"/>
    <p:sldId id="345" r:id="rId17"/>
    <p:sldId id="351" r:id="rId18"/>
    <p:sldId id="358" r:id="rId19"/>
    <p:sldId id="352" r:id="rId20"/>
    <p:sldId id="353" r:id="rId21"/>
    <p:sldId id="327" r:id="rId22"/>
    <p:sldId id="363" r:id="rId23"/>
    <p:sldId id="364" r:id="rId24"/>
    <p:sldId id="315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AC2E4-81FB-4D86-B976-5AAF7FD5C478}" v="10" dt="2019-06-04T07:12:53.370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8" autoAdjust="0"/>
    <p:restoredTop sz="94660"/>
  </p:normalViewPr>
  <p:slideViewPr>
    <p:cSldViewPr>
      <p:cViewPr varScale="1">
        <p:scale>
          <a:sx n="81" d="100"/>
          <a:sy n="81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22"/>
    </p:cViewPr>
  </p:sorterViewPr>
  <p:notesViewPr>
    <p:cSldViewPr>
      <p:cViewPr varScale="1">
        <p:scale>
          <a:sx n="84" d="100"/>
          <a:sy n="84" d="100"/>
        </p:scale>
        <p:origin x="-38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640F2-3395-4440-A741-F710281EF154}" type="datetimeFigureOut">
              <a:rPr lang="ko-KR" altLang="en-US" smtClean="0"/>
              <a:pPr/>
              <a:t>2022-05-10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CCD61-1C18-44F8-B3D5-DA9AC1BB75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09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9" name="직사각형 18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3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0" name="직사각형 9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3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6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733725" indent="-257175">
              <a:buClrTx/>
              <a:buFont typeface="+mj-lt"/>
              <a:buAutoNum type="arabicPeriod"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1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6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17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18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0" name="직사각형 19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4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accent3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>
              <a:solidFill>
                <a:schemeClr val="accent3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45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84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2" name="직사각형 21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5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3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6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accent5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476550" indent="0">
              <a:buClrTx/>
              <a:buFont typeface="+mj-lt"/>
              <a:buNone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8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6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17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18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0" name="직사각형 19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67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accent5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29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6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38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9" name="직사각형 18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17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0" name="직사각형 9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6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bg2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733725" indent="-257175">
              <a:buClrTx/>
              <a:buFont typeface="+mj-lt"/>
              <a:buAutoNum type="arabicPeriod"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41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6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17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18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0" name="직사각형 19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91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bg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81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19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9" name="직사각형 18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49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0" name="직사각형 9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6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733725" indent="-257175">
              <a:buClrTx/>
              <a:buFont typeface="+mj-lt"/>
              <a:buAutoNum type="arabicPeriod"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5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6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17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18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0" name="직사각형 19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06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accent6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83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188640"/>
            <a:ext cx="8157117" cy="7482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74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21" name="직사각형 20"/>
          <p:cNvSpPr/>
          <p:nvPr/>
        </p:nvSpPr>
        <p:spPr>
          <a:xfrm>
            <a:off x="0" y="5398286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4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6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45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6" y="3816406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5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257168" indent="0" algn="ctr">
              <a:buNone/>
              <a:defRPr sz="1125"/>
            </a:lvl2pPr>
            <a:lvl3pPr marL="514336" indent="0" algn="ctr">
              <a:buNone/>
              <a:defRPr sz="1018"/>
            </a:lvl3pPr>
            <a:lvl4pPr marL="771504" indent="0" algn="ctr">
              <a:buNone/>
              <a:defRPr sz="911"/>
            </a:lvl4pPr>
            <a:lvl5pPr marL="1028673" indent="0" algn="ctr">
              <a:buNone/>
              <a:defRPr sz="911"/>
            </a:lvl5pPr>
            <a:lvl6pPr marL="1285841" indent="0" algn="ctr">
              <a:buNone/>
              <a:defRPr sz="911"/>
            </a:lvl6pPr>
            <a:lvl7pPr marL="1543009" indent="0" algn="ctr">
              <a:buNone/>
              <a:defRPr sz="911"/>
            </a:lvl7pPr>
            <a:lvl8pPr marL="1800177" indent="0" algn="ctr">
              <a:buNone/>
              <a:defRPr sz="911"/>
            </a:lvl8pPr>
            <a:lvl9pPr marL="2057345" indent="0" algn="ctr">
              <a:buNone/>
              <a:defRPr sz="911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90" y="6004223"/>
            <a:ext cx="3146483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28584" marR="0" lvl="0" indent="-128584" algn="l" defTabSz="514336" rtl="0" eaLnBrk="1" fontAlgn="auto" latinLnBrk="1" hangingPunct="1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4" y="418723"/>
            <a:ext cx="1415834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3" y="0"/>
            <a:ext cx="2267614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7" name="직사각형 16"/>
          <p:cNvSpPr/>
          <p:nvPr/>
        </p:nvSpPr>
        <p:spPr>
          <a:xfrm rot="5400000">
            <a:off x="-536914" y="2656474"/>
            <a:ext cx="5461003" cy="1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2" name="직사각형 11"/>
          <p:cNvSpPr/>
          <p:nvPr/>
        </p:nvSpPr>
        <p:spPr>
          <a:xfrm>
            <a:off x="0" y="5903685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2" y="619122"/>
            <a:ext cx="1713157" cy="1325563"/>
          </a:xfrm>
        </p:spPr>
        <p:txBody>
          <a:bodyPr>
            <a:noAutofit/>
          </a:bodyPr>
          <a:lstStyle>
            <a:lvl1pPr>
              <a:defRPr sz="3321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2" y="1049338"/>
            <a:ext cx="5731073" cy="4411662"/>
          </a:xfrm>
        </p:spPr>
        <p:txBody>
          <a:bodyPr/>
          <a:lstStyle>
            <a:lvl1pPr marL="257168" indent="-257168">
              <a:buClr>
                <a:schemeClr val="tx2"/>
              </a:buClr>
              <a:buFont typeface="Wingdings" panose="05000000000000000000" pitchFamily="2" charset="2"/>
              <a:buChar char="§"/>
              <a:defRPr sz="1500"/>
            </a:lvl1pPr>
            <a:lvl2pPr marL="347784" indent="-192876">
              <a:buClrTx/>
              <a:buFont typeface="+mj-lt"/>
              <a:buAutoNum type="arabicPeriod"/>
              <a:defRPr/>
            </a:lvl2pPr>
            <a:lvl3pPr marL="550279" indent="-192876">
              <a:buClrTx/>
              <a:buFont typeface="+mj-lt"/>
              <a:buAutoNum type="arabicPeriod"/>
              <a:defRPr/>
            </a:lvl3pPr>
            <a:lvl4pPr marL="712275" indent="-192876">
              <a:buClrTx/>
              <a:buFont typeface="+mj-lt"/>
              <a:buAutoNum type="arabicPeriod"/>
              <a:defRPr/>
            </a:lvl4pPr>
            <a:lvl5pPr marL="1221549" indent="-192876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6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9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1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7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28584" marR="0" lvl="0" indent="-128584" algn="l" defTabSz="514336" rtl="0" eaLnBrk="1" fontAlgn="auto" latinLnBrk="1" hangingPunct="1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8" name="제목 10"/>
          <p:cNvSpPr>
            <a:spLocks noGrp="1"/>
          </p:cNvSpPr>
          <p:nvPr>
            <p:ph type="title" hasCustomPrompt="1"/>
          </p:nvPr>
        </p:nvSpPr>
        <p:spPr>
          <a:xfrm>
            <a:off x="1035051" y="3247956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4"/>
            <a:ext cx="2308623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928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28584" marR="0" lvl="0" indent="-128584" algn="l" defTabSz="514336" rtl="0" eaLnBrk="1" fontAlgn="auto" latinLnBrk="1" hangingPunct="1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0" y="4591923"/>
            <a:ext cx="1066800" cy="146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1" name="직사각형 10"/>
          <p:cNvSpPr/>
          <p:nvPr/>
        </p:nvSpPr>
        <p:spPr>
          <a:xfrm>
            <a:off x="1066801" y="4591923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3" name="직사각형 12"/>
          <p:cNvSpPr/>
          <p:nvPr/>
        </p:nvSpPr>
        <p:spPr>
          <a:xfrm>
            <a:off x="0" y="6357258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9" y="5233534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179" baseline="0">
                <a:latin typeface="arial" charset="0"/>
                <a:ea typeface="맑은 고딕" charset="-127"/>
              </a:defRPr>
            </a:lvl1pPr>
          </a:lstStyle>
          <a:p>
            <a:pPr marL="128584" marR="0" lvl="0" indent="-128584" algn="l" defTabSz="514336" rtl="0" eaLnBrk="1" fontAlgn="auto" latinLnBrk="1" hangingPunct="1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6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93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3" y="531124"/>
            <a:ext cx="8157117" cy="748245"/>
          </a:xfrm>
        </p:spPr>
        <p:txBody>
          <a:bodyPr>
            <a:normAutofit/>
          </a:bodyPr>
          <a:lstStyle>
            <a:lvl1pPr>
              <a:defRPr sz="2411" baseline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3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" y="1"/>
            <a:ext cx="600074" cy="17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2" name="직사각형 11"/>
          <p:cNvSpPr/>
          <p:nvPr/>
        </p:nvSpPr>
        <p:spPr>
          <a:xfrm>
            <a:off x="600077" y="1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353037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70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11" name="직사각형 10"/>
          <p:cNvSpPr/>
          <p:nvPr/>
        </p:nvSpPr>
        <p:spPr>
          <a:xfrm>
            <a:off x="0" y="5398286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ko-KR" altLang="en-US" sz="1018"/>
          </a:p>
        </p:txBody>
      </p:sp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2" y="2309525"/>
            <a:ext cx="7886700" cy="1325563"/>
          </a:xfrm>
        </p:spPr>
        <p:txBody>
          <a:bodyPr>
            <a:normAutofit/>
          </a:bodyPr>
          <a:lstStyle>
            <a:lvl1pPr algn="ctr">
              <a:defRPr sz="45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6" y="5869173"/>
            <a:ext cx="1155630" cy="66795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4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 dirty="0"/>
              <a:t>Date</a:t>
            </a:r>
            <a:endParaRPr kumimoji="1" lang="ko-KR" altLang="en-US" dirty="0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Team/Name</a:t>
            </a:r>
            <a:endParaRPr kumimoji="1"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7" name="직사각형 16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733725" indent="-257175">
              <a:buClrTx/>
              <a:buFont typeface="+mj-lt"/>
              <a:buAutoNum type="arabicPeriod"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 dirty="0"/>
              <a:t>Clink to add text</a:t>
            </a:r>
          </a:p>
          <a:p>
            <a:pPr lvl="0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7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dirty="0"/>
              <a:t> </a:t>
            </a:r>
            <a:endParaRPr kumimoji="1" lang="en-US" altLang="ko-KR" dirty="0"/>
          </a:p>
        </p:txBody>
      </p:sp>
      <p:sp>
        <p:nvSpPr>
          <p:cNvPr id="8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01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3" name="직사각형 12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 dirty="0"/>
              <a:t>Sub headline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9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188640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Headline</a:t>
            </a:r>
            <a:endParaRPr kumimoji="1"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 dirty="0"/>
              <a:t>Clink to add text</a:t>
            </a:r>
            <a:endParaRPr kumimoji="1" lang="ko-KR" altLang="en-US" dirty="0"/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 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7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Thank You</a:t>
            </a:r>
            <a:endParaRPr kumimoji="1"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1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6" name="직사각형 5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638175" y="1552637"/>
            <a:ext cx="7867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1" hangingPunct="1">
              <a:lnSpc>
                <a:spcPct val="110000"/>
              </a:lnSpc>
              <a:spcBef>
                <a:spcPct val="0"/>
              </a:spcBef>
              <a:buNone/>
              <a:defRPr sz="6000" kern="12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dirty="0"/>
              <a:t>Ericsson-LG</a:t>
            </a:r>
            <a:br>
              <a:rPr kumimoji="1" lang="en-US" altLang="ko-KR" dirty="0"/>
            </a:br>
            <a:r>
              <a:rPr kumimoji="1" lang="en-US" altLang="ko-KR" dirty="0"/>
              <a:t>Enterprise</a:t>
            </a:r>
            <a:endParaRPr kumimoji="1"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3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4" r:id="rId3"/>
    <p:sldLayoutId id="2147483695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2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3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accent5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5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bg2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accent6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accent6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7"/>
            <a:ext cx="7886700" cy="1325563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altLang="ko-KR" dirty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en-US" altLang="ko-KR" dirty="0"/>
              <a:t>Click to add text</a:t>
            </a:r>
          </a:p>
          <a:p>
            <a:pPr lvl="1"/>
            <a:r>
              <a:rPr kumimoji="1" lang="en-US" altLang="ko-KR" dirty="0"/>
              <a:t>Click to add text</a:t>
            </a:r>
            <a:endParaRPr kumimoji="1" lang="ko-KR" altLang="en-US" dirty="0"/>
          </a:p>
          <a:p>
            <a:pPr lvl="2"/>
            <a:r>
              <a:rPr kumimoji="1" lang="en-US" altLang="ko-KR" dirty="0"/>
              <a:t>Click to add text</a:t>
            </a:r>
          </a:p>
          <a:p>
            <a:pPr lvl="3"/>
            <a:r>
              <a:rPr kumimoji="1" lang="en-US" altLang="ko-KR" dirty="0"/>
              <a:t>Click to add text</a:t>
            </a:r>
            <a:endParaRPr kumimoji="1" lang="ko-KR" altLang="en-US" dirty="0"/>
          </a:p>
        </p:txBody>
      </p:sp>
      <p:sp>
        <p:nvSpPr>
          <p:cNvPr id="7" name="txtfooterCopy"/>
          <p:cNvSpPr txBox="1">
            <a:spLocks noChangeArrowheads="1"/>
          </p:cNvSpPr>
          <p:nvPr/>
        </p:nvSpPr>
        <p:spPr bwMode="auto">
          <a:xfrm>
            <a:off x="416156" y="6529268"/>
            <a:ext cx="607605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54000" tIns="34290" rIns="54000" bIns="3429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6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2018   |   Internal   |   2018. 00. 00</a:t>
            </a:r>
            <a:r>
              <a:rPr lang="en-US" altLang="ko-KR" sz="6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|   Page </a:t>
            </a:r>
            <a:fld id="{35DAAAD0-C267-424A-B292-3C6CD1CAE437}" type="slidenum">
              <a:rPr lang="en-US" altLang="ko-KR" sz="696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6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l" defTabSz="685782" rtl="0" eaLnBrk="1" latinLnBrk="1" hangingPunct="1">
        <a:lnSpc>
          <a:spcPct val="90000"/>
        </a:lnSpc>
        <a:spcBef>
          <a:spcPct val="0"/>
        </a:spcBef>
        <a:buNone/>
        <a:defRPr sz="3321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171445" indent="-171445" algn="l" defTabSz="685782" rtl="0" eaLnBrk="1" latinLnBrk="1" hangingPunct="1">
        <a:lnSpc>
          <a:spcPct val="90000"/>
        </a:lnSpc>
        <a:spcBef>
          <a:spcPts val="750"/>
        </a:spcBef>
        <a:buClr>
          <a:schemeClr val="tx2"/>
        </a:buClr>
        <a:buFont typeface="Wingdings" panose="05000000000000000000" pitchFamily="2" charset="2"/>
        <a:buChar char="§"/>
        <a:defRPr sz="1339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377990" indent="-171445" algn="l" defTabSz="685782" rtl="0" eaLnBrk="1" latinLnBrk="1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39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647983" indent="-171445" algn="l" defTabSz="685782" rtl="0" eaLnBrk="1" latinLnBrk="1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-"/>
        <a:defRPr sz="1339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863977" indent="-171445" algn="l" defTabSz="685782" rtl="0" eaLnBrk="1" latinLnBrk="1" hangingPunct="1">
        <a:lnSpc>
          <a:spcPct val="90000"/>
        </a:lnSpc>
        <a:spcBef>
          <a:spcPts val="375"/>
        </a:spcBef>
        <a:buClr>
          <a:schemeClr val="tx2"/>
        </a:buClr>
        <a:buSzPct val="90000"/>
        <a:buFont typeface="Wingdings" panose="05000000000000000000" pitchFamily="2" charset="2"/>
        <a:buChar char="ü"/>
        <a:defRPr sz="1339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1543009" indent="-171445" algn="l" defTabSz="685782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0" indent="-171445" algn="l" defTabSz="685782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1" indent="-171445" algn="l" defTabSz="685782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1" indent="-171445" algn="l" defTabSz="685782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2" indent="-171445" algn="l" defTabSz="685782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5782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3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3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4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5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400236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43127" algn="l" defTabSz="685782" rtl="0" eaLnBrk="1" latinLnBrk="1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800" dirty="0"/>
              <a:t>Audio Conference Bridge </a:t>
            </a:r>
            <a:br>
              <a:rPr lang="en-US" altLang="ko-KR" sz="4800" dirty="0"/>
            </a:br>
            <a:r>
              <a:rPr lang="en-US" altLang="ko-KR" sz="4800" dirty="0"/>
              <a:t>Introduction</a:t>
            </a:r>
            <a:br>
              <a:rPr lang="en-US" altLang="ko-KR" sz="4800" dirty="0"/>
            </a:br>
            <a:endParaRPr lang="ko-KR" altLang="en-US" sz="4800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z="3200" dirty="0"/>
              <a:t>2018-09-04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PLM &amp; Planning Team 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53BB3E-5DF6-4BD5-AB6C-1287FFBE1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4" y="242808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ACB Web Application(users) - Booking </a:t>
            </a:r>
            <a:endParaRPr lang="ko-KR" altLang="en-US" sz="2400" dirty="0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0D04DB7B-72E6-4543-A160-BAB1E28BA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6" y="990601"/>
            <a:ext cx="4457700" cy="24095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직사각형 5">
            <a:extLst>
              <a:ext uri="{FF2B5EF4-FFF2-40B4-BE49-F238E27FC236}">
                <a16:creationId xmlns:a16="http://schemas.microsoft.com/office/drawing/2014/main" id="{AB991345-C385-44B6-AB55-A8EB5CEDB66A}"/>
              </a:ext>
            </a:extLst>
          </p:cNvPr>
          <p:cNvSpPr/>
          <p:nvPr/>
        </p:nvSpPr>
        <p:spPr>
          <a:xfrm>
            <a:off x="1544712" y="3054386"/>
            <a:ext cx="316357" cy="2568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꺾인 연결선 7">
            <a:extLst>
              <a:ext uri="{FF2B5EF4-FFF2-40B4-BE49-F238E27FC236}">
                <a16:creationId xmlns:a16="http://schemas.microsoft.com/office/drawing/2014/main" id="{B01D5AF2-82FE-4A75-B59F-7DEE458A2C4F}"/>
              </a:ext>
            </a:extLst>
          </p:cNvPr>
          <p:cNvCxnSpPr/>
          <p:nvPr/>
        </p:nvCxnSpPr>
        <p:spPr>
          <a:xfrm rot="16200000" flipH="1">
            <a:off x="1468578" y="3560628"/>
            <a:ext cx="726146" cy="272396"/>
          </a:xfrm>
          <a:prstGeom prst="bentConnector3">
            <a:avLst>
              <a:gd name="adj1" fmla="val 9984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10">
            <a:extLst>
              <a:ext uri="{FF2B5EF4-FFF2-40B4-BE49-F238E27FC236}">
                <a16:creationId xmlns:a16="http://schemas.microsoft.com/office/drawing/2014/main" id="{21E64EEE-C480-43FC-AC56-0CA0823AB177}"/>
              </a:ext>
            </a:extLst>
          </p:cNvPr>
          <p:cNvGrpSpPr/>
          <p:nvPr/>
        </p:nvGrpSpPr>
        <p:grpSpPr>
          <a:xfrm>
            <a:off x="1327785" y="2459355"/>
            <a:ext cx="350520" cy="215444"/>
            <a:chOff x="1402080" y="4785360"/>
            <a:chExt cx="350520" cy="215444"/>
          </a:xfrm>
        </p:grpSpPr>
        <p:sp>
          <p:nvSpPr>
            <p:cNvPr id="18" name="타원 11">
              <a:extLst>
                <a:ext uri="{FF2B5EF4-FFF2-40B4-BE49-F238E27FC236}">
                  <a16:creationId xmlns:a16="http://schemas.microsoft.com/office/drawing/2014/main" id="{1672F23A-A0CF-4AC8-8BC0-692B986FA883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CCA5823-28AE-4A4B-99EF-788D7D3EDCD8}"/>
                </a:ext>
              </a:extLst>
            </p:cNvPr>
            <p:cNvSpPr txBox="1"/>
            <p:nvPr/>
          </p:nvSpPr>
          <p:spPr>
            <a:xfrm>
              <a:off x="1402080" y="4785360"/>
              <a:ext cx="3505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/>
                <a:t>2-1</a:t>
              </a:r>
              <a:endParaRPr lang="ko-KR" altLang="en-US" sz="800" dirty="0"/>
            </a:p>
          </p:txBody>
        </p:sp>
      </p:grpSp>
      <p:grpSp>
        <p:nvGrpSpPr>
          <p:cNvPr id="20" name="그룹 13">
            <a:extLst>
              <a:ext uri="{FF2B5EF4-FFF2-40B4-BE49-F238E27FC236}">
                <a16:creationId xmlns:a16="http://schemas.microsoft.com/office/drawing/2014/main" id="{1A09C5C2-6085-496B-AA51-A71C8E5201C4}"/>
              </a:ext>
            </a:extLst>
          </p:cNvPr>
          <p:cNvGrpSpPr/>
          <p:nvPr/>
        </p:nvGrpSpPr>
        <p:grpSpPr>
          <a:xfrm>
            <a:off x="59055" y="1365885"/>
            <a:ext cx="251460" cy="246221"/>
            <a:chOff x="1432560" y="4770120"/>
            <a:chExt cx="251460" cy="246221"/>
          </a:xfrm>
        </p:grpSpPr>
        <p:sp>
          <p:nvSpPr>
            <p:cNvPr id="21" name="타원 14">
              <a:extLst>
                <a:ext uri="{FF2B5EF4-FFF2-40B4-BE49-F238E27FC236}">
                  <a16:creationId xmlns:a16="http://schemas.microsoft.com/office/drawing/2014/main" id="{3B56ECE8-18CB-4B3E-91AB-EA47F778429B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121D11-3304-4AF4-86BE-D8E0740BE25B}"/>
                </a:ext>
              </a:extLst>
            </p:cNvPr>
            <p:cNvSpPr txBox="1"/>
            <p:nvPr/>
          </p:nvSpPr>
          <p:spPr>
            <a:xfrm>
              <a:off x="1432560" y="4770120"/>
              <a:ext cx="2514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1</a:t>
              </a:r>
              <a:endParaRPr lang="ko-KR" altLang="en-US" sz="1000" dirty="0"/>
            </a:p>
          </p:txBody>
        </p:sp>
      </p:grpSp>
      <p:sp>
        <p:nvSpPr>
          <p:cNvPr id="23" name="직사각형 26">
            <a:extLst>
              <a:ext uri="{FF2B5EF4-FFF2-40B4-BE49-F238E27FC236}">
                <a16:creationId xmlns:a16="http://schemas.microsoft.com/office/drawing/2014/main" id="{9C96A93B-4D60-4173-95B0-AA0BF7B60A3F}"/>
              </a:ext>
            </a:extLst>
          </p:cNvPr>
          <p:cNvSpPr/>
          <p:nvPr/>
        </p:nvSpPr>
        <p:spPr>
          <a:xfrm>
            <a:off x="233468" y="3419107"/>
            <a:ext cx="1281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/>
              <a:t>For “User channel room” option, available max.  # of participants is displayed.  </a:t>
            </a:r>
          </a:p>
          <a:p>
            <a:pPr>
              <a:defRPr/>
            </a:pPr>
            <a:r>
              <a:rPr lang="en-US" altLang="ko-KR" sz="1000" dirty="0"/>
              <a:t>Number of expected participants can be entered.</a:t>
            </a:r>
          </a:p>
        </p:txBody>
      </p:sp>
      <p:grpSp>
        <p:nvGrpSpPr>
          <p:cNvPr id="24" name="그룹 20">
            <a:extLst>
              <a:ext uri="{FF2B5EF4-FFF2-40B4-BE49-F238E27FC236}">
                <a16:creationId xmlns:a16="http://schemas.microsoft.com/office/drawing/2014/main" id="{72A56C50-45E7-4969-B22A-71EF0BA0ABA4}"/>
              </a:ext>
            </a:extLst>
          </p:cNvPr>
          <p:cNvGrpSpPr/>
          <p:nvPr/>
        </p:nvGrpSpPr>
        <p:grpSpPr>
          <a:xfrm>
            <a:off x="4219065" y="4028505"/>
            <a:ext cx="251460" cy="246221"/>
            <a:chOff x="1432560" y="4770120"/>
            <a:chExt cx="251460" cy="246221"/>
          </a:xfrm>
        </p:grpSpPr>
        <p:sp>
          <p:nvSpPr>
            <p:cNvPr id="25" name="타원 21">
              <a:extLst>
                <a:ext uri="{FF2B5EF4-FFF2-40B4-BE49-F238E27FC236}">
                  <a16:creationId xmlns:a16="http://schemas.microsoft.com/office/drawing/2014/main" id="{FD0A4B36-6E91-49D7-9FB2-C7283DCF8BD1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602B12-10B9-42E4-869E-D46C281FE63F}"/>
                </a:ext>
              </a:extLst>
            </p:cNvPr>
            <p:cNvSpPr txBox="1"/>
            <p:nvPr/>
          </p:nvSpPr>
          <p:spPr>
            <a:xfrm>
              <a:off x="1432560" y="4770120"/>
              <a:ext cx="2514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4</a:t>
              </a:r>
              <a:endParaRPr lang="ko-KR" altLang="en-US" sz="1000" dirty="0"/>
            </a:p>
          </p:txBody>
        </p:sp>
      </p:grpSp>
      <p:grpSp>
        <p:nvGrpSpPr>
          <p:cNvPr id="27" name="그룹 37">
            <a:extLst>
              <a:ext uri="{FF2B5EF4-FFF2-40B4-BE49-F238E27FC236}">
                <a16:creationId xmlns:a16="http://schemas.microsoft.com/office/drawing/2014/main" id="{119E276C-3BB8-444F-8220-0D0B9088039C}"/>
              </a:ext>
            </a:extLst>
          </p:cNvPr>
          <p:cNvGrpSpPr/>
          <p:nvPr/>
        </p:nvGrpSpPr>
        <p:grpSpPr>
          <a:xfrm>
            <a:off x="2391410" y="2465705"/>
            <a:ext cx="350520" cy="215444"/>
            <a:chOff x="1402080" y="4785360"/>
            <a:chExt cx="350520" cy="215444"/>
          </a:xfrm>
        </p:grpSpPr>
        <p:sp>
          <p:nvSpPr>
            <p:cNvPr id="28" name="타원 38">
              <a:extLst>
                <a:ext uri="{FF2B5EF4-FFF2-40B4-BE49-F238E27FC236}">
                  <a16:creationId xmlns:a16="http://schemas.microsoft.com/office/drawing/2014/main" id="{C283714F-C342-4696-8BFF-DD1ECD19B364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57C39-BAC9-49FA-83A5-E5818841B733}"/>
                </a:ext>
              </a:extLst>
            </p:cNvPr>
            <p:cNvSpPr txBox="1"/>
            <p:nvPr/>
          </p:nvSpPr>
          <p:spPr>
            <a:xfrm>
              <a:off x="1402080" y="4785360"/>
              <a:ext cx="3505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/>
                <a:t>2-2</a:t>
              </a:r>
              <a:endParaRPr lang="ko-KR" altLang="en-US" sz="800" dirty="0"/>
            </a:p>
          </p:txBody>
        </p:sp>
      </p:grpSp>
      <p:cxnSp>
        <p:nvCxnSpPr>
          <p:cNvPr id="30" name="꺾인 연결선 7">
            <a:extLst>
              <a:ext uri="{FF2B5EF4-FFF2-40B4-BE49-F238E27FC236}">
                <a16:creationId xmlns:a16="http://schemas.microsoft.com/office/drawing/2014/main" id="{6680D1DC-CDEB-493A-8A1A-A1A5F901C207}"/>
              </a:ext>
            </a:extLst>
          </p:cNvPr>
          <p:cNvCxnSpPr/>
          <p:nvPr/>
        </p:nvCxnSpPr>
        <p:spPr>
          <a:xfrm>
            <a:off x="3977484" y="5672141"/>
            <a:ext cx="403316" cy="213410"/>
          </a:xfrm>
          <a:prstGeom prst="bentConnector3">
            <a:avLst>
              <a:gd name="adj1" fmla="val 217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54">
            <a:extLst>
              <a:ext uri="{FF2B5EF4-FFF2-40B4-BE49-F238E27FC236}">
                <a16:creationId xmlns:a16="http://schemas.microsoft.com/office/drawing/2014/main" id="{F3DC7D8C-7E6D-469F-968D-0F347C72DFEC}"/>
              </a:ext>
            </a:extLst>
          </p:cNvPr>
          <p:cNvGrpSpPr/>
          <p:nvPr/>
        </p:nvGrpSpPr>
        <p:grpSpPr>
          <a:xfrm>
            <a:off x="1200785" y="2880995"/>
            <a:ext cx="350520" cy="215444"/>
            <a:chOff x="1402080" y="4785360"/>
            <a:chExt cx="350520" cy="215444"/>
          </a:xfrm>
        </p:grpSpPr>
        <p:sp>
          <p:nvSpPr>
            <p:cNvPr id="32" name="타원 55">
              <a:extLst>
                <a:ext uri="{FF2B5EF4-FFF2-40B4-BE49-F238E27FC236}">
                  <a16:creationId xmlns:a16="http://schemas.microsoft.com/office/drawing/2014/main" id="{55AE2F64-5308-4A65-8C61-FFFB70AB551D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4BC8B8-9C1D-4DA0-88FD-121774995098}"/>
                </a:ext>
              </a:extLst>
            </p:cNvPr>
            <p:cNvSpPr txBox="1"/>
            <p:nvPr/>
          </p:nvSpPr>
          <p:spPr>
            <a:xfrm>
              <a:off x="1402080" y="4785360"/>
              <a:ext cx="3505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/>
                <a:t>2-3</a:t>
              </a:r>
              <a:endParaRPr lang="ko-KR" altLang="en-US" sz="800" dirty="0"/>
            </a:p>
          </p:txBody>
        </p:sp>
      </p:grpSp>
      <p:cxnSp>
        <p:nvCxnSpPr>
          <p:cNvPr id="34" name="꺾인 연결선 7">
            <a:extLst>
              <a:ext uri="{FF2B5EF4-FFF2-40B4-BE49-F238E27FC236}">
                <a16:creationId xmlns:a16="http://schemas.microsoft.com/office/drawing/2014/main" id="{CB265382-D9EA-47E5-A9C3-0157CF1A6B2F}"/>
              </a:ext>
            </a:extLst>
          </p:cNvPr>
          <p:cNvCxnSpPr/>
          <p:nvPr/>
        </p:nvCxnSpPr>
        <p:spPr>
          <a:xfrm rot="5400000" flipH="1" flipV="1">
            <a:off x="6512460" y="3769043"/>
            <a:ext cx="430951" cy="21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63">
            <a:extLst>
              <a:ext uri="{FF2B5EF4-FFF2-40B4-BE49-F238E27FC236}">
                <a16:creationId xmlns:a16="http://schemas.microsoft.com/office/drawing/2014/main" id="{F4E1FC41-B392-41E6-86E2-32A2D2C66D45}"/>
              </a:ext>
            </a:extLst>
          </p:cNvPr>
          <p:cNvSpPr/>
          <p:nvPr/>
        </p:nvSpPr>
        <p:spPr>
          <a:xfrm>
            <a:off x="6739467" y="3521214"/>
            <a:ext cx="2497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/>
              <a:t>* When booking completed, Conference ID is randomly generated.</a:t>
            </a:r>
          </a:p>
        </p:txBody>
      </p:sp>
      <p:sp>
        <p:nvSpPr>
          <p:cNvPr id="36" name="직사각형 31">
            <a:extLst>
              <a:ext uri="{FF2B5EF4-FFF2-40B4-BE49-F238E27FC236}">
                <a16:creationId xmlns:a16="http://schemas.microsoft.com/office/drawing/2014/main" id="{33BAD37D-7E7F-4128-9BBD-5A5B99AC11E5}"/>
              </a:ext>
            </a:extLst>
          </p:cNvPr>
          <p:cNvSpPr/>
          <p:nvPr/>
        </p:nvSpPr>
        <p:spPr>
          <a:xfrm>
            <a:off x="4378854" y="6032639"/>
            <a:ext cx="24976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/>
              <a:t>* The PIN number allows digits from 0 to 9</a:t>
            </a: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5F2938A6-0446-4BC1-AAE7-B88DF041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199" y="3093511"/>
            <a:ext cx="4615355" cy="2536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8" name="Picture 6">
            <a:extLst>
              <a:ext uri="{FF2B5EF4-FFF2-40B4-BE49-F238E27FC236}">
                <a16:creationId xmlns:a16="http://schemas.microsoft.com/office/drawing/2014/main" id="{35FEB07A-F203-4E49-AB98-FD1CFFE2D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1234" y="3999339"/>
            <a:ext cx="4436098" cy="201030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39" name="그룹 16">
            <a:extLst>
              <a:ext uri="{FF2B5EF4-FFF2-40B4-BE49-F238E27FC236}">
                <a16:creationId xmlns:a16="http://schemas.microsoft.com/office/drawing/2014/main" id="{03E42C0B-C22B-4083-8A5B-173DD4DB106F}"/>
              </a:ext>
            </a:extLst>
          </p:cNvPr>
          <p:cNvGrpSpPr/>
          <p:nvPr/>
        </p:nvGrpSpPr>
        <p:grpSpPr>
          <a:xfrm>
            <a:off x="1929765" y="2899410"/>
            <a:ext cx="251460" cy="246221"/>
            <a:chOff x="1432560" y="4770120"/>
            <a:chExt cx="251460" cy="246221"/>
          </a:xfrm>
        </p:grpSpPr>
        <p:sp>
          <p:nvSpPr>
            <p:cNvPr id="40" name="타원 17">
              <a:extLst>
                <a:ext uri="{FF2B5EF4-FFF2-40B4-BE49-F238E27FC236}">
                  <a16:creationId xmlns:a16="http://schemas.microsoft.com/office/drawing/2014/main" id="{33D2C176-F29A-4BEF-A6DD-3AAADEE99731}"/>
                </a:ext>
              </a:extLst>
            </p:cNvPr>
            <p:cNvSpPr/>
            <p:nvPr/>
          </p:nvSpPr>
          <p:spPr>
            <a:xfrm>
              <a:off x="1463040" y="4800600"/>
              <a:ext cx="190500" cy="182880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2304A75-BCB0-4DE6-A2CC-0B48856ABE0A}"/>
                </a:ext>
              </a:extLst>
            </p:cNvPr>
            <p:cNvSpPr txBox="1"/>
            <p:nvPr/>
          </p:nvSpPr>
          <p:spPr>
            <a:xfrm>
              <a:off x="1432560" y="4770120"/>
              <a:ext cx="2514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3</a:t>
              </a:r>
              <a:endParaRPr lang="ko-KR" altLang="en-US" sz="1000" dirty="0"/>
            </a:p>
          </p:txBody>
        </p:sp>
      </p:grpSp>
      <p:sp>
        <p:nvSpPr>
          <p:cNvPr id="42" name="직사각형 8">
            <a:extLst>
              <a:ext uri="{FF2B5EF4-FFF2-40B4-BE49-F238E27FC236}">
                <a16:creationId xmlns:a16="http://schemas.microsoft.com/office/drawing/2014/main" id="{2182BD89-96FB-4C17-B14F-FE42852BB371}"/>
              </a:ext>
            </a:extLst>
          </p:cNvPr>
          <p:cNvSpPr/>
          <p:nvPr/>
        </p:nvSpPr>
        <p:spPr>
          <a:xfrm>
            <a:off x="4406201" y="5760720"/>
            <a:ext cx="384210" cy="2496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3" name="Picture 3">
            <a:extLst>
              <a:ext uri="{FF2B5EF4-FFF2-40B4-BE49-F238E27FC236}">
                <a16:creationId xmlns:a16="http://schemas.microsoft.com/office/drawing/2014/main" id="{70081866-6653-4F46-8452-65AB4926C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3775" y="563031"/>
            <a:ext cx="3121554" cy="29816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12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0F4D9-123D-4A7A-B38F-A9567E17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" y="222131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ACB Web Application(users) - Conferences</a:t>
            </a:r>
            <a:endParaRPr lang="ko-KR" altLang="en-US" sz="2400" dirty="0"/>
          </a:p>
        </p:txBody>
      </p:sp>
      <p:sp>
        <p:nvSpPr>
          <p:cNvPr id="28" name="직사각형 7">
            <a:extLst>
              <a:ext uri="{FF2B5EF4-FFF2-40B4-BE49-F238E27FC236}">
                <a16:creationId xmlns:a16="http://schemas.microsoft.com/office/drawing/2014/main" id="{2D6E07DC-471F-4E57-AB93-AF884D26003D}"/>
              </a:ext>
            </a:extLst>
          </p:cNvPr>
          <p:cNvSpPr/>
          <p:nvPr/>
        </p:nvSpPr>
        <p:spPr>
          <a:xfrm>
            <a:off x="333375" y="5950642"/>
            <a:ext cx="7734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/>
              <a:t>* For conference with PIN, when deleting or entering the conference,  PIN required. 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BAE1DAAD-EC11-4295-AA9C-37021262F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94" y="1363139"/>
            <a:ext cx="6396573" cy="407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직사각형 34">
            <a:extLst>
              <a:ext uri="{FF2B5EF4-FFF2-40B4-BE49-F238E27FC236}">
                <a16:creationId xmlns:a16="http://schemas.microsoft.com/office/drawing/2014/main" id="{BA410B91-73FA-4A9C-A24A-0089070FB3C2}"/>
              </a:ext>
            </a:extLst>
          </p:cNvPr>
          <p:cNvSpPr/>
          <p:nvPr/>
        </p:nvSpPr>
        <p:spPr>
          <a:xfrm>
            <a:off x="1038221" y="4164805"/>
            <a:ext cx="5404912" cy="231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꺾인 연결선 7">
            <a:extLst>
              <a:ext uri="{FF2B5EF4-FFF2-40B4-BE49-F238E27FC236}">
                <a16:creationId xmlns:a16="http://schemas.microsoft.com/office/drawing/2014/main" id="{78D7E6FB-73DC-44EB-B4C8-B366213E0884}"/>
              </a:ext>
            </a:extLst>
          </p:cNvPr>
          <p:cNvCxnSpPr/>
          <p:nvPr/>
        </p:nvCxnSpPr>
        <p:spPr>
          <a:xfrm>
            <a:off x="4013200" y="4413252"/>
            <a:ext cx="1803399" cy="993158"/>
          </a:xfrm>
          <a:prstGeom prst="bentConnector3">
            <a:avLst>
              <a:gd name="adj1" fmla="val 70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>
            <a:extLst>
              <a:ext uri="{FF2B5EF4-FFF2-40B4-BE49-F238E27FC236}">
                <a16:creationId xmlns:a16="http://schemas.microsoft.com/office/drawing/2014/main" id="{A68E76E8-5B81-457F-90C4-42C3C5749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300" y="4927600"/>
            <a:ext cx="287178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꺾인 연결선 7">
            <a:extLst>
              <a:ext uri="{FF2B5EF4-FFF2-40B4-BE49-F238E27FC236}">
                <a16:creationId xmlns:a16="http://schemas.microsoft.com/office/drawing/2014/main" id="{2703DA64-1CB9-4B26-BF55-32C7D9DE0FF5}"/>
              </a:ext>
            </a:extLst>
          </p:cNvPr>
          <p:cNvCxnSpPr/>
          <p:nvPr/>
        </p:nvCxnSpPr>
        <p:spPr>
          <a:xfrm rot="16200000" flipH="1">
            <a:off x="6878249" y="4247490"/>
            <a:ext cx="192880" cy="557210"/>
          </a:xfrm>
          <a:prstGeom prst="bentConnector2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꺾인 연결선 7">
            <a:extLst>
              <a:ext uri="{FF2B5EF4-FFF2-40B4-BE49-F238E27FC236}">
                <a16:creationId xmlns:a16="http://schemas.microsoft.com/office/drawing/2014/main" id="{A2842AE6-1B49-4804-BAB9-34E28FB1BF39}"/>
              </a:ext>
            </a:extLst>
          </p:cNvPr>
          <p:cNvCxnSpPr>
            <a:stCxn id="36" idx="0"/>
            <a:endCxn id="40" idx="1"/>
          </p:cNvCxnSpPr>
          <p:nvPr/>
        </p:nvCxnSpPr>
        <p:spPr>
          <a:xfrm rot="16200000" flipV="1">
            <a:off x="5052895" y="2686183"/>
            <a:ext cx="2251594" cy="707235"/>
          </a:xfrm>
          <a:prstGeom prst="bentConnector4">
            <a:avLst>
              <a:gd name="adj1" fmla="val 6063"/>
              <a:gd name="adj2" fmla="val 126337"/>
            </a:avLst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9D316D8-7E3E-4B2C-8EB9-3B170AD17D85}"/>
              </a:ext>
            </a:extLst>
          </p:cNvPr>
          <p:cNvSpPr txBox="1"/>
          <p:nvPr/>
        </p:nvSpPr>
        <p:spPr>
          <a:xfrm>
            <a:off x="7240862" y="4475976"/>
            <a:ext cx="590814" cy="2462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Delete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6" name="직사각형 40">
            <a:extLst>
              <a:ext uri="{FF2B5EF4-FFF2-40B4-BE49-F238E27FC236}">
                <a16:creationId xmlns:a16="http://schemas.microsoft.com/office/drawing/2014/main" id="{BCD5A08B-65B4-4D64-B55C-C012C84CC5A5}"/>
              </a:ext>
            </a:extLst>
          </p:cNvPr>
          <p:cNvSpPr/>
          <p:nvPr/>
        </p:nvSpPr>
        <p:spPr>
          <a:xfrm>
            <a:off x="6442616" y="4165598"/>
            <a:ext cx="179385" cy="2301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41">
            <a:extLst>
              <a:ext uri="{FF2B5EF4-FFF2-40B4-BE49-F238E27FC236}">
                <a16:creationId xmlns:a16="http://schemas.microsoft.com/office/drawing/2014/main" id="{37960FAE-11A9-4C97-8B6E-C27F8F0ED5B3}"/>
              </a:ext>
            </a:extLst>
          </p:cNvPr>
          <p:cNvSpPr/>
          <p:nvPr/>
        </p:nvSpPr>
        <p:spPr>
          <a:xfrm>
            <a:off x="6618823" y="4165599"/>
            <a:ext cx="171455" cy="230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8" name="그룹 51">
            <a:extLst>
              <a:ext uri="{FF2B5EF4-FFF2-40B4-BE49-F238E27FC236}">
                <a16:creationId xmlns:a16="http://schemas.microsoft.com/office/drawing/2014/main" id="{9928A205-399E-4CF6-B8E2-2C3090AE9396}"/>
              </a:ext>
            </a:extLst>
          </p:cNvPr>
          <p:cNvGrpSpPr/>
          <p:nvPr/>
        </p:nvGrpSpPr>
        <p:grpSpPr>
          <a:xfrm>
            <a:off x="5816606" y="1781175"/>
            <a:ext cx="3225801" cy="2193005"/>
            <a:chOff x="5935132" y="2853267"/>
            <a:chExt cx="3115730" cy="219300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A72ABA-1C1E-4E1C-8B53-B1A7DD9561FB}"/>
                </a:ext>
              </a:extLst>
            </p:cNvPr>
            <p:cNvSpPr txBox="1"/>
            <p:nvPr/>
          </p:nvSpPr>
          <p:spPr>
            <a:xfrm>
              <a:off x="5935132" y="3107280"/>
              <a:ext cx="3115730" cy="193899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Subject : [Audio Conference Bridge] Invitation to meetings</a:t>
              </a:r>
            </a:p>
            <a:p>
              <a:endParaRPr lang="en-US" altLang="ko-KR" sz="1000" dirty="0"/>
            </a:p>
            <a:p>
              <a:pPr latinLnBrk="1"/>
              <a:r>
                <a:rPr lang="en-US" altLang="ko-KR" sz="1000" dirty="0"/>
                <a:t>Please join the conference below. 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(Call Access number,  enter Conference ID and press #)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 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-----------------------------------------------------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Title: IPv6 project meeting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When: Thu, May 17, 2018 14:00 ~ 16:00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Access number: (DID)02-480-7081 or (Ext)7081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Conference ID: 909 98 106</a:t>
              </a:r>
            </a:p>
            <a:p>
              <a:pPr latinLnBrk="1"/>
              <a:r>
                <a:rPr lang="en-US" altLang="ko-KR" sz="1000" dirty="0"/>
                <a:t>PIN number: 567890</a:t>
              </a:r>
              <a:endParaRPr lang="ko-KR" altLang="ko-KR" sz="1000" dirty="0"/>
            </a:p>
            <a:p>
              <a:pPr latinLnBrk="1"/>
              <a:r>
                <a:rPr lang="en-US" altLang="ko-KR" sz="1000" dirty="0"/>
                <a:t>-----------------------------------------------------</a:t>
              </a:r>
              <a:endParaRPr lang="ko-KR" altLang="ko-KR" sz="1000" dirty="0"/>
            </a:p>
          </p:txBody>
        </p:sp>
        <p:sp>
          <p:nvSpPr>
            <p:cNvPr id="40" name="직사각형 45">
              <a:extLst>
                <a:ext uri="{FF2B5EF4-FFF2-40B4-BE49-F238E27FC236}">
                  <a16:creationId xmlns:a16="http://schemas.microsoft.com/office/drawing/2014/main" id="{2679CC63-CB5A-4216-825D-BAD39DDC3B6B}"/>
                </a:ext>
              </a:extLst>
            </p:cNvPr>
            <p:cNvSpPr/>
            <p:nvPr/>
          </p:nvSpPr>
          <p:spPr>
            <a:xfrm>
              <a:off x="5943311" y="2853267"/>
              <a:ext cx="3099374" cy="26565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EB86F4-BDF0-4771-B081-5F1A5B99965B}"/>
                </a:ext>
              </a:extLst>
            </p:cNvPr>
            <p:cNvSpPr txBox="1"/>
            <p:nvPr/>
          </p:nvSpPr>
          <p:spPr>
            <a:xfrm>
              <a:off x="6612334" y="2859913"/>
              <a:ext cx="24046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>
                  <a:solidFill>
                    <a:srgbClr val="FF0000"/>
                  </a:solidFill>
                </a:rPr>
                <a:t>Send Conference Invitation</a:t>
              </a:r>
              <a:endParaRPr lang="ko-KR" altLang="en-US" sz="1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0B1777A-EE45-47D8-87A3-F88103B27A3D}"/>
              </a:ext>
            </a:extLst>
          </p:cNvPr>
          <p:cNvSpPr txBox="1"/>
          <p:nvPr/>
        </p:nvSpPr>
        <p:spPr>
          <a:xfrm>
            <a:off x="63500" y="4365624"/>
            <a:ext cx="71755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Login user</a:t>
            </a:r>
            <a:endParaRPr lang="ko-KR" altLang="en-US" sz="1000" dirty="0">
              <a:solidFill>
                <a:srgbClr val="FF0000"/>
              </a:solidFill>
            </a:endParaRPr>
          </a:p>
          <a:p>
            <a:r>
              <a:rPr lang="en-US" altLang="ko-KR" sz="1200" b="1" dirty="0">
                <a:solidFill>
                  <a:srgbClr val="FF0000"/>
                </a:solidFill>
              </a:rPr>
              <a:t>=</a:t>
            </a:r>
          </a:p>
          <a:p>
            <a:r>
              <a:rPr lang="en-US" altLang="ko-KR" sz="1000" dirty="0">
                <a:solidFill>
                  <a:srgbClr val="FF0000"/>
                </a:solidFill>
              </a:rPr>
              <a:t>Creator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EFF401-9A47-4A59-8971-A9BF7F3F32A5}"/>
              </a:ext>
            </a:extLst>
          </p:cNvPr>
          <p:cNvSpPr txBox="1"/>
          <p:nvPr/>
        </p:nvSpPr>
        <p:spPr>
          <a:xfrm>
            <a:off x="63500" y="3300942"/>
            <a:ext cx="727339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Login user </a:t>
            </a:r>
            <a:endParaRPr lang="ko-KR" altLang="en-US" sz="1000" dirty="0">
              <a:solidFill>
                <a:srgbClr val="FF0000"/>
              </a:solidFill>
            </a:endParaRPr>
          </a:p>
          <a:p>
            <a:r>
              <a:rPr lang="ko-KR" altLang="ko-KR" sz="1200" dirty="0">
                <a:solidFill>
                  <a:srgbClr val="FF0000"/>
                </a:solidFill>
              </a:rPr>
              <a:t>≠</a:t>
            </a:r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Creator </a:t>
            </a:r>
          </a:p>
        </p:txBody>
      </p:sp>
      <p:cxnSp>
        <p:nvCxnSpPr>
          <p:cNvPr id="44" name="꺾인 연결선 7">
            <a:extLst>
              <a:ext uri="{FF2B5EF4-FFF2-40B4-BE49-F238E27FC236}">
                <a16:creationId xmlns:a16="http://schemas.microsoft.com/office/drawing/2014/main" id="{435D0AA2-DE49-4D08-B038-E1561C9AE8A1}"/>
              </a:ext>
            </a:extLst>
          </p:cNvPr>
          <p:cNvCxnSpPr>
            <a:stCxn id="43" idx="0"/>
          </p:cNvCxnSpPr>
          <p:nvPr/>
        </p:nvCxnSpPr>
        <p:spPr>
          <a:xfrm rot="5400000" flipH="1" flipV="1">
            <a:off x="536930" y="3069208"/>
            <a:ext cx="121975" cy="341495"/>
          </a:xfrm>
          <a:prstGeom prst="bentConnector2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7">
            <a:extLst>
              <a:ext uri="{FF2B5EF4-FFF2-40B4-BE49-F238E27FC236}">
                <a16:creationId xmlns:a16="http://schemas.microsoft.com/office/drawing/2014/main" id="{306D6A72-BDF0-44FF-B3C8-1232B85719A8}"/>
              </a:ext>
            </a:extLst>
          </p:cNvPr>
          <p:cNvCxnSpPr/>
          <p:nvPr/>
        </p:nvCxnSpPr>
        <p:spPr>
          <a:xfrm rot="5400000" flipH="1" flipV="1">
            <a:off x="506450" y="4113148"/>
            <a:ext cx="121975" cy="341495"/>
          </a:xfrm>
          <a:prstGeom prst="bentConnector2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54">
            <a:extLst>
              <a:ext uri="{FF2B5EF4-FFF2-40B4-BE49-F238E27FC236}">
                <a16:creationId xmlns:a16="http://schemas.microsoft.com/office/drawing/2014/main" id="{7DE3C294-A472-43CD-B15F-620A8DE1D5EA}"/>
              </a:ext>
            </a:extLst>
          </p:cNvPr>
          <p:cNvSpPr/>
          <p:nvPr/>
        </p:nvSpPr>
        <p:spPr>
          <a:xfrm>
            <a:off x="5792793" y="1219200"/>
            <a:ext cx="31818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/>
              <a:t>* If  user presses this button,  the e-mail client runs automatically.</a:t>
            </a:r>
            <a:r>
              <a:rPr lang="ko-KR" altLang="en-US" sz="1000" dirty="0"/>
              <a:t> </a:t>
            </a:r>
            <a:r>
              <a:rPr lang="en-US" altLang="ko-KR" sz="1000" dirty="0"/>
              <a:t>User has to enter e-mail recipients and send  invitation mail .</a:t>
            </a:r>
          </a:p>
        </p:txBody>
      </p:sp>
    </p:spTree>
    <p:extLst>
      <p:ext uri="{BB962C8B-B14F-4D97-AF65-F5344CB8AC3E}">
        <p14:creationId xmlns:p14="http://schemas.microsoft.com/office/powerpoint/2010/main" val="388136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5622BCD6-313E-46AB-95F2-B90B7CD5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49383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ACB Web Application(users) - Conference Detail</a:t>
            </a:r>
            <a:endParaRPr lang="ko-KR" alt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E72F0-6445-4B0D-9475-B7E84458C814}"/>
              </a:ext>
            </a:extLst>
          </p:cNvPr>
          <p:cNvSpPr txBox="1"/>
          <p:nvPr/>
        </p:nvSpPr>
        <p:spPr>
          <a:xfrm>
            <a:off x="539552" y="10795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5"/>
                </a:solidFill>
              </a:rPr>
              <a:t>When admin PIN is entered,  Moderator control is displayed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6586F230-ADEB-4562-83BA-EE2632194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1814513"/>
            <a:ext cx="7562850" cy="39110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id="{712DB228-691A-48E4-A88B-5CB415F0A4A4}"/>
              </a:ext>
            </a:extLst>
          </p:cNvPr>
          <p:cNvSpPr/>
          <p:nvPr/>
        </p:nvSpPr>
        <p:spPr>
          <a:xfrm>
            <a:off x="333375" y="1392793"/>
            <a:ext cx="2045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dirty="0">
                <a:solidFill>
                  <a:schemeClr val="accent5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Moderator screen</a:t>
            </a:r>
            <a:endParaRPr lang="ko-KR" altLang="en-US" i="1" dirty="0">
              <a:solidFill>
                <a:schemeClr val="accent5"/>
              </a:solidFill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sp>
        <p:nvSpPr>
          <p:cNvPr id="16" name="직사각형 17">
            <a:extLst>
              <a:ext uri="{FF2B5EF4-FFF2-40B4-BE49-F238E27FC236}">
                <a16:creationId xmlns:a16="http://schemas.microsoft.com/office/drawing/2014/main" id="{DE7D0DAF-9122-4D43-9C5C-7EE54ED6E420}"/>
              </a:ext>
            </a:extLst>
          </p:cNvPr>
          <p:cNvSpPr/>
          <p:nvPr/>
        </p:nvSpPr>
        <p:spPr>
          <a:xfrm>
            <a:off x="457197" y="3583779"/>
            <a:ext cx="2257428" cy="5595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8">
            <a:extLst>
              <a:ext uri="{FF2B5EF4-FFF2-40B4-BE49-F238E27FC236}">
                <a16:creationId xmlns:a16="http://schemas.microsoft.com/office/drawing/2014/main" id="{8A05D1AD-0CDC-48CA-AB4F-3BAC8C425328}"/>
              </a:ext>
            </a:extLst>
          </p:cNvPr>
          <p:cNvSpPr/>
          <p:nvPr/>
        </p:nvSpPr>
        <p:spPr>
          <a:xfrm>
            <a:off x="4091542" y="4214283"/>
            <a:ext cx="819153" cy="2730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AA271E-39A1-44A0-AE3E-703FF1450C6F}"/>
              </a:ext>
            </a:extLst>
          </p:cNvPr>
          <p:cNvSpPr txBox="1"/>
          <p:nvPr/>
        </p:nvSpPr>
        <p:spPr>
          <a:xfrm>
            <a:off x="2422525" y="3202801"/>
            <a:ext cx="314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Control(MIC/SPK) buttons for all members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19" name="꺾인 연결선 20">
            <a:extLst>
              <a:ext uri="{FF2B5EF4-FFF2-40B4-BE49-F238E27FC236}">
                <a16:creationId xmlns:a16="http://schemas.microsoft.com/office/drawing/2014/main" id="{564D4C8A-EBE1-4F0F-A58C-BC90FC3D50F2}"/>
              </a:ext>
            </a:extLst>
          </p:cNvPr>
          <p:cNvCxnSpPr/>
          <p:nvPr/>
        </p:nvCxnSpPr>
        <p:spPr>
          <a:xfrm flipV="1">
            <a:off x="2288381" y="3340894"/>
            <a:ext cx="209551" cy="202406"/>
          </a:xfrm>
          <a:prstGeom prst="bentConnector3">
            <a:avLst>
              <a:gd name="adj1" fmla="val -1136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55E9ED-2AAE-4446-816E-7A31B7B57BD0}"/>
              </a:ext>
            </a:extLst>
          </p:cNvPr>
          <p:cNvSpPr txBox="1"/>
          <p:nvPr/>
        </p:nvSpPr>
        <p:spPr>
          <a:xfrm>
            <a:off x="4841898" y="3831451"/>
            <a:ext cx="3787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Control(MIC/SPK/kick) buttons for individual member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21" name="꺾인 연결선 22">
            <a:extLst>
              <a:ext uri="{FF2B5EF4-FFF2-40B4-BE49-F238E27FC236}">
                <a16:creationId xmlns:a16="http://schemas.microsoft.com/office/drawing/2014/main" id="{4AA6143B-A0BA-4ED5-B1F5-C8B8D4306A72}"/>
              </a:ext>
            </a:extLst>
          </p:cNvPr>
          <p:cNvCxnSpPr/>
          <p:nvPr/>
        </p:nvCxnSpPr>
        <p:spPr>
          <a:xfrm flipV="1">
            <a:off x="4717280" y="3969544"/>
            <a:ext cx="209551" cy="202406"/>
          </a:xfrm>
          <a:prstGeom prst="bentConnector3">
            <a:avLst>
              <a:gd name="adj1" fmla="val -1136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3">
            <a:extLst>
              <a:ext uri="{FF2B5EF4-FFF2-40B4-BE49-F238E27FC236}">
                <a16:creationId xmlns:a16="http://schemas.microsoft.com/office/drawing/2014/main" id="{7DA9E059-A835-46C9-A1B6-D1E091607FB3}"/>
              </a:ext>
            </a:extLst>
          </p:cNvPr>
          <p:cNvSpPr/>
          <p:nvPr/>
        </p:nvSpPr>
        <p:spPr>
          <a:xfrm>
            <a:off x="533397" y="2870199"/>
            <a:ext cx="491070" cy="3810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3045E3-5C54-4F26-B0B0-9EA3BEE2EFFD}"/>
              </a:ext>
            </a:extLst>
          </p:cNvPr>
          <p:cNvSpPr txBox="1"/>
          <p:nvPr/>
        </p:nvSpPr>
        <p:spPr>
          <a:xfrm>
            <a:off x="2270121" y="2509591"/>
            <a:ext cx="710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Refresh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24" name="꺾인 연결선 25">
            <a:extLst>
              <a:ext uri="{FF2B5EF4-FFF2-40B4-BE49-F238E27FC236}">
                <a16:creationId xmlns:a16="http://schemas.microsoft.com/office/drawing/2014/main" id="{12BFBD4C-3F16-4142-BE88-3EBAC60F999B}"/>
              </a:ext>
            </a:extLst>
          </p:cNvPr>
          <p:cNvCxnSpPr/>
          <p:nvPr/>
        </p:nvCxnSpPr>
        <p:spPr>
          <a:xfrm flipV="1">
            <a:off x="772848" y="2667000"/>
            <a:ext cx="1504685" cy="200026"/>
          </a:xfrm>
          <a:prstGeom prst="bentConnector3">
            <a:avLst>
              <a:gd name="adj1" fmla="val -642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3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202FB28-BB06-4005-8CF8-704B7DF4F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73611"/>
              </p:ext>
            </p:extLst>
          </p:nvPr>
        </p:nvGraphicFramePr>
        <p:xfrm>
          <a:off x="683568" y="1412776"/>
          <a:ext cx="7704856" cy="49020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7099">
                  <a:extLst>
                    <a:ext uri="{9D8B030D-6E8A-4147-A177-3AD203B41FA5}">
                      <a16:colId xmlns:a16="http://schemas.microsoft.com/office/drawing/2014/main" val="243721600"/>
                    </a:ext>
                  </a:extLst>
                </a:gridCol>
                <a:gridCol w="5277896">
                  <a:extLst>
                    <a:ext uri="{9D8B030D-6E8A-4147-A177-3AD203B41FA5}">
                      <a16:colId xmlns:a16="http://schemas.microsoft.com/office/drawing/2014/main" val="3076407228"/>
                    </a:ext>
                  </a:extLst>
                </a:gridCol>
                <a:gridCol w="1139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Action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Description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092052"/>
                  </a:ext>
                </a:extLst>
              </a:tr>
              <a:tr h="592538"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Disable audio from all members into the conference </a:t>
                      </a:r>
                      <a:endParaRPr lang="en-US" altLang="ko-KR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/>
                        <a:t>Control all members</a:t>
                      </a:r>
                      <a:endParaRPr lang="en-US" altLang="ko-K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77"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Enable audio from all members into the conference</a:t>
                      </a:r>
                      <a:endParaRPr lang="en-US" altLang="ko-KR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Control all members</a:t>
                      </a:r>
                      <a:endParaRPr lang="en-US" altLang="ko-K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239974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Block audio from conference to all members </a:t>
                      </a:r>
                      <a:endParaRPr lang="en-US" altLang="ko-KR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Control all members</a:t>
                      </a:r>
                      <a:endParaRPr lang="en-US" altLang="ko-K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762">
                <a:tc>
                  <a:txBody>
                    <a:bodyPr/>
                    <a:lstStyle/>
                    <a:p>
                      <a:pPr algn="l" latinLnBrk="1"/>
                      <a:endParaRPr lang="ko-KR" altLang="en-US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Allow all conference members to hear again</a:t>
                      </a:r>
                      <a:endParaRPr lang="ko-KR" altLang="en-US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Control all members</a:t>
                      </a:r>
                      <a:endParaRPr lang="en-US" altLang="ko-K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800"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Enable / Disable audio from this member into the conference </a:t>
                      </a:r>
                      <a:endParaRPr lang="en-US" altLang="ko-KR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/>
                        <a:t>Control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individual</a:t>
                      </a:r>
                    </a:p>
                    <a:p>
                      <a:pPr algn="l" latinLnBrk="1"/>
                      <a:r>
                        <a:rPr lang="en-US" altLang="ko-KR" sz="1400" b="0" i="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lang="ko-KR" alt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572"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Unblock</a:t>
                      </a:r>
                      <a:r>
                        <a:rPr lang="en-US" altLang="ko-KR" sz="1600" baseline="0" dirty="0"/>
                        <a:t> / </a:t>
                      </a:r>
                      <a:r>
                        <a:rPr lang="en-US" altLang="ko-KR" sz="1600" dirty="0"/>
                        <a:t>Block audio from conference to this member</a:t>
                      </a:r>
                      <a:endParaRPr lang="en-US" altLang="ko-KR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/>
                        <a:t>Control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individual</a:t>
                      </a:r>
                    </a:p>
                    <a:p>
                      <a:pPr algn="l" latinLnBrk="1"/>
                      <a:r>
                        <a:rPr lang="en-US" altLang="ko-KR" sz="1400" b="0" i="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lang="ko-KR" alt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83">
                <a:tc>
                  <a:txBody>
                    <a:bodyPr/>
                    <a:lstStyle/>
                    <a:p>
                      <a:pPr marL="0" marR="0" indent="0" algn="ctr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/>
                        <a:t>Kick this member from the conference</a:t>
                      </a:r>
                      <a:endParaRPr lang="ko-KR" altLang="en-US" sz="16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/>
                        <a:t>Control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individual</a:t>
                      </a:r>
                    </a:p>
                    <a:p>
                      <a:pPr algn="l" latinLnBrk="1"/>
                      <a:r>
                        <a:rPr lang="en-US" altLang="ko-KR" sz="1400" b="0" i="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lang="ko-KR" alt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940939"/>
                  </a:ext>
                </a:extLst>
              </a:tr>
            </a:tbl>
          </a:graphicData>
        </a:graphic>
      </p:graphicFrame>
      <p:sp>
        <p:nvSpPr>
          <p:cNvPr id="4" name="제목 1">
            <a:extLst>
              <a:ext uri="{FF2B5EF4-FFF2-40B4-BE49-F238E27FC236}">
                <a16:creationId xmlns:a16="http://schemas.microsoft.com/office/drawing/2014/main" id="{5622BCD6-313E-46AB-95F2-B90B7CD5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437" y="322446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ACB Web Application(users) - Conference Detail</a:t>
            </a:r>
            <a:endParaRPr lang="ko-KR" altLang="en-US" sz="280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A051AE10-BC64-4B55-8338-1AB5F1FFA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26" y="43026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9CFF9E02-630C-4157-8C70-6AD6B81BC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586" y="5034526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84D95303-4AF7-4A46-929F-67AA042FE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649" y="4312279"/>
            <a:ext cx="342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4F3AEE60-5471-448E-B1A0-80AC7DC9D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28332" y="5032809"/>
            <a:ext cx="352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7243D35F-35A3-4543-8176-EE0CC0BE7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1645" y="5799462"/>
            <a:ext cx="333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DF5925F6-A096-41B7-BD1F-60139A56A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7619" y="1919690"/>
            <a:ext cx="418828" cy="33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>
            <a:extLst>
              <a:ext uri="{FF2B5EF4-FFF2-40B4-BE49-F238E27FC236}">
                <a16:creationId xmlns:a16="http://schemas.microsoft.com/office/drawing/2014/main" id="{13A3966E-980F-4E9A-8755-F98AC5F48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7619" y="2516094"/>
            <a:ext cx="405619" cy="3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24138629-1CE3-40D7-A496-7C4203F6C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50259" y="3037237"/>
            <a:ext cx="404239" cy="35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id="{5BA30814-9CF8-47D5-B552-6CBF7DF89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29333" y="3639208"/>
            <a:ext cx="423905" cy="34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826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552B32-A3F2-4980-B44A-2D44CFEF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49777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ACB Web Application(users) - Conference Detail</a:t>
            </a:r>
            <a:endParaRPr lang="ko-KR" altLang="en-US" sz="2800" dirty="0"/>
          </a:p>
        </p:txBody>
      </p:sp>
      <p:sp>
        <p:nvSpPr>
          <p:cNvPr id="3" name="직사각형 5">
            <a:extLst>
              <a:ext uri="{FF2B5EF4-FFF2-40B4-BE49-F238E27FC236}">
                <a16:creationId xmlns:a16="http://schemas.microsoft.com/office/drawing/2014/main" id="{B0526AA2-CF7B-4CDF-8692-40B41C91712F}"/>
              </a:ext>
            </a:extLst>
          </p:cNvPr>
          <p:cNvSpPr/>
          <p:nvPr/>
        </p:nvSpPr>
        <p:spPr>
          <a:xfrm>
            <a:off x="419100" y="1196491"/>
            <a:ext cx="60947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accent5"/>
                </a:solidFill>
              </a:rPr>
              <a:t>When conference has no PIN or user PIN is entered, there is no control buttons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731475B-2802-4947-AA46-468FEF7E3002}"/>
              </a:ext>
            </a:extLst>
          </p:cNvPr>
          <p:cNvSpPr/>
          <p:nvPr/>
        </p:nvSpPr>
        <p:spPr>
          <a:xfrm>
            <a:off x="611560" y="1601074"/>
            <a:ext cx="188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dirty="0">
                <a:solidFill>
                  <a:schemeClr val="accent5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Attendee screen</a:t>
            </a:r>
            <a:endParaRPr lang="ko-KR" altLang="en-US" i="1" dirty="0">
              <a:solidFill>
                <a:schemeClr val="accent5"/>
              </a:solidFill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E93A6A5-CEC9-43C6-80C0-B9FFB3E24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79931"/>
            <a:ext cx="7477125" cy="37959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965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94660"/>
              </p:ext>
            </p:extLst>
          </p:nvPr>
        </p:nvGraphicFramePr>
        <p:xfrm>
          <a:off x="395536" y="1628800"/>
          <a:ext cx="8375373" cy="12786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1791">
                  <a:extLst>
                    <a:ext uri="{9D8B030D-6E8A-4147-A177-3AD203B41FA5}">
                      <a16:colId xmlns:a16="http://schemas.microsoft.com/office/drawing/2014/main" val="1662562382"/>
                    </a:ext>
                  </a:extLst>
                </a:gridCol>
                <a:gridCol w="2791791">
                  <a:extLst>
                    <a:ext uri="{9D8B030D-6E8A-4147-A177-3AD203B41FA5}">
                      <a16:colId xmlns:a16="http://schemas.microsoft.com/office/drawing/2014/main" val="1628992710"/>
                    </a:ext>
                  </a:extLst>
                </a:gridCol>
                <a:gridCol w="2791791">
                  <a:extLst>
                    <a:ext uri="{9D8B030D-6E8A-4147-A177-3AD203B41FA5}">
                      <a16:colId xmlns:a16="http://schemas.microsoft.com/office/drawing/2014/main" val="1133213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License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Remark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6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On-</a:t>
                      </a:r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prem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 UCM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ko-KR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On-</a:t>
                      </a:r>
                      <a:r>
                        <a:rPr lang="en-US" altLang="ko-KR" dirty="0" err="1">
                          <a:solidFill>
                            <a:srgbClr val="FF0000"/>
                          </a:solidFill>
                        </a:rPr>
                        <a:t>prem</a:t>
                      </a:r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0077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UCML-ACBF (per channel)</a:t>
                      </a:r>
                    </a:p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UCML-ACB8 (8 user)</a:t>
                      </a:r>
                    </a:p>
                    <a:p>
                      <a:pPr marL="0" marR="0" lvl="0" indent="0" algn="l" defTabSz="40077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UCML-ACB25 (25 </a:t>
                      </a:r>
                      <a:r>
                        <a:rPr lang="en-US" altLang="ko-KR">
                          <a:solidFill>
                            <a:schemeClr val="tx1"/>
                          </a:solidFill>
                        </a:rPr>
                        <a:t>user)</a:t>
                      </a:r>
                      <a:endParaRPr lang="en-US" altLang="ko-KR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0077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rgbClr val="0070C0"/>
                          </a:solidFill>
                        </a:rPr>
                        <a:t>With web GUI</a:t>
                      </a:r>
                    </a:p>
                    <a:p>
                      <a:pPr latinLnBrk="1"/>
                      <a:r>
                        <a:rPr lang="en-US" altLang="ko-KR" dirty="0">
                          <a:solidFill>
                            <a:srgbClr val="0070C0"/>
                          </a:solidFill>
                        </a:rPr>
                        <a:t>* ACB8/ACB25 license provides channel reservation scheme for 8-users/25-users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52943"/>
                  </a:ext>
                </a:extLst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93443" y="531124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dirty="0">
                <a:cs typeface="Arial" charset="0"/>
              </a:rPr>
              <a:t>Required License for UCM/Cloud</a:t>
            </a:r>
            <a:endParaRPr lang="ko-KR" alt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A9B5-7280-4AE4-A47E-E3155453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Comparison</a:t>
            </a:r>
            <a:r>
              <a:rPr lang="ko-KR" altLang="en-US" dirty="0"/>
              <a:t> </a:t>
            </a:r>
            <a:r>
              <a:rPr lang="en-US" altLang="ko-KR" dirty="0"/>
              <a:t>with conference room feature </a:t>
            </a:r>
            <a:br>
              <a:rPr lang="en-US" altLang="ko-KR" dirty="0"/>
            </a:br>
            <a:r>
              <a:rPr lang="en-US" altLang="ko-KR" dirty="0"/>
              <a:t>in iPECS UCM/Cloud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FB5C24-37B9-4CE3-9612-F2C439C0E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28482"/>
              </p:ext>
            </p:extLst>
          </p:nvPr>
        </p:nvGraphicFramePr>
        <p:xfrm>
          <a:off x="493713" y="1340768"/>
          <a:ext cx="8156574" cy="47393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4071">
                  <a:extLst>
                    <a:ext uri="{9D8B030D-6E8A-4147-A177-3AD203B41FA5}">
                      <a16:colId xmlns:a16="http://schemas.microsoft.com/office/drawing/2014/main" val="183402963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544779487"/>
                    </a:ext>
                  </a:extLst>
                </a:gridCol>
                <a:gridCol w="2926159">
                  <a:extLst>
                    <a:ext uri="{9D8B030D-6E8A-4147-A177-3AD203B41FA5}">
                      <a16:colId xmlns:a16="http://schemas.microsoft.com/office/drawing/2014/main" val="1719579205"/>
                    </a:ext>
                  </a:extLst>
                </a:gridCol>
              </a:tblGrid>
              <a:tr h="3197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(UCM/Cloud)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 conference bridge (ACB)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368572"/>
                  </a:ext>
                </a:extLst>
              </a:tr>
              <a:tr h="6813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creation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admin/manager 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create conference rooms through WMS/EMS</a:t>
                      </a: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(room number &amp; password is set by admin/manager)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user 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create &amp; reserve conference room through web page (calendar) and sets access PIN</a:t>
                      </a: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(conference ID is randomly generated)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4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access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 Moderator enters activation code, room number, password through phone</a:t>
                      </a:r>
                    </a:p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 Attendee enters room number, password through phone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 Moderator enters access number, conference ID, admin PIN through phone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 Attendee enters access number, conference ID, user PIN through phone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5923"/>
                  </a:ext>
                </a:extLst>
              </a:tr>
              <a:tr h="681341"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monitor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number of participants in a Conference Room is displayed </a:t>
                      </a: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 phone LCD)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Conference Detail page displays attendee phone numbers/names &amp; mute/deaf control buttons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38886"/>
                  </a:ext>
                </a:extLst>
              </a:tr>
              <a:tr h="681341"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resource management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management : 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Error tone is played when number of users exceed installed VPCM resource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is managed 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reservation calendar and license assignment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0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403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A9B5-7280-4AE4-A47E-E3155453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Comparison</a:t>
            </a:r>
            <a:r>
              <a:rPr lang="ko-KR" altLang="en-US" dirty="0"/>
              <a:t> </a:t>
            </a:r>
            <a:r>
              <a:rPr lang="en-US" altLang="ko-KR" dirty="0"/>
              <a:t>with conference room feature </a:t>
            </a:r>
            <a:br>
              <a:rPr lang="en-US" altLang="ko-KR" dirty="0"/>
            </a:br>
            <a:r>
              <a:rPr lang="en-US" altLang="ko-KR" dirty="0"/>
              <a:t>in iPECS UCM/Cloud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FB5C24-37B9-4CE3-9612-F2C439C0E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96713"/>
              </p:ext>
            </p:extLst>
          </p:nvPr>
        </p:nvGraphicFramePr>
        <p:xfrm>
          <a:off x="493713" y="1340768"/>
          <a:ext cx="8156574" cy="27688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4071">
                  <a:extLst>
                    <a:ext uri="{9D8B030D-6E8A-4147-A177-3AD203B41FA5}">
                      <a16:colId xmlns:a16="http://schemas.microsoft.com/office/drawing/2014/main" val="183402963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544779487"/>
                    </a:ext>
                  </a:extLst>
                </a:gridCol>
                <a:gridCol w="2926159">
                  <a:extLst>
                    <a:ext uri="{9D8B030D-6E8A-4147-A177-3AD203B41FA5}">
                      <a16:colId xmlns:a16="http://schemas.microsoft.com/office/drawing/2014/main" val="1719579205"/>
                    </a:ext>
                  </a:extLst>
                </a:gridCol>
              </a:tblGrid>
              <a:tr h="3197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room (UCM/Cloud)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 conference bridge (ACB)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368572"/>
                  </a:ext>
                </a:extLst>
              </a:tr>
              <a:tr h="184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number is usually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anyone with password can 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ID is </a:t>
                      </a:r>
                      <a:r>
                        <a:rPr lang="en-US" altLang="ko-KR" sz="14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randomly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generated for each call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4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Name Recording &amp;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</a:t>
                      </a:r>
                      <a:endParaRPr lang="ko-KR" altLang="en-US" sz="1400" b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5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Control</a:t>
                      </a:r>
                    </a:p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control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Mute/deaf control</a:t>
                      </a: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Input/output volume control</a:t>
                      </a: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Kick-out control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38886"/>
                  </a:ext>
                </a:extLst>
              </a:tr>
              <a:tr h="6813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Scheduling</a:t>
                      </a:r>
                    </a:p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scheduling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page displays conference schedules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0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36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933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FECC-692F-45D6-95EB-32093A7E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iPECS ACB Benefits</a:t>
            </a:r>
            <a:r>
              <a:rPr lang="ko-KR" alt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12C6-E2B3-4951-9FF1-2C6794266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43" y="1546854"/>
            <a:ext cx="487064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Easy to book/manage conference room</a:t>
            </a:r>
            <a:endParaRPr lang="ko-KR" altLang="en-US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 GUI for participant checking/control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Auto-generated meeting notice &amp; join guide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Cost less than external conferencing service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Simple to use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Intuitive interface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installation cost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Easy to install</a:t>
            </a:r>
            <a:endParaRPr lang="ko-KR" altLang="en-US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ko-KR" altLang="en-US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14" descr="pc_corp_green">
            <a:extLst>
              <a:ext uri="{FF2B5EF4-FFF2-40B4-BE49-F238E27FC236}">
                <a16:creationId xmlns:a16="http://schemas.microsoft.com/office/drawing/2014/main" id="{0FE6D35D-204E-44F3-A06B-184A9F876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410" y="1749838"/>
            <a:ext cx="523875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phone_corp_orange">
            <a:extLst>
              <a:ext uri="{FF2B5EF4-FFF2-40B4-BE49-F238E27FC236}">
                <a16:creationId xmlns:a16="http://schemas.microsoft.com/office/drawing/2014/main" id="{0C8D17E7-FAA1-4A3C-9CB0-CB72D48A3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08" y="3948439"/>
            <a:ext cx="50165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phone_corp_green">
            <a:extLst>
              <a:ext uri="{FF2B5EF4-FFF2-40B4-BE49-F238E27FC236}">
                <a16:creationId xmlns:a16="http://schemas.microsoft.com/office/drawing/2014/main" id="{C61D17EE-A4C2-436B-9D09-0B589FF44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288" y="1893436"/>
            <a:ext cx="50165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phone_corp_blue">
            <a:extLst>
              <a:ext uri="{FF2B5EF4-FFF2-40B4-BE49-F238E27FC236}">
                <a16:creationId xmlns:a16="http://schemas.microsoft.com/office/drawing/2014/main" id="{DF5FCE3A-0653-4A7A-9D3E-3E41D0418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04" y="1925861"/>
            <a:ext cx="50165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phone_corp_purple">
            <a:extLst>
              <a:ext uri="{FF2B5EF4-FFF2-40B4-BE49-F238E27FC236}">
                <a16:creationId xmlns:a16="http://schemas.microsoft.com/office/drawing/2014/main" id="{4D0EFEA7-BB37-4FA1-A56F-29461A2BF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9" y="3948439"/>
            <a:ext cx="50165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7" descr="phone_corp_red">
            <a:extLst>
              <a:ext uri="{FF2B5EF4-FFF2-40B4-BE49-F238E27FC236}">
                <a16:creationId xmlns:a16="http://schemas.microsoft.com/office/drawing/2014/main" id="{5B0B48A7-6A3D-4F64-8A36-CEC619ADA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699" y="4162632"/>
            <a:ext cx="50165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laptop_corp_blue">
            <a:extLst>
              <a:ext uri="{FF2B5EF4-FFF2-40B4-BE49-F238E27FC236}">
                <a16:creationId xmlns:a16="http://schemas.microsoft.com/office/drawing/2014/main" id="{320BD75F-4474-48AE-BDDB-69C8F186D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285" y="1857320"/>
            <a:ext cx="561975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laptop_corp_yellow">
            <a:extLst>
              <a:ext uri="{FF2B5EF4-FFF2-40B4-BE49-F238E27FC236}">
                <a16:creationId xmlns:a16="http://schemas.microsoft.com/office/drawing/2014/main" id="{E47D8114-42D0-4CCD-8A17-05AA7153E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23" y="4646026"/>
            <a:ext cx="561975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bx_grey">
            <a:extLst>
              <a:ext uri="{FF2B5EF4-FFF2-40B4-BE49-F238E27FC236}">
                <a16:creationId xmlns:a16="http://schemas.microsoft.com/office/drawing/2014/main" id="{D8AF2D7D-346B-4FDA-81A6-E5AF243EC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860" y="3125522"/>
            <a:ext cx="550863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application_grey">
            <a:extLst>
              <a:ext uri="{FF2B5EF4-FFF2-40B4-BE49-F238E27FC236}">
                <a16:creationId xmlns:a16="http://schemas.microsoft.com/office/drawing/2014/main" id="{17FF0372-F7B5-4F8A-9CE3-4D5D8D5DE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14" y="2795613"/>
            <a:ext cx="42703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1C83BB-B909-46D6-9161-8B711ABED669}"/>
              </a:ext>
            </a:extLst>
          </p:cNvPr>
          <p:cNvCxnSpPr>
            <a:stCxn id="7" idx="2"/>
            <a:endCxn id="13" idx="0"/>
          </p:cNvCxnSpPr>
          <p:nvPr/>
        </p:nvCxnSpPr>
        <p:spPr>
          <a:xfrm flipH="1">
            <a:off x="7281292" y="2310949"/>
            <a:ext cx="483821" cy="814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86B806-E1A4-4722-A025-5906C4702BCC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6578829" y="2343374"/>
            <a:ext cx="702463" cy="78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1B9B4F-0ED1-4639-9EB6-C78D39B139E5}"/>
              </a:ext>
            </a:extLst>
          </p:cNvPr>
          <p:cNvCxnSpPr>
            <a:stCxn id="6" idx="0"/>
            <a:endCxn id="13" idx="2"/>
          </p:cNvCxnSpPr>
          <p:nvPr/>
        </p:nvCxnSpPr>
        <p:spPr>
          <a:xfrm flipV="1">
            <a:off x="6175133" y="3512872"/>
            <a:ext cx="1106159" cy="435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D2B77D-6484-44A4-96E9-75F6C1D6F877}"/>
              </a:ext>
            </a:extLst>
          </p:cNvPr>
          <p:cNvCxnSpPr>
            <a:cxnSpLocks/>
            <a:stCxn id="27" idx="0"/>
            <a:endCxn id="13" idx="2"/>
          </p:cNvCxnSpPr>
          <p:nvPr/>
        </p:nvCxnSpPr>
        <p:spPr>
          <a:xfrm flipV="1">
            <a:off x="6431985" y="3512872"/>
            <a:ext cx="849307" cy="101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D4A4323-78E4-4AC3-AEB0-8DC7C6D18751}"/>
              </a:ext>
            </a:extLst>
          </p:cNvPr>
          <p:cNvCxnSpPr>
            <a:stCxn id="10" idx="0"/>
            <a:endCxn id="13" idx="2"/>
          </p:cNvCxnSpPr>
          <p:nvPr/>
        </p:nvCxnSpPr>
        <p:spPr>
          <a:xfrm flipH="1" flipV="1">
            <a:off x="7281292" y="3512872"/>
            <a:ext cx="78232" cy="649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7C00CE-C7A7-443D-8559-AF53C576D10B}"/>
              </a:ext>
            </a:extLst>
          </p:cNvPr>
          <p:cNvCxnSpPr>
            <a:stCxn id="12" idx="0"/>
            <a:endCxn id="13" idx="2"/>
          </p:cNvCxnSpPr>
          <p:nvPr/>
        </p:nvCxnSpPr>
        <p:spPr>
          <a:xfrm flipH="1" flipV="1">
            <a:off x="7281292" y="3512872"/>
            <a:ext cx="859119" cy="1133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42AEC0-C806-47A9-B935-9D13B964CE2D}"/>
              </a:ext>
            </a:extLst>
          </p:cNvPr>
          <p:cNvCxnSpPr>
            <a:stCxn id="9" idx="0"/>
            <a:endCxn id="13" idx="2"/>
          </p:cNvCxnSpPr>
          <p:nvPr/>
        </p:nvCxnSpPr>
        <p:spPr>
          <a:xfrm flipH="1" flipV="1">
            <a:off x="7281292" y="3512872"/>
            <a:ext cx="1335672" cy="435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00966B9-931A-4F56-A0CC-0E4802330627}"/>
              </a:ext>
            </a:extLst>
          </p:cNvPr>
          <p:cNvCxnSpPr>
            <a:stCxn id="14" idx="1"/>
            <a:endCxn id="13" idx="3"/>
          </p:cNvCxnSpPr>
          <p:nvPr/>
        </p:nvCxnSpPr>
        <p:spPr>
          <a:xfrm flipH="1">
            <a:off x="7556723" y="3044851"/>
            <a:ext cx="725791" cy="27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E6E1782-11E3-4EC2-BEC5-12AA13DC43AB}"/>
              </a:ext>
            </a:extLst>
          </p:cNvPr>
          <p:cNvSpPr txBox="1"/>
          <p:nvPr/>
        </p:nvSpPr>
        <p:spPr>
          <a:xfrm>
            <a:off x="8108161" y="3339266"/>
            <a:ext cx="814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iPECS ACB</a:t>
            </a:r>
            <a:endParaRPr lang="ko-KR" alt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CCEC65-17D6-4C3F-9240-949FAAE1C63D}"/>
              </a:ext>
            </a:extLst>
          </p:cNvPr>
          <p:cNvSpPr txBox="1"/>
          <p:nvPr/>
        </p:nvSpPr>
        <p:spPr>
          <a:xfrm>
            <a:off x="6132011" y="3152001"/>
            <a:ext cx="873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iPECS UCM</a:t>
            </a:r>
            <a:endParaRPr lang="ko-KR" altLang="en-US" sz="1200" dirty="0"/>
          </a:p>
        </p:txBody>
      </p:sp>
      <p:pic>
        <p:nvPicPr>
          <p:cNvPr id="25" name="Picture 18" descr="pda_corp_teal">
            <a:extLst>
              <a:ext uri="{FF2B5EF4-FFF2-40B4-BE49-F238E27FC236}">
                <a16:creationId xmlns:a16="http://schemas.microsoft.com/office/drawing/2014/main" id="{A7DE2BFD-5592-4711-91DA-A3303EC50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9" y="5092864"/>
            <a:ext cx="469900" cy="4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7" descr="cloud3_grey_corp_teal">
            <a:extLst>
              <a:ext uri="{FF2B5EF4-FFF2-40B4-BE49-F238E27FC236}">
                <a16:creationId xmlns:a16="http://schemas.microsoft.com/office/drawing/2014/main" id="{2A0B2EBD-B0F1-494A-B9F1-F02B44ED7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06" y="4527302"/>
            <a:ext cx="1475358" cy="98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F2076F4-F358-42BE-A7E5-45071B1071E0}"/>
              </a:ext>
            </a:extLst>
          </p:cNvPr>
          <p:cNvCxnSpPr>
            <a:cxnSpLocks/>
            <a:stCxn id="27" idx="1"/>
            <a:endCxn id="25" idx="3"/>
          </p:cNvCxnSpPr>
          <p:nvPr/>
        </p:nvCxnSpPr>
        <p:spPr>
          <a:xfrm flipH="1">
            <a:off x="5293429" y="5017524"/>
            <a:ext cx="400877" cy="29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94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직사각형 40"/>
          <p:cNvSpPr/>
          <p:nvPr/>
        </p:nvSpPr>
        <p:spPr>
          <a:xfrm>
            <a:off x="539552" y="1340768"/>
            <a:ext cx="4319195" cy="4566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5" lvl="0" indent="-171445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S/W based Audio Conference Bridge 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Authentication with Security Code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Participant Name Recording &amp; Play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sRTP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Conference Control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Conference Scheduling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Web-based management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Local System Redundancy</a:t>
            </a:r>
          </a:p>
          <a:p>
            <a:pPr marL="742950" lvl="1" indent="-285750" defTabSz="685782" fontAlgn="base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SNMP</a:t>
            </a:r>
          </a:p>
          <a:p>
            <a:pPr lvl="0" indent="-119063" defTabSz="400827" fontAlgn="base">
              <a:lnSpc>
                <a:spcPct val="150000"/>
              </a:lnSpc>
              <a:spcAft>
                <a:spcPct val="0"/>
              </a:spcAft>
              <a:buClr>
                <a:srgbClr val="E66319"/>
              </a:buClr>
              <a:buFont typeface="Wingdings" charset="2"/>
              <a:buChar char="§"/>
              <a:defRPr/>
            </a:pPr>
            <a:endParaRPr kumimoji="1" lang="en-US" altLang="ko-K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제목 1"/>
          <p:cNvSpPr txBox="1">
            <a:spLocks/>
          </p:cNvSpPr>
          <p:nvPr/>
        </p:nvSpPr>
        <p:spPr>
          <a:xfrm>
            <a:off x="280311" y="403069"/>
            <a:ext cx="8157117" cy="748245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pPr marL="0" marR="0" lvl="0" indent="0" defTabSz="68578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600" dirty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Arial" charset="0"/>
              </a:rPr>
              <a:t>Main Features</a:t>
            </a:r>
            <a:endParaRPr lang="ko-KR" altLang="en-US" sz="3600" dirty="0">
              <a:solidFill>
                <a:schemeClr val="tx2"/>
              </a:solidFill>
              <a:latin typeface="iPECS" panose="020B0603000000000000" pitchFamily="50" charset="-127"/>
              <a:ea typeface="iPECS" panose="020B0603000000000000" pitchFamily="50" charset="-127"/>
              <a:cs typeface="Arial" charset="0"/>
            </a:endParaRPr>
          </a:p>
        </p:txBody>
      </p:sp>
      <p:pic>
        <p:nvPicPr>
          <p:cNvPr id="37" name="Picture 3">
            <a:extLst>
              <a:ext uri="{FF2B5EF4-FFF2-40B4-BE49-F238E27FC236}">
                <a16:creationId xmlns:a16="http://schemas.microsoft.com/office/drawing/2014/main" id="{DC56A89F-E0CB-4F73-9F44-AFD4BA5B4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45595"/>
            <a:ext cx="4719398" cy="244060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cs typeface="Arial" charset="0"/>
              </a:rPr>
              <a:t>Participant Name Recording &amp; Play</a:t>
            </a:r>
            <a:endParaRPr lang="ko-KR" altLang="en-US" dirty="0"/>
          </a:p>
        </p:txBody>
      </p:sp>
      <p:sp>
        <p:nvSpPr>
          <p:cNvPr id="4" name="Rectangle: Rounded Corners 35"/>
          <p:cNvSpPr/>
          <p:nvPr/>
        </p:nvSpPr>
        <p:spPr>
          <a:xfrm>
            <a:off x="251520" y="2462311"/>
            <a:ext cx="1512168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Dial </a:t>
            </a:r>
          </a:p>
          <a:p>
            <a:pPr algn="ctr"/>
            <a:r>
              <a:rPr lang="en-US" altLang="ko-KR" sz="1200" b="1" dirty="0"/>
              <a:t>Access Number </a:t>
            </a:r>
          </a:p>
          <a:p>
            <a:pPr algn="ctr"/>
            <a:r>
              <a:rPr lang="en-US" altLang="ko-KR" sz="1200" dirty="0"/>
              <a:t>of Conference Bridge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51520" y="1340768"/>
            <a:ext cx="8136904" cy="524347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/>
          <a:p>
            <a:pPr marL="93663" marR="0" lvl="0" indent="0" algn="l" defTabSz="400827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&gt; Join the conference bridge with participant name recording…</a:t>
            </a:r>
          </a:p>
        </p:txBody>
      </p:sp>
      <p:sp>
        <p:nvSpPr>
          <p:cNvPr id="6" name="Rectangle: Rounded Corners 44"/>
          <p:cNvSpPr/>
          <p:nvPr/>
        </p:nvSpPr>
        <p:spPr>
          <a:xfrm>
            <a:off x="2123728" y="2462311"/>
            <a:ext cx="1634505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Press </a:t>
            </a:r>
            <a:r>
              <a:rPr lang="en-US" altLang="ko-KR" sz="1200" b="1" dirty="0"/>
              <a:t>Conference ID </a:t>
            </a:r>
            <a:r>
              <a:rPr lang="en-US" altLang="ko-KR" sz="1200" dirty="0"/>
              <a:t>to get into conference room</a:t>
            </a:r>
          </a:p>
        </p:txBody>
      </p:sp>
      <p:sp>
        <p:nvSpPr>
          <p:cNvPr id="7" name="Rectangle: Rounded Corners 45"/>
          <p:cNvSpPr/>
          <p:nvPr/>
        </p:nvSpPr>
        <p:spPr>
          <a:xfrm>
            <a:off x="6660232" y="1962274"/>
            <a:ext cx="1800200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Play MOH</a:t>
            </a:r>
          </a:p>
          <a:p>
            <a:pPr algn="ctr"/>
            <a:r>
              <a:rPr lang="en-US" altLang="ko-KR" sz="1200" dirty="0"/>
              <a:t>If one member in conference</a:t>
            </a:r>
            <a:endParaRPr lang="ko-KR" altLang="en-US" sz="1200" dirty="0"/>
          </a:p>
        </p:txBody>
      </p:sp>
      <p:sp>
        <p:nvSpPr>
          <p:cNvPr id="8" name="Rectangle: Rounded Corners 46"/>
          <p:cNvSpPr/>
          <p:nvPr/>
        </p:nvSpPr>
        <p:spPr>
          <a:xfrm>
            <a:off x="6660232" y="3208114"/>
            <a:ext cx="1800200" cy="914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Play Participant name </a:t>
            </a:r>
          </a:p>
          <a:p>
            <a:pPr algn="ctr"/>
            <a:r>
              <a:rPr lang="en-US" altLang="ko-KR" sz="1200" dirty="0"/>
              <a:t>to all members</a:t>
            </a:r>
            <a:endParaRPr lang="ko-KR" altLang="en-US" sz="1200" dirty="0"/>
          </a:p>
        </p:txBody>
      </p:sp>
      <p:cxnSp>
        <p:nvCxnSpPr>
          <p:cNvPr id="9" name="Straight Connector 47"/>
          <p:cNvCxnSpPr>
            <a:cxnSpLocks/>
            <a:stCxn id="4" idx="3"/>
            <a:endCxn id="6" idx="1"/>
          </p:cNvCxnSpPr>
          <p:nvPr/>
        </p:nvCxnSpPr>
        <p:spPr>
          <a:xfrm>
            <a:off x="1763688" y="2919511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48"/>
          <p:cNvCxnSpPr>
            <a:cxnSpLocks/>
            <a:endCxn id="7" idx="1"/>
          </p:cNvCxnSpPr>
          <p:nvPr/>
        </p:nvCxnSpPr>
        <p:spPr>
          <a:xfrm flipV="1">
            <a:off x="5846465" y="2419474"/>
            <a:ext cx="813767" cy="3614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9"/>
          <p:cNvCxnSpPr>
            <a:cxnSpLocks/>
          </p:cNvCxnSpPr>
          <p:nvPr/>
        </p:nvCxnSpPr>
        <p:spPr>
          <a:xfrm>
            <a:off x="5846465" y="3140968"/>
            <a:ext cx="813767" cy="3153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50"/>
          <p:cNvSpPr/>
          <p:nvPr/>
        </p:nvSpPr>
        <p:spPr>
          <a:xfrm>
            <a:off x="4211960" y="2462311"/>
            <a:ext cx="1634505" cy="914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Record </a:t>
            </a:r>
          </a:p>
          <a:p>
            <a:pPr algn="ctr"/>
            <a:r>
              <a:rPr lang="en-US" altLang="ko-KR" sz="1200" b="1" dirty="0"/>
              <a:t>Participant Name</a:t>
            </a:r>
            <a:endParaRPr lang="ko-KR" altLang="en-US" sz="1200" b="1" dirty="0"/>
          </a:p>
        </p:txBody>
      </p:sp>
      <p:cxnSp>
        <p:nvCxnSpPr>
          <p:cNvPr id="13" name="Straight Connector 51"/>
          <p:cNvCxnSpPr>
            <a:cxnSpLocks/>
            <a:stCxn id="6" idx="3"/>
            <a:endCxn id="12" idx="1"/>
          </p:cNvCxnSpPr>
          <p:nvPr/>
        </p:nvCxnSpPr>
        <p:spPr>
          <a:xfrm>
            <a:off x="3758233" y="2919511"/>
            <a:ext cx="4537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2"/>
          <p:cNvSpPr>
            <a:spLocks noChangeAspect="1"/>
          </p:cNvSpPr>
          <p:nvPr/>
        </p:nvSpPr>
        <p:spPr>
          <a:xfrm>
            <a:off x="95312" y="2277272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1</a:t>
            </a:r>
            <a:endParaRPr lang="ko-KR" altLang="en-US" sz="1200" dirty="0"/>
          </a:p>
        </p:txBody>
      </p:sp>
      <p:sp>
        <p:nvSpPr>
          <p:cNvPr id="15" name="Oval 13"/>
          <p:cNvSpPr>
            <a:spLocks noChangeAspect="1"/>
          </p:cNvSpPr>
          <p:nvPr/>
        </p:nvSpPr>
        <p:spPr>
          <a:xfrm>
            <a:off x="1965822" y="2277272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2</a:t>
            </a:r>
            <a:endParaRPr lang="ko-KR" altLang="en-US" sz="1200" dirty="0"/>
          </a:p>
        </p:txBody>
      </p:sp>
      <p:sp>
        <p:nvSpPr>
          <p:cNvPr id="16" name="Oval 14"/>
          <p:cNvSpPr>
            <a:spLocks noChangeAspect="1"/>
          </p:cNvSpPr>
          <p:nvPr/>
        </p:nvSpPr>
        <p:spPr>
          <a:xfrm>
            <a:off x="4055752" y="2277272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3</a:t>
            </a:r>
            <a:endParaRPr lang="ko-KR" altLang="en-US" sz="1200" dirty="0"/>
          </a:p>
        </p:txBody>
      </p:sp>
      <p:sp>
        <p:nvSpPr>
          <p:cNvPr id="17" name="Oval 15"/>
          <p:cNvSpPr>
            <a:spLocks noChangeAspect="1"/>
          </p:cNvSpPr>
          <p:nvPr/>
        </p:nvSpPr>
        <p:spPr>
          <a:xfrm>
            <a:off x="6518716" y="2996952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18" name="Rectangle: Rounded Corners 11"/>
          <p:cNvSpPr/>
          <p:nvPr/>
        </p:nvSpPr>
        <p:spPr>
          <a:xfrm>
            <a:off x="3851920" y="3501008"/>
            <a:ext cx="2232248" cy="864096"/>
          </a:xfrm>
          <a:prstGeom prst="roundRect">
            <a:avLst>
              <a:gd name="adj" fmla="val 9523"/>
            </a:avLst>
          </a:prstGeom>
          <a:ln>
            <a:solidFill>
              <a:srgbClr val="33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400827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400" b="1" dirty="0">
                <a:latin typeface="Calibri" panose="020F0502020204030204" pitchFamily="34" charset="0"/>
              </a:rPr>
              <a:t>ACB Plays … </a:t>
            </a:r>
          </a:p>
          <a:p>
            <a:pPr defTabSz="400827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400" dirty="0">
                <a:latin typeface="Calibri" panose="020F0502020204030204" pitchFamily="34" charset="0"/>
              </a:rPr>
              <a:t>‘Please record your name’</a:t>
            </a:r>
          </a:p>
        </p:txBody>
      </p:sp>
      <p:sp>
        <p:nvSpPr>
          <p:cNvPr id="19" name="Rectangle: Rounded Corners 30"/>
          <p:cNvSpPr/>
          <p:nvPr/>
        </p:nvSpPr>
        <p:spPr>
          <a:xfrm>
            <a:off x="6300192" y="4293096"/>
            <a:ext cx="2664296" cy="1440160"/>
          </a:xfrm>
          <a:prstGeom prst="roundRect">
            <a:avLst>
              <a:gd name="adj" fmla="val 9329"/>
            </a:avLst>
          </a:prstGeom>
          <a:ln>
            <a:solidFill>
              <a:srgbClr val="33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400827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400" b="1" dirty="0">
                <a:latin typeface="Calibri" panose="020F0502020204030204" pitchFamily="34" charset="0"/>
              </a:rPr>
              <a:t>ACB Plays … </a:t>
            </a:r>
          </a:p>
          <a:p>
            <a:pPr defTabSz="400827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400" dirty="0">
                <a:latin typeface="Calibri" panose="020F0502020204030204" pitchFamily="34" charset="0"/>
              </a:rPr>
              <a:t>If there are members in conference bridge, the recorded participant name will be played.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cs typeface="Arial" charset="0"/>
              </a:rPr>
              <a:t>Authentication with </a:t>
            </a:r>
            <a:r>
              <a:rPr lang="en-US" altLang="ko-KR">
                <a:cs typeface="Arial" charset="0"/>
              </a:rPr>
              <a:t>Security Code(Option)</a:t>
            </a:r>
            <a:endParaRPr lang="ko-KR" altLang="en-US" dirty="0">
              <a:cs typeface="Arial" charset="0"/>
            </a:endParaRPr>
          </a:p>
        </p:txBody>
      </p:sp>
      <p:sp>
        <p:nvSpPr>
          <p:cNvPr id="4" name="Rectangle: Rounded Corners 35"/>
          <p:cNvSpPr/>
          <p:nvPr/>
        </p:nvSpPr>
        <p:spPr>
          <a:xfrm>
            <a:off x="263712" y="1759744"/>
            <a:ext cx="1512168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Dial </a:t>
            </a:r>
          </a:p>
          <a:p>
            <a:pPr algn="ctr"/>
            <a:r>
              <a:rPr lang="en-US" altLang="ko-KR" sz="1200" b="1" dirty="0"/>
              <a:t>Access Number </a:t>
            </a:r>
          </a:p>
          <a:p>
            <a:pPr algn="ctr"/>
            <a:r>
              <a:rPr lang="en-US" altLang="ko-KR" sz="1200" dirty="0"/>
              <a:t>of Conference Bridge</a:t>
            </a:r>
          </a:p>
        </p:txBody>
      </p:sp>
      <p:sp>
        <p:nvSpPr>
          <p:cNvPr id="5" name="Rectangle: Rounded Corners 44"/>
          <p:cNvSpPr/>
          <p:nvPr/>
        </p:nvSpPr>
        <p:spPr>
          <a:xfrm>
            <a:off x="2135920" y="1759744"/>
            <a:ext cx="1634505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Press </a:t>
            </a:r>
            <a:r>
              <a:rPr lang="en-US" altLang="ko-KR" sz="1200" b="1" dirty="0"/>
              <a:t>Conference ID </a:t>
            </a:r>
            <a:r>
              <a:rPr lang="en-US" altLang="ko-KR" sz="1200" dirty="0"/>
              <a:t>to get into conference room</a:t>
            </a:r>
          </a:p>
        </p:txBody>
      </p:sp>
      <p:cxnSp>
        <p:nvCxnSpPr>
          <p:cNvPr id="8" name="Straight Connector 47"/>
          <p:cNvCxnSpPr>
            <a:cxnSpLocks/>
            <a:stCxn id="4" idx="3"/>
            <a:endCxn id="5" idx="1"/>
          </p:cNvCxnSpPr>
          <p:nvPr/>
        </p:nvCxnSpPr>
        <p:spPr>
          <a:xfrm>
            <a:off x="1775880" y="22169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107504" y="1574705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1</a:t>
            </a:r>
            <a:endParaRPr lang="ko-KR" altLang="en-US" sz="1200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978014" y="1574705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2</a:t>
            </a:r>
            <a:endParaRPr lang="ko-KR" altLang="en-US" sz="1200" dirty="0"/>
          </a:p>
        </p:txBody>
      </p:sp>
      <p:cxnSp>
        <p:nvCxnSpPr>
          <p:cNvPr id="18" name="Straight Connector 48"/>
          <p:cNvCxnSpPr>
            <a:cxnSpLocks/>
            <a:endCxn id="26" idx="1"/>
          </p:cNvCxnSpPr>
          <p:nvPr/>
        </p:nvCxnSpPr>
        <p:spPr>
          <a:xfrm flipV="1">
            <a:off x="4860032" y="3809503"/>
            <a:ext cx="813767" cy="4453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9"/>
          <p:cNvCxnSpPr>
            <a:cxnSpLocks/>
            <a:endCxn id="25" idx="1"/>
          </p:cNvCxnSpPr>
          <p:nvPr/>
        </p:nvCxnSpPr>
        <p:spPr>
          <a:xfrm>
            <a:off x="5011610" y="4587715"/>
            <a:ext cx="666178" cy="44772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50"/>
          <p:cNvSpPr/>
          <p:nvPr/>
        </p:nvSpPr>
        <p:spPr>
          <a:xfrm>
            <a:off x="3550613" y="3933056"/>
            <a:ext cx="1634505" cy="914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Press </a:t>
            </a:r>
          </a:p>
          <a:p>
            <a:pPr algn="ctr"/>
            <a:r>
              <a:rPr lang="en-US" altLang="ko-KR" sz="1200" b="1" dirty="0"/>
              <a:t>Conference  PIN  #</a:t>
            </a:r>
            <a:endParaRPr lang="ko-KR" altLang="en-US" sz="1200" b="1" dirty="0"/>
          </a:p>
        </p:txBody>
      </p:sp>
      <p:sp>
        <p:nvSpPr>
          <p:cNvPr id="22" name="Oval 14"/>
          <p:cNvSpPr>
            <a:spLocks noChangeAspect="1"/>
          </p:cNvSpPr>
          <p:nvPr/>
        </p:nvSpPr>
        <p:spPr>
          <a:xfrm>
            <a:off x="3371866" y="3787246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3</a:t>
            </a:r>
            <a:endParaRPr lang="ko-KR" altLang="en-US" sz="1200" dirty="0"/>
          </a:p>
        </p:txBody>
      </p:sp>
      <p:sp>
        <p:nvSpPr>
          <p:cNvPr id="25" name="Rectangle: Rounded Corners 46"/>
          <p:cNvSpPr/>
          <p:nvPr/>
        </p:nvSpPr>
        <p:spPr>
          <a:xfrm>
            <a:off x="5677788" y="4691073"/>
            <a:ext cx="1256359" cy="68873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Admin PIN</a:t>
            </a:r>
          </a:p>
        </p:txBody>
      </p:sp>
      <p:sp>
        <p:nvSpPr>
          <p:cNvPr id="26" name="Rectangle: Rounded Corners 45"/>
          <p:cNvSpPr/>
          <p:nvPr/>
        </p:nvSpPr>
        <p:spPr>
          <a:xfrm>
            <a:off x="5673799" y="3436180"/>
            <a:ext cx="1274465" cy="74664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User PIN</a:t>
            </a:r>
            <a:endParaRPr lang="ko-KR" altLang="en-US" sz="1200" dirty="0"/>
          </a:p>
        </p:txBody>
      </p:sp>
      <p:sp>
        <p:nvSpPr>
          <p:cNvPr id="29" name="Oval 15"/>
          <p:cNvSpPr>
            <a:spLocks noChangeAspect="1"/>
          </p:cNvSpPr>
          <p:nvPr/>
        </p:nvSpPr>
        <p:spPr>
          <a:xfrm>
            <a:off x="5494819" y="4516123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30" name="Oval 15"/>
          <p:cNvSpPr>
            <a:spLocks noChangeAspect="1"/>
          </p:cNvSpPr>
          <p:nvPr/>
        </p:nvSpPr>
        <p:spPr>
          <a:xfrm>
            <a:off x="5496310" y="3246978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32" name="Rectangle: Rounded Corners 44"/>
          <p:cNvSpPr/>
          <p:nvPr/>
        </p:nvSpPr>
        <p:spPr>
          <a:xfrm>
            <a:off x="7020272" y="1763763"/>
            <a:ext cx="1634505" cy="9144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Record </a:t>
            </a:r>
          </a:p>
          <a:p>
            <a:pPr algn="ctr"/>
            <a:r>
              <a:rPr lang="en-US" altLang="ko-KR" sz="1200" b="1" dirty="0"/>
              <a:t>Participant Name</a:t>
            </a:r>
          </a:p>
        </p:txBody>
      </p:sp>
      <p:sp>
        <p:nvSpPr>
          <p:cNvPr id="44" name="Oval 15"/>
          <p:cNvSpPr>
            <a:spLocks noChangeAspect="1"/>
          </p:cNvSpPr>
          <p:nvPr/>
        </p:nvSpPr>
        <p:spPr>
          <a:xfrm>
            <a:off x="6876256" y="1619747"/>
            <a:ext cx="359191" cy="359191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5</a:t>
            </a:r>
            <a:endParaRPr lang="ko-KR" altLang="en-US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2F8886-8698-4F17-9B02-EA571005D973}"/>
              </a:ext>
            </a:extLst>
          </p:cNvPr>
          <p:cNvSpPr/>
          <p:nvPr/>
        </p:nvSpPr>
        <p:spPr>
          <a:xfrm>
            <a:off x="5871679" y="4141627"/>
            <a:ext cx="1049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Attendee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BDB8D-5511-4890-9D04-7A348B4E91BC}"/>
              </a:ext>
            </a:extLst>
          </p:cNvPr>
          <p:cNvSpPr/>
          <p:nvPr/>
        </p:nvSpPr>
        <p:spPr>
          <a:xfrm>
            <a:off x="5746781" y="5398138"/>
            <a:ext cx="12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Moderator</a:t>
            </a:r>
            <a:endParaRPr lang="ko-KR" altLang="en-US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F4390D8-3EE5-4D0C-AC88-F94DCF4A2D24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 flipH="1">
            <a:off x="3550613" y="2216944"/>
            <a:ext cx="219812" cy="2173312"/>
          </a:xfrm>
          <a:prstGeom prst="bentConnector5">
            <a:avLst>
              <a:gd name="adj1" fmla="val -271995"/>
              <a:gd name="adj2" fmla="val 50000"/>
              <a:gd name="adj3" fmla="val 3559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FEEBA779-0D22-4929-B25B-D56AF2F7092D}"/>
              </a:ext>
            </a:extLst>
          </p:cNvPr>
          <p:cNvCxnSpPr>
            <a:cxnSpLocks/>
            <a:stCxn id="26" idx="0"/>
            <a:endCxn id="32" idx="1"/>
          </p:cNvCxnSpPr>
          <p:nvPr/>
        </p:nvCxnSpPr>
        <p:spPr>
          <a:xfrm rot="5400000" flipH="1" flipV="1">
            <a:off x="6058044" y="2473952"/>
            <a:ext cx="1215217" cy="7092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6D5C51C-E94A-4EAF-B3F2-583A1029C0B6}"/>
              </a:ext>
            </a:extLst>
          </p:cNvPr>
          <p:cNvCxnSpPr>
            <a:stCxn id="25" idx="3"/>
            <a:endCxn id="32" idx="2"/>
          </p:cNvCxnSpPr>
          <p:nvPr/>
        </p:nvCxnSpPr>
        <p:spPr>
          <a:xfrm flipV="1">
            <a:off x="6934147" y="2678163"/>
            <a:ext cx="903378" cy="23572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cs typeface="Arial" charset="0"/>
              </a:rPr>
              <a:t>Attendee / Moderator Controls ( Phone Dial Buttons )</a:t>
            </a:r>
            <a:endParaRPr lang="ko-KR" altLang="en-US" dirty="0"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6654"/>
              </p:ext>
            </p:extLst>
          </p:nvPr>
        </p:nvGraphicFramePr>
        <p:xfrm>
          <a:off x="251520" y="1556792"/>
          <a:ext cx="8568952" cy="25922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437216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0764072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5661478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</a:t>
                      </a:r>
                    </a:p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Attendee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Moderator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09205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Talk Vol. down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 talk volume by 1 unit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Talk Vol. up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member talk (mic) volume into conference by 1 unit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7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23997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</a:p>
                    <a:p>
                      <a:pPr algn="l" latinLnBrk="1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Announce</a:t>
                      </a:r>
                      <a:r>
                        <a:rPr lang="en-US" altLang="ko-K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 of conference members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9409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cs typeface="Arial" charset="0"/>
              </a:rPr>
              <a:t>Attendee / Moderator Conference Controls ( Web UI )</a:t>
            </a:r>
            <a:endParaRPr lang="ko-KR" altLang="en-US" dirty="0"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6372200" cy="3370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Common (Attendee or Moderator)</a:t>
            </a:r>
          </a:p>
          <a:p>
            <a:pPr marL="180975"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Conference member count</a:t>
            </a:r>
          </a:p>
          <a:p>
            <a:pPr marL="180975"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Display of all members (including Station number, display name)</a:t>
            </a:r>
          </a:p>
          <a:p>
            <a:pPr marL="180975" lvl="0">
              <a:lnSpc>
                <a:spcPct val="150000"/>
              </a:lnSpc>
              <a:buFont typeface="Wingdings" pitchFamily="2" charset="2"/>
              <a:buChar char="ü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Moderator</a:t>
            </a:r>
          </a:p>
          <a:p>
            <a:pPr marL="180975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Mute/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Unmute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all / each member</a:t>
            </a:r>
          </a:p>
          <a:p>
            <a:pPr marL="180975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Deaf/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Undeaf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all / each member</a:t>
            </a:r>
          </a:p>
          <a:p>
            <a:pPr marL="180975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Kick out each member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0A9C79-0F4A-413B-840D-98BD3C2E3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ACB Web Application - Login</a:t>
            </a:r>
            <a:endParaRPr lang="ko-KR" alt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C4196-C9DB-4FB1-8267-E131AAC44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71121"/>
            <a:ext cx="6850796" cy="5048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437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3D1FBB3B-429E-4ACE-A0F1-0E21E7C6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43" y="531124"/>
            <a:ext cx="8157117" cy="748245"/>
          </a:xfrm>
        </p:spPr>
        <p:txBody>
          <a:bodyPr/>
          <a:lstStyle/>
          <a:p>
            <a:r>
              <a:rPr lang="en-US" altLang="ko-KR" sz="2800" dirty="0"/>
              <a:t>ACB Web Application – Home(user)</a:t>
            </a:r>
            <a:endParaRPr lang="ko-KR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8CA8B77-BB7E-4376-B4C5-51DFD680B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1247775"/>
            <a:ext cx="6457950" cy="4977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396807"/>
      </p:ext>
    </p:extLst>
  </p:cSld>
  <p:clrMapOvr>
    <a:masterClrMapping/>
  </p:clrMapOvr>
</p:sld>
</file>

<file path=ppt/theme/theme1.xml><?xml version="1.0" encoding="utf-8"?>
<a:theme xmlns:a="http://schemas.openxmlformats.org/drawingml/2006/main" name="ipecs_standardthmx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icsson-LG Enterprise PPT [normal] 170417" id="{CD264A2A-868F-45C4-A13C-26222CE37C70}" vid="{1475069C-D599-495A-9BB5-390F75AB4869}"/>
    </a:ext>
  </a:extLst>
</a:theme>
</file>

<file path=ppt/theme/theme2.xml><?xml version="1.0" encoding="utf-8"?>
<a:theme xmlns:a="http://schemas.openxmlformats.org/drawingml/2006/main" name="A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icsson-LG Enterprise PPT [normal] 170330" id="{3E11BB21-1F47-416C-B9B2-E9C2888E6D6E}" vid="{C0677793-CA41-4847-8533-9EBE115E41F4}"/>
    </a:ext>
  </a:extLst>
</a:theme>
</file>

<file path=ppt/theme/theme3.xml><?xml version="1.0" encoding="utf-8"?>
<a:theme xmlns:a="http://schemas.openxmlformats.org/drawingml/2006/main" name="B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E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A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icsson-LG Enterprise PPT [normal] 170330" id="{3E11BB21-1F47-416C-B9B2-E9C2888E6D6E}" vid="{C0677793-CA41-4847-8533-9EBE115E41F4}"/>
    </a:ext>
  </a:extLst>
</a:theme>
</file>

<file path=ppt/theme/theme8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ipecs_standard</Template>
  <TotalTime>2645</TotalTime>
  <Words>991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맑은 고딕</vt:lpstr>
      <vt:lpstr>Arial</vt:lpstr>
      <vt:lpstr>Arial</vt:lpstr>
      <vt:lpstr>Calibri</vt:lpstr>
      <vt:lpstr>iPECS</vt:lpstr>
      <vt:lpstr>Wingdings</vt:lpstr>
      <vt:lpstr>ipecs_standardthmx</vt:lpstr>
      <vt:lpstr>A</vt:lpstr>
      <vt:lpstr>B</vt:lpstr>
      <vt:lpstr>C</vt:lpstr>
      <vt:lpstr>D</vt:lpstr>
      <vt:lpstr>E</vt:lpstr>
      <vt:lpstr>1_A</vt:lpstr>
      <vt:lpstr>Audio Conference Bridge  Introduction </vt:lpstr>
      <vt:lpstr>iPECS ACB Benefits </vt:lpstr>
      <vt:lpstr>PowerPoint Presentation</vt:lpstr>
      <vt:lpstr>Participant Name Recording &amp; Play</vt:lpstr>
      <vt:lpstr>Authentication with Security Code(Option)</vt:lpstr>
      <vt:lpstr>Attendee / Moderator Controls ( Phone Dial Buttons )</vt:lpstr>
      <vt:lpstr>Attendee / Moderator Conference Controls ( Web UI )</vt:lpstr>
      <vt:lpstr>ACB Web Application - Login</vt:lpstr>
      <vt:lpstr>ACB Web Application – Home(user)</vt:lpstr>
      <vt:lpstr>ACB Web Application(users) - Booking </vt:lpstr>
      <vt:lpstr>ACB Web Application(users) - Conferences</vt:lpstr>
      <vt:lpstr>ACB Web Application(users) - Conference Detail</vt:lpstr>
      <vt:lpstr>ACB Web Application(users) - Conference Detail</vt:lpstr>
      <vt:lpstr>ACB Web Application(users) - Conference Detail</vt:lpstr>
      <vt:lpstr>Required License for UCM/Cloud</vt:lpstr>
      <vt:lpstr>Comparison with conference room feature  in iPECS UCM/Cloud</vt:lpstr>
      <vt:lpstr>Comparison with conference room feature  in iPECS UCM/Cloud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adapter specification</dc:title>
  <dc:creator>109716</dc:creator>
  <cp:lastModifiedBy>Anita Robson</cp:lastModifiedBy>
  <cp:revision>572</cp:revision>
  <dcterms:created xsi:type="dcterms:W3CDTF">2017-05-17T04:38:48Z</dcterms:created>
  <dcterms:modified xsi:type="dcterms:W3CDTF">2022-05-10T09:44:31Z</dcterms:modified>
</cp:coreProperties>
</file>