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 id="2147483740" r:id="rId2"/>
    <p:sldMasterId id="2147483744" r:id="rId3"/>
  </p:sldMasterIdLst>
  <p:notesMasterIdLst>
    <p:notesMasterId r:id="rId19"/>
  </p:notesMasterIdLst>
  <p:handoutMasterIdLst>
    <p:handoutMasterId r:id="rId20"/>
  </p:handoutMasterIdLst>
  <p:sldIdLst>
    <p:sldId id="454" r:id="rId4"/>
    <p:sldId id="631" r:id="rId5"/>
    <p:sldId id="634" r:id="rId6"/>
    <p:sldId id="632" r:id="rId7"/>
    <p:sldId id="644" r:id="rId8"/>
    <p:sldId id="643" r:id="rId9"/>
    <p:sldId id="633" r:id="rId10"/>
    <p:sldId id="635" r:id="rId11"/>
    <p:sldId id="645" r:id="rId12"/>
    <p:sldId id="639" r:id="rId13"/>
    <p:sldId id="640" r:id="rId14"/>
    <p:sldId id="646" r:id="rId15"/>
    <p:sldId id="647" r:id="rId16"/>
    <p:sldId id="641" r:id="rId17"/>
    <p:sldId id="642" r:id="rId18"/>
  </p:sldIdLst>
  <p:sldSz cx="10077450" cy="7562850"/>
  <p:notesSz cx="6858000" cy="9144000"/>
  <p:defaultTextStyle>
    <a:defPPr>
      <a:defRPr lang="en-GB"/>
    </a:defPPr>
    <a:lvl1pPr algn="l" defTabSz="503238" rtl="0" eaLnBrk="0" fontAlgn="base" hangingPunct="0">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eaLnBrk="0" fontAlgn="base" hangingPunct="0">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eaLnBrk="0" fontAlgn="base" hangingPunct="0">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eaLnBrk="0" fontAlgn="base" hangingPunct="0">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eaLnBrk="0" fontAlgn="base" hangingPunct="0">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31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93B"/>
    <a:srgbClr val="E24912"/>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snapToObjects="1">
      <p:cViewPr varScale="1">
        <p:scale>
          <a:sx n="101" d="100"/>
          <a:sy n="101" d="100"/>
        </p:scale>
        <p:origin x="1032" y="108"/>
      </p:cViewPr>
      <p:guideLst>
        <p:guide orient="horz" pos="2382"/>
        <p:guide pos="3174"/>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dirty="0"/>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D47FE166-99A8-4720-A71C-8625A9EEC644}" type="datetimeFigureOut">
              <a:rPr lang="en-GB"/>
              <a:pPr>
                <a:defRPr/>
              </a:pPr>
              <a:t>24/03/2022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dirty="0"/>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FAFC60FD-65E7-42AE-B87C-F9959718402F}" type="slidenum">
              <a:rPr lang="en-GB"/>
              <a:pPr>
                <a:defRPr/>
              </a:pPr>
              <a:t>‹#›</a:t>
            </a:fld>
            <a:endParaRPr lang="en-GB" dirty="0"/>
          </a:p>
        </p:txBody>
      </p:sp>
    </p:spTree>
    <p:extLst>
      <p:ext uri="{BB962C8B-B14F-4D97-AF65-F5344CB8AC3E}">
        <p14:creationId xmlns:p14="http://schemas.microsoft.com/office/powerpoint/2010/main" val="3938203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dirty="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A0D83F22-9219-446E-82BC-2A01DC0651EF}" type="datetimeFigureOut">
              <a:rPr lang="en-GB"/>
              <a:pPr>
                <a:defRPr/>
              </a:pPr>
              <a:t>24/03/2022</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dirty="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130E5F17-6683-4168-911C-CBB4BD282A84}" type="slidenum">
              <a:rPr lang="en-GB"/>
              <a:pPr>
                <a:defRPr/>
              </a:pPr>
              <a:t>‹#›</a:t>
            </a:fld>
            <a:endParaRPr lang="en-GB" dirty="0"/>
          </a:p>
        </p:txBody>
      </p:sp>
    </p:spTree>
    <p:extLst>
      <p:ext uri="{BB962C8B-B14F-4D97-AF65-F5344CB8AC3E}">
        <p14:creationId xmlns:p14="http://schemas.microsoft.com/office/powerpoint/2010/main" val="39472261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3611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822368"/>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274532"/>
            <a:ext cx="6414572"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655380" y="251876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6" name="Donut 5"/>
          <p:cNvSpPr/>
          <p:nvPr userDrawn="1"/>
        </p:nvSpPr>
        <p:spPr>
          <a:xfrm>
            <a:off x="441129" y="2303066"/>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13646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5488543" y="2862078"/>
            <a:ext cx="1587" cy="900113"/>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2137496" y="2893418"/>
            <a:ext cx="3199847"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5813969" y="3041823"/>
            <a:ext cx="3195025" cy="831850"/>
          </a:xfrm>
        </p:spPr>
        <p:txBody>
          <a:bodyPr/>
          <a:lstStyle>
            <a:lvl1pPr>
              <a:defRPr sz="3600" baseline="0">
                <a:solidFill>
                  <a:srgbClr val="FFFFFF"/>
                </a:solidFill>
              </a:defRPr>
            </a:lvl1pPr>
          </a:lstStyle>
          <a:p>
            <a:r>
              <a:rPr lang="en-GB" dirty="0"/>
              <a:t>Click to add subtitle</a:t>
            </a:r>
          </a:p>
        </p:txBody>
      </p:sp>
      <p:sp>
        <p:nvSpPr>
          <p:cNvPr id="11" name="Picture Placeholder 4"/>
          <p:cNvSpPr>
            <a:spLocks noGrp="1"/>
          </p:cNvSpPr>
          <p:nvPr>
            <p:ph type="pic" sz="quarter" idx="11"/>
          </p:nvPr>
        </p:nvSpPr>
        <p:spPr>
          <a:xfrm>
            <a:off x="676454" y="277843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9" name="Donut 8"/>
          <p:cNvSpPr/>
          <p:nvPr userDrawn="1"/>
        </p:nvSpPr>
        <p:spPr>
          <a:xfrm>
            <a:off x="441129" y="2592474"/>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30468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587405"/>
            <a:ext cx="6290846" cy="868773"/>
          </a:xfrm>
        </p:spPr>
        <p:txBody>
          <a:bodyPr>
            <a:normAutofit/>
          </a:bodyPr>
          <a:lstStyle>
            <a:lvl1pPr>
              <a:defRPr sz="47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15001" y="2739309"/>
            <a:ext cx="4647440" cy="2984518"/>
          </a:xfrm>
        </p:spPr>
        <p:txBody>
          <a:bodyPr/>
          <a:lstStyle>
            <a:lvl1pPr marL="0" indent="0" algn="l">
              <a:buNone/>
              <a:defRPr sz="2800">
                <a:solidFill>
                  <a:schemeClr val="bg1">
                    <a:lumMod val="85000"/>
                  </a:schemeClr>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7928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715002" y="1533525"/>
            <a:ext cx="4647440" cy="1755775"/>
          </a:xfrm>
          <a:prstGeom prst="rect">
            <a:avLst/>
          </a:prstGeom>
        </p:spPr>
        <p:txBody>
          <a:bodyPr vert="horz"/>
          <a:lstStyle>
            <a:lvl1pPr algn="l">
              <a:defRPr sz="5400">
                <a:solidFill>
                  <a:schemeClr val="bg1"/>
                </a:solidFill>
                <a:latin typeface="Arial"/>
                <a:cs typeface="Arial"/>
              </a:defRPr>
            </a:lvl1pPr>
          </a:lstStyle>
          <a:p>
            <a:r>
              <a:rPr lang="en-AU" altLang="ja-JP" dirty="0"/>
              <a:t>Click to edit Master title style</a:t>
            </a:r>
            <a:endParaRPr lang="ja-JP" altLang="en-US" dirty="0"/>
          </a:p>
        </p:txBody>
      </p:sp>
      <p:sp>
        <p:nvSpPr>
          <p:cNvPr id="10" name="Subtitle 2"/>
          <p:cNvSpPr>
            <a:spLocks noGrp="1"/>
          </p:cNvSpPr>
          <p:nvPr>
            <p:ph type="subTitle" idx="1"/>
          </p:nvPr>
        </p:nvSpPr>
        <p:spPr>
          <a:xfrm>
            <a:off x="715001" y="3771900"/>
            <a:ext cx="4647440" cy="2984518"/>
          </a:xfrm>
          <a:prstGeom prst="rect">
            <a:avLst/>
          </a:prstGeom>
        </p:spPr>
        <p:txBody>
          <a:bodyPr/>
          <a:lstStyle>
            <a:lvl1pPr marL="0" indent="0" algn="l">
              <a:buNone/>
              <a:defRPr sz="2800">
                <a:solidFill>
                  <a:schemeClr val="bg1">
                    <a:lumMod val="85000"/>
                  </a:schemeClr>
                </a:solidFill>
                <a:latin typeface="Arial"/>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92075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337500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07247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57275" y="124460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382723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35651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67700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457200" y="1541463"/>
            <a:ext cx="9264650"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457200" y="1179513"/>
            <a:ext cx="6905625"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28327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343456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0660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7427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ntent-slide_simple_Content slide 2.png"/>
          <p:cNvPicPr>
            <a:picLocks noChangeAspect="1"/>
          </p:cNvPicPr>
          <p:nvPr userDrawn="1"/>
        </p:nvPicPr>
        <p:blipFill>
          <a:blip r:embed="rId11"/>
          <a:stretch>
            <a:fillRect/>
          </a:stretch>
        </p:blipFill>
        <p:spPr>
          <a:xfrm>
            <a:off x="-1" y="18699"/>
            <a:ext cx="10084565" cy="7557519"/>
          </a:xfrm>
          <a:prstGeom prst="rect">
            <a:avLst/>
          </a:prstGeom>
        </p:spPr>
      </p:pic>
    </p:spTree>
    <p:extLst>
      <p:ext uri="{BB962C8B-B14F-4D97-AF65-F5344CB8AC3E}">
        <p14:creationId xmlns:p14="http://schemas.microsoft.com/office/powerpoint/2010/main" val="302007861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6" r:id="rId9"/>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pic>
        <p:nvPicPr>
          <p:cNvPr id="7" name="Picture 6" descr="Blue-title-slide_Title slide with logos.png"/>
          <p:cNvPicPr>
            <a:picLocks noChangeAspect="1"/>
          </p:cNvPicPr>
          <p:nvPr userDrawn="1"/>
        </p:nvPicPr>
        <p:blipFill>
          <a:blip r:embed="rId5"/>
          <a:stretch>
            <a:fillRect/>
          </a:stretch>
        </p:blipFill>
        <p:spPr>
          <a:xfrm>
            <a:off x="0" y="5331"/>
            <a:ext cx="10077450" cy="7552187"/>
          </a:xfrm>
          <a:prstGeom prst="rect">
            <a:avLst/>
          </a:prstGeom>
        </p:spPr>
      </p:pic>
      <p:sp>
        <p:nvSpPr>
          <p:cNvPr id="2050" name="Title Placeholder 1"/>
          <p:cNvSpPr>
            <a:spLocks noGrp="1"/>
          </p:cNvSpPr>
          <p:nvPr>
            <p:ph type="title"/>
          </p:nvPr>
        </p:nvSpPr>
        <p:spPr bwMode="auto">
          <a:xfrm>
            <a:off x="2170928" y="3234069"/>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spTree>
    <p:extLst>
      <p:ext uri="{BB962C8B-B14F-4D97-AF65-F5344CB8AC3E}">
        <p14:creationId xmlns:p14="http://schemas.microsoft.com/office/powerpoint/2010/main" val="204842171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90441"/>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C92C7812-D541-4302-8E05-DC56794E699C}"/>
              </a:ext>
            </a:extLst>
          </p:cNvPr>
          <p:cNvPicPr>
            <a:picLocks noChangeAspect="1"/>
          </p:cNvPicPr>
          <p:nvPr/>
        </p:nvPicPr>
        <p:blipFill>
          <a:blip r:embed="rId2">
            <a:extLst>
              <a:ext uri="{28A0092B-C50C-407E-A947-70E740481C1C}">
                <a14:useLocalDpi xmlns:a14="http://schemas.microsoft.com/office/drawing/2010/main" val="0"/>
              </a:ext>
            </a:extLst>
          </a:blip>
          <a:srcRect t="73" b="73"/>
          <a:stretch>
            <a:fillRect/>
          </a:stretch>
        </p:blipFill>
        <p:spPr bwMode="auto">
          <a:xfrm>
            <a:off x="655371" y="2536374"/>
            <a:ext cx="1081088" cy="10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03D8B5D6-F6D2-4336-8EAB-DB304DBD7B04}"/>
              </a:ext>
            </a:extLst>
          </p:cNvPr>
          <p:cNvSpPr txBox="1">
            <a:spLocks/>
          </p:cNvSpPr>
          <p:nvPr/>
        </p:nvSpPr>
        <p:spPr bwMode="auto">
          <a:xfrm>
            <a:off x="2330316" y="2301658"/>
            <a:ext cx="7091763" cy="147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a:lstStyle>
          <a:p>
            <a:pPr eaLnBrk="1" hangingPunct="1"/>
            <a:r>
              <a:rPr lang="en-GB" sz="4000" dirty="0"/>
              <a:t>IP DECT Alarms</a:t>
            </a:r>
            <a:endParaRPr lang="en-GB" sz="4000" dirty="0">
              <a:solidFill>
                <a:srgbClr val="FF0000"/>
              </a:solidFill>
            </a:endParaRPr>
          </a:p>
        </p:txBody>
      </p:sp>
    </p:spTree>
    <p:extLst>
      <p:ext uri="{BB962C8B-B14F-4D97-AF65-F5344CB8AC3E}">
        <p14:creationId xmlns:p14="http://schemas.microsoft.com/office/powerpoint/2010/main" val="265198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Use of the Alarms 1 </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359115" y="1117837"/>
            <a:ext cx="9359220" cy="3538137"/>
          </a:xfrm>
          <a:prstGeom prst="rect">
            <a:avLst/>
          </a:prstGeom>
        </p:spPr>
        <p:txBody>
          <a:bodyPr>
            <a:normAutofit lnSpcReduction="10000"/>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r>
              <a:rPr lang="en-GB" sz="1800" b="0" i="0" u="none" strike="noStrike" baseline="0" dirty="0">
                <a:solidFill>
                  <a:srgbClr val="000000"/>
                </a:solidFill>
                <a:latin typeface="Arial" panose="020B0604020202020204" pitchFamily="34" charset="0"/>
                <a:cs typeface="Arial" panose="020B0604020202020204" pitchFamily="34" charset="0"/>
              </a:rPr>
              <a:t>As described in the base station configuration, it can be configured if it shall be possible to stop an alarm from the handset. If the possibility to stop an alarm from the handset is disabled, it is ensured that an alarm is not stopped before someone at e.g. an emergency centre has received the alarm and reacted upon it. </a:t>
            </a:r>
          </a:p>
          <a:p>
            <a:r>
              <a:rPr lang="en-GB" sz="1800" b="0" i="0" u="none" strike="noStrike" baseline="0" dirty="0">
                <a:solidFill>
                  <a:srgbClr val="000000"/>
                </a:solidFill>
                <a:latin typeface="Arial" panose="020B0604020202020204" pitchFamily="34" charset="0"/>
                <a:cs typeface="Arial" panose="020B0604020202020204" pitchFamily="34" charset="0"/>
              </a:rPr>
              <a:t>The behaviour of a handset when an alarm “is sent” depends on the configured Alarm Signal: </a:t>
            </a:r>
          </a:p>
          <a:p>
            <a:r>
              <a:rPr lang="en-GB" sz="1800" b="0" i="0" u="none" strike="noStrike" baseline="0" dirty="0">
                <a:solidFill>
                  <a:srgbClr val="000000"/>
                </a:solidFill>
                <a:latin typeface="Arial" panose="020B0604020202020204" pitchFamily="34" charset="0"/>
                <a:cs typeface="Arial" panose="020B0604020202020204" pitchFamily="34" charset="0"/>
              </a:rPr>
              <a:t>When the Alarm Signal is configured as “Call”, the handset will make a call to the specified emergency number, and the alarm is considered stopped when the call is terminated. If it is not allowed to stop the alarm from the handset, it will not be possible to terminate the call from handset, and the alarm will be considered as stopped only when the remote end (e.g. the emergency centre) terminates the call. </a:t>
            </a:r>
          </a:p>
          <a:p>
            <a:pPr marL="0" indent="0">
              <a:lnSpc>
                <a:spcPct val="107000"/>
              </a:lnSpc>
              <a:spcAft>
                <a:spcPts val="800"/>
              </a:spcAft>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80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Use of the Alarms 2 </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266174" y="1022551"/>
            <a:ext cx="9359220" cy="4499190"/>
          </a:xfrm>
          <a:prstGeom prst="rect">
            <a:avLst/>
          </a:prstGeom>
        </p:spPr>
        <p:txBody>
          <a:bodyPr>
            <a:normAutofit/>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r>
              <a:rPr lang="en-GB" sz="1800" b="0" i="0" u="none" strike="noStrike" baseline="0" dirty="0">
                <a:solidFill>
                  <a:srgbClr val="000000"/>
                </a:solidFill>
                <a:latin typeface="Arial" panose="020B0604020202020204" pitchFamily="34" charset="0"/>
                <a:cs typeface="Arial" panose="020B0604020202020204" pitchFamily="34" charset="0"/>
              </a:rPr>
              <a:t>All type of alarms has the same priority. This means that once an alarm is active, it cannot be overruled by another alarm until the alarm has been stopped. However, if the alarm is not yet active, i.e. if it is in “pre-alarm” state and an alarm configured with no pre-alarm is fired, then the new alarm will become active and stop the pending alarm. </a:t>
            </a:r>
          </a:p>
          <a:p>
            <a:r>
              <a:rPr lang="en-GB" sz="1800" b="0" i="0" u="none" strike="noStrike" baseline="0" dirty="0">
                <a:solidFill>
                  <a:srgbClr val="000000"/>
                </a:solidFill>
                <a:latin typeface="Arial" panose="020B0604020202020204" pitchFamily="34" charset="0"/>
                <a:cs typeface="Arial" panose="020B0604020202020204" pitchFamily="34" charset="0"/>
              </a:rPr>
              <a:t>Alarms with no pre-alarm are considered important, and there is no possibility to cancel them before they are sent, and therefore alarms with no pre-alarm, are given higher priority than alarms in pre-alarm state. </a:t>
            </a:r>
          </a:p>
          <a:p>
            <a:r>
              <a:rPr lang="en-GB" sz="1800" b="0" i="0" u="none" strike="noStrike" baseline="0" dirty="0">
                <a:solidFill>
                  <a:srgbClr val="000000"/>
                </a:solidFill>
                <a:latin typeface="Arial" panose="020B0604020202020204" pitchFamily="34" charset="0"/>
                <a:cs typeface="Arial" panose="020B0604020202020204" pitchFamily="34" charset="0"/>
              </a:rPr>
              <a:t>The Emergency Button could be an example of an alarm which would be configured without pre-alarm. Thus, when the Emergency Button is pressed you want to be sure the alarm is sent. However, if another alarm was already in pre-alarm state, it could potentially be cancelled, and if the Emergency Button alarm was ignored in this case, no alarm would be sent. This is the reason alarms with no pre-alarm, are given higher priority than alarms in pre-alarm state </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1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Receiving Party </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266174" y="1022550"/>
            <a:ext cx="9359220" cy="5568750"/>
          </a:xfrm>
          <a:prstGeom prst="rect">
            <a:avLst/>
          </a:prstGeom>
        </p:spPr>
        <p:txBody>
          <a:bodyPr>
            <a:normAutofit fontScale="85000" lnSpcReduction="20000"/>
          </a:bodyPr>
          <a:lstStyle/>
          <a:p>
            <a:pPr marL="0" indent="0">
              <a:buNone/>
            </a:pPr>
            <a:r>
              <a:rPr lang="en-GB" sz="1800" b="0" i="0" u="none" strike="noStrike" baseline="0" dirty="0">
                <a:latin typeface="Arial" panose="020B0604020202020204" pitchFamily="34" charset="0"/>
                <a:cs typeface="Arial" panose="020B0604020202020204" pitchFamily="34" charset="0"/>
              </a:rPr>
              <a:t>When an alarm call is made, the receiving party will get an incoming call. </a:t>
            </a:r>
            <a:r>
              <a:rPr lang="en-GB" sz="1800" dirty="0">
                <a:latin typeface="Arial" panose="020B0604020202020204" pitchFamily="34" charset="0"/>
                <a:cs typeface="Arial" panose="020B0604020202020204" pitchFamily="34" charset="0"/>
              </a:rPr>
              <a:t> After answer an audio connection is made with the IP DECT station.</a:t>
            </a:r>
            <a:endParaRPr lang="en-GB" sz="1800" b="0" i="0" u="none" strike="noStrike" baseline="0" dirty="0">
              <a:latin typeface="Arial" panose="020B0604020202020204" pitchFamily="34" charset="0"/>
              <a:cs typeface="Arial" panose="020B0604020202020204" pitchFamily="34" charset="0"/>
            </a:endParaRPr>
          </a:p>
          <a:p>
            <a:pPr marL="0" indent="0">
              <a:buNone/>
            </a:pPr>
            <a:endParaRPr lang="en-GB" sz="1800" b="0" i="0" u="none" strike="noStrike" baseline="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For an external call the </a:t>
            </a:r>
            <a:r>
              <a:rPr lang="en-GB" sz="1800" dirty="0">
                <a:effectLst/>
                <a:latin typeface="Arial" panose="020B0604020202020204" pitchFamily="34" charset="0"/>
                <a:ea typeface="Calibri" panose="020F0502020204030204" pitchFamily="34" charset="0"/>
                <a:cs typeface="Arial" panose="020B0604020202020204" pitchFamily="34" charset="0"/>
              </a:rPr>
              <a:t>CLI from  the customer site can be displayed at the destination.  The outgoing CLI could be configured for the IP DECT alarm extension rather than the site’s normal outgoing CLI.</a:t>
            </a:r>
          </a:p>
          <a:p>
            <a:pPr marL="0" indent="0">
              <a:buNone/>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For an internal call the IP DECT station could be named, </a:t>
            </a:r>
            <a:r>
              <a:rPr lang="en-GB" sz="1800" dirty="0" err="1">
                <a:effectLst/>
                <a:latin typeface="Arial" panose="020B0604020202020204" pitchFamily="34" charset="0"/>
                <a:ea typeface="Calibri" panose="020F0502020204030204" pitchFamily="34" charset="0"/>
                <a:cs typeface="Arial" panose="020B0604020202020204" pitchFamily="34" charset="0"/>
              </a:rPr>
              <a:t>eg</a:t>
            </a:r>
            <a:r>
              <a:rPr lang="en-GB" sz="1800" dirty="0">
                <a:effectLst/>
                <a:latin typeface="Arial" panose="020B0604020202020204" pitchFamily="34" charset="0"/>
                <a:ea typeface="Calibri" panose="020F0502020204030204" pitchFamily="34" charset="0"/>
                <a:cs typeface="Arial" panose="020B0604020202020204" pitchFamily="34" charset="0"/>
              </a:rPr>
              <a:t> Room 1.  This will then be displayed at the destination station, typically as follows</a:t>
            </a:r>
          </a:p>
          <a:p>
            <a:pPr marL="0" indent="0">
              <a:buNone/>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Cloud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Call to Internal 1030i,</a:t>
            </a:r>
            <a:r>
              <a:rPr lang="en-GB" sz="1800" dirty="0">
                <a:effectLst/>
                <a:latin typeface="Arial" panose="020B0604020202020204" pitchFamily="34" charset="0"/>
                <a:ea typeface="Calibri" panose="020F0502020204030204" pitchFamily="34" charset="0"/>
                <a:cs typeface="Arial" panose="020B0604020202020204" pitchFamily="34" charset="0"/>
              </a:rPr>
              <a:t> Alarm call from IP DECT station 201.  Station named Room 1</a:t>
            </a: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Call from 201</a:t>
            </a: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Room 1 </a:t>
            </a: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201</a:t>
            </a: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Call to Internal 150dh</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Room 1 </a:t>
            </a: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Alerting </a:t>
            </a:r>
          </a:p>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201</a:t>
            </a: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22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Receiving Party </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266174" y="1022550"/>
            <a:ext cx="9359220" cy="5568750"/>
          </a:xfrm>
          <a:prstGeom prst="rect">
            <a:avLst/>
          </a:prstGeom>
        </p:spPr>
        <p:txBody>
          <a:bodyPr>
            <a:normAutofit/>
          </a:bodyPr>
          <a:lstStyle/>
          <a:p>
            <a:pPr marL="0" indent="0">
              <a:buNone/>
            </a:pPr>
            <a:r>
              <a:rPr lang="en-GB" sz="1600" b="1" dirty="0">
                <a:effectLst/>
                <a:latin typeface="Arial" panose="020B0604020202020204" pitchFamily="34" charset="0"/>
                <a:ea typeface="Calibri" panose="020F0502020204030204" pitchFamily="34" charset="0"/>
                <a:cs typeface="Arial" panose="020B0604020202020204" pitchFamily="34" charset="0"/>
              </a:rPr>
              <a:t>UCP</a:t>
            </a: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600" b="1" dirty="0">
                <a:effectLst/>
                <a:latin typeface="Arial" panose="020B0604020202020204" pitchFamily="34" charset="0"/>
                <a:ea typeface="Calibri" panose="020F0502020204030204" pitchFamily="34" charset="0"/>
                <a:cs typeface="Arial" panose="020B0604020202020204" pitchFamily="34" charset="0"/>
              </a:rPr>
              <a:t>Call to Internal 1050i</a:t>
            </a:r>
            <a:r>
              <a:rPr lang="en-GB" sz="1600" dirty="0">
                <a:effectLst/>
                <a:latin typeface="Arial" panose="020B0604020202020204" pitchFamily="34" charset="0"/>
                <a:ea typeface="Calibri" panose="020F0502020204030204" pitchFamily="34" charset="0"/>
                <a:cs typeface="Arial" panose="020B0604020202020204" pitchFamily="34" charset="0"/>
              </a:rPr>
              <a:t> , Alarm call from IP DECT station 1010.  Station named Room 1</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Call from Room 1 </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Room 1</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STA 1010</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r>
              <a:rPr lang="en-GB" sz="1600" b="1" dirty="0">
                <a:effectLst/>
                <a:latin typeface="Arial" panose="020B0604020202020204" pitchFamily="34" charset="0"/>
                <a:ea typeface="Calibri" panose="020F0502020204030204" pitchFamily="34" charset="0"/>
                <a:cs typeface="Arial" panose="020B0604020202020204" pitchFamily="34" charset="0"/>
              </a:rPr>
              <a:t>Call to Internal 150dh</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Room 1 </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Alerting </a:t>
            </a:r>
          </a:p>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1010</a:t>
            </a: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70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Alarm Configuration of the Handset</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rot="10800000" flipV="1">
            <a:off x="5233490" y="984380"/>
            <a:ext cx="4153105" cy="5612751"/>
          </a:xfrm>
          <a:prstGeom prst="rect">
            <a:avLst/>
          </a:prstGeom>
        </p:spPr>
        <p:txBody>
          <a:bodyPr>
            <a:normAutofit/>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en-GB" sz="1800" dirty="0">
                <a:solidFill>
                  <a:srgbClr val="000000"/>
                </a:solidFill>
                <a:latin typeface="Arial" panose="020B0604020202020204" pitchFamily="34" charset="0"/>
                <a:cs typeface="Arial" panose="020B0604020202020204" pitchFamily="34" charset="0"/>
              </a:rPr>
              <a:t>Set up each handset with Alarm Type required.  Note you cannot do this by extension range</a:t>
            </a:r>
          </a:p>
          <a:p>
            <a:pPr marL="0" indent="0">
              <a:lnSpc>
                <a:spcPct val="107000"/>
              </a:lnSpc>
              <a:spcAft>
                <a:spcPts val="800"/>
              </a:spcAft>
              <a:buNone/>
            </a:pPr>
            <a:r>
              <a:rPr lang="en-GB" sz="1800" dirty="0">
                <a:solidFill>
                  <a:srgbClr val="000000"/>
                </a:solidFill>
                <a:latin typeface="Arial" panose="020B0604020202020204" pitchFamily="34" charset="0"/>
                <a:cs typeface="Arial" panose="020B0604020202020204" pitchFamily="34" charset="0"/>
              </a:rPr>
              <a:t>Alarm Number is the destination number to be dialled when the alarm is triggered</a:t>
            </a:r>
            <a:endParaRPr lang="en-GB" sz="1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AC9B82A-AA40-4448-B608-FFFE732678C8}"/>
              </a:ext>
            </a:extLst>
          </p:cNvPr>
          <p:cNvPicPr>
            <a:picLocks noChangeAspect="1"/>
          </p:cNvPicPr>
          <p:nvPr/>
        </p:nvPicPr>
        <p:blipFill>
          <a:blip r:embed="rId2"/>
          <a:stretch>
            <a:fillRect/>
          </a:stretch>
        </p:blipFill>
        <p:spPr>
          <a:xfrm>
            <a:off x="125391" y="984380"/>
            <a:ext cx="4222673" cy="5809336"/>
          </a:xfrm>
          <a:prstGeom prst="rect">
            <a:avLst/>
          </a:prstGeom>
        </p:spPr>
      </p:pic>
      <p:sp>
        <p:nvSpPr>
          <p:cNvPr id="10" name="Rectangle 9">
            <a:extLst>
              <a:ext uri="{FF2B5EF4-FFF2-40B4-BE49-F238E27FC236}">
                <a16:creationId xmlns:a16="http://schemas.microsoft.com/office/drawing/2014/main" id="{E3B9792A-6E32-4FCD-B8FA-64E46A5EE6BF}"/>
              </a:ext>
            </a:extLst>
          </p:cNvPr>
          <p:cNvSpPr/>
          <p:nvPr/>
        </p:nvSpPr>
        <p:spPr>
          <a:xfrm>
            <a:off x="2425959" y="5150497"/>
            <a:ext cx="1828799" cy="153125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E4B4A5-1763-48A6-B1C0-4E4548FF6044}"/>
              </a:ext>
            </a:extLst>
          </p:cNvPr>
          <p:cNvSpPr/>
          <p:nvPr/>
        </p:nvSpPr>
        <p:spPr>
          <a:xfrm>
            <a:off x="1104123" y="2979576"/>
            <a:ext cx="1828799" cy="32346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065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150dh Pre-Alarm display</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363278" y="1192483"/>
            <a:ext cx="9359220" cy="916236"/>
          </a:xfrm>
          <a:prstGeom prst="rect">
            <a:avLst/>
          </a:prstGeom>
        </p:spPr>
        <p:txBody>
          <a:bodyPr>
            <a:normAutofit/>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en-GB" sz="1800" dirty="0">
                <a:solidFill>
                  <a:srgbClr val="000000"/>
                </a:solidFill>
                <a:latin typeface="Arial" panose="020B0604020202020204" pitchFamily="34" charset="0"/>
                <a:cs typeface="Arial" panose="020B0604020202020204" pitchFamily="34" charset="0"/>
              </a:rPr>
              <a:t>An example of a pre-alarm display is shown below</a:t>
            </a:r>
            <a:endParaRPr lang="en-GB"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7C5473D-5CB1-4246-A205-256AD6C75658}"/>
              </a:ext>
            </a:extLst>
          </p:cNvPr>
          <p:cNvPicPr>
            <a:picLocks noChangeAspect="1"/>
          </p:cNvPicPr>
          <p:nvPr/>
        </p:nvPicPr>
        <p:blipFill>
          <a:blip r:embed="rId2"/>
          <a:stretch>
            <a:fillRect/>
          </a:stretch>
        </p:blipFill>
        <p:spPr>
          <a:xfrm rot="5400000">
            <a:off x="-222070" y="2834026"/>
            <a:ext cx="4608137" cy="3157522"/>
          </a:xfrm>
          <a:prstGeom prst="rect">
            <a:avLst/>
          </a:prstGeom>
        </p:spPr>
      </p:pic>
    </p:spTree>
    <p:extLst>
      <p:ext uri="{BB962C8B-B14F-4D97-AF65-F5344CB8AC3E}">
        <p14:creationId xmlns:p14="http://schemas.microsoft.com/office/powerpoint/2010/main" val="102494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Contents</a:t>
            </a:r>
          </a:p>
        </p:txBody>
      </p:sp>
      <p:sp>
        <p:nvSpPr>
          <p:cNvPr id="3" name="Content Placeholder 2"/>
          <p:cNvSpPr>
            <a:spLocks noGrp="1"/>
          </p:cNvSpPr>
          <p:nvPr>
            <p:ph type="body" sz="quarter" idx="4294967295"/>
          </p:nvPr>
        </p:nvSpPr>
        <p:spPr>
          <a:xfrm>
            <a:off x="363278" y="1192482"/>
            <a:ext cx="8915891" cy="3241953"/>
          </a:xfrm>
          <a:prstGeom prst="rect">
            <a:avLst/>
          </a:prstGeom>
        </p:spPr>
        <p:txBody>
          <a:bodyPr>
            <a:normAutofit/>
          </a:bodyPr>
          <a:lstStyle/>
          <a:p>
            <a:pPr>
              <a:buClr>
                <a:schemeClr val="accent3"/>
              </a:buClr>
            </a:pPr>
            <a:r>
              <a:rPr lang="en-GB" sz="1800" dirty="0"/>
              <a:t>Overview</a:t>
            </a:r>
          </a:p>
          <a:p>
            <a:pPr>
              <a:buClr>
                <a:schemeClr val="accent3"/>
              </a:buClr>
            </a:pPr>
            <a:r>
              <a:rPr lang="en-GB" sz="1800" dirty="0"/>
              <a:t>Alarm Types</a:t>
            </a:r>
          </a:p>
          <a:p>
            <a:pPr>
              <a:buClr>
                <a:schemeClr val="accent3"/>
              </a:buClr>
            </a:pPr>
            <a:r>
              <a:rPr lang="en-GB" sz="1800" dirty="0"/>
              <a:t>Alarm Support on Handset and Call Server</a:t>
            </a:r>
          </a:p>
          <a:p>
            <a:pPr>
              <a:buClr>
                <a:schemeClr val="accent3"/>
              </a:buClr>
            </a:pPr>
            <a:r>
              <a:rPr lang="en-GB" sz="1800" dirty="0"/>
              <a:t>150dh handset pull cord and alarm button</a:t>
            </a:r>
          </a:p>
          <a:p>
            <a:pPr>
              <a:buClr>
                <a:schemeClr val="accent3"/>
              </a:buClr>
            </a:pPr>
            <a:r>
              <a:rPr lang="en-GB" sz="1800" dirty="0"/>
              <a:t>Alarm Configuration of the Base Station</a:t>
            </a:r>
          </a:p>
          <a:p>
            <a:pPr>
              <a:buClr>
                <a:schemeClr val="accent3"/>
              </a:buClr>
            </a:pPr>
            <a:r>
              <a:rPr lang="en-GB" sz="1800" dirty="0"/>
              <a:t>Use of the alarms</a:t>
            </a:r>
          </a:p>
          <a:p>
            <a:pPr>
              <a:buClr>
                <a:schemeClr val="accent3"/>
              </a:buClr>
            </a:pPr>
            <a:r>
              <a:rPr lang="en-GB" sz="1800" dirty="0"/>
              <a:t>Alarm Configuration on the Handset</a:t>
            </a:r>
          </a:p>
          <a:p>
            <a:pPr>
              <a:buClr>
                <a:schemeClr val="accent3"/>
              </a:buClr>
            </a:pPr>
            <a:r>
              <a:rPr lang="en-GB" sz="1800" dirty="0"/>
              <a:t>Pre-Alarm display</a:t>
            </a:r>
          </a:p>
        </p:txBody>
      </p:sp>
    </p:spTree>
    <p:extLst>
      <p:ext uri="{BB962C8B-B14F-4D97-AF65-F5344CB8AC3E}">
        <p14:creationId xmlns:p14="http://schemas.microsoft.com/office/powerpoint/2010/main" val="105521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Overview</a:t>
            </a:r>
          </a:p>
        </p:txBody>
      </p:sp>
      <p:sp>
        <p:nvSpPr>
          <p:cNvPr id="3" name="Content Placeholder 2"/>
          <p:cNvSpPr>
            <a:spLocks noGrp="1"/>
          </p:cNvSpPr>
          <p:nvPr>
            <p:ph type="body" sz="quarter" idx="4294967295"/>
          </p:nvPr>
        </p:nvSpPr>
        <p:spPr>
          <a:xfrm>
            <a:off x="363278" y="1192482"/>
            <a:ext cx="8915891" cy="3241953"/>
          </a:xfrm>
          <a:prstGeom prst="rect">
            <a:avLst/>
          </a:prstGeom>
        </p:spPr>
        <p:txBody>
          <a:bodyPr>
            <a:normAutofit/>
          </a:bodyPr>
          <a:lstStyle/>
          <a:p>
            <a:pPr>
              <a:buClr>
                <a:schemeClr val="accent3"/>
              </a:buClr>
            </a:pPr>
            <a:r>
              <a:rPr lang="en-GB" sz="1800" dirty="0"/>
              <a:t>IP DECT has two types of alarms, Alarm Call and Alarm Message.</a:t>
            </a:r>
          </a:p>
          <a:p>
            <a:pPr>
              <a:buClr>
                <a:schemeClr val="accent3"/>
              </a:buClr>
            </a:pPr>
            <a:endParaRPr lang="en-GB" sz="1800" dirty="0"/>
          </a:p>
          <a:p>
            <a:pPr>
              <a:buClr>
                <a:schemeClr val="accent3"/>
              </a:buClr>
            </a:pPr>
            <a:r>
              <a:rPr lang="en-GB" sz="1800" dirty="0"/>
              <a:t>Currently </a:t>
            </a:r>
            <a:r>
              <a:rPr lang="en-GB" sz="1800" dirty="0" err="1"/>
              <a:t>iPECS</a:t>
            </a:r>
            <a:r>
              <a:rPr lang="en-GB" sz="1800" dirty="0"/>
              <a:t> only supports Alarm Call, which is the scope of this course</a:t>
            </a:r>
          </a:p>
          <a:p>
            <a:pPr>
              <a:buClr>
                <a:schemeClr val="accent3"/>
              </a:buClr>
            </a:pPr>
            <a:endParaRPr lang="en-GB" sz="1800" dirty="0"/>
          </a:p>
          <a:p>
            <a:pPr>
              <a:buClr>
                <a:schemeClr val="accent3"/>
              </a:buClr>
            </a:pPr>
            <a:r>
              <a:rPr lang="en-GB" sz="1800" dirty="0"/>
              <a:t>IP DECT Alarms can be used on UCP and Cloud</a:t>
            </a:r>
          </a:p>
          <a:p>
            <a:pPr>
              <a:buClr>
                <a:schemeClr val="accent3"/>
              </a:buClr>
            </a:pPr>
            <a:endParaRPr lang="en-GB" sz="1800" dirty="0">
              <a:highlight>
                <a:srgbClr val="FFFF00"/>
              </a:highlight>
            </a:endParaRPr>
          </a:p>
          <a:p>
            <a:pPr>
              <a:buClr>
                <a:schemeClr val="accent3"/>
              </a:buClr>
            </a:pPr>
            <a:r>
              <a:rPr lang="en-GB" sz="1800" dirty="0"/>
              <a:t>This course covers the 150dh handset which supports the Alarm Call types defined.</a:t>
            </a:r>
          </a:p>
          <a:p>
            <a:pPr>
              <a:buClr>
                <a:schemeClr val="accent3"/>
              </a:buClr>
            </a:pPr>
            <a:endParaRPr lang="en-GB" sz="1800" dirty="0"/>
          </a:p>
        </p:txBody>
      </p:sp>
    </p:spTree>
    <p:extLst>
      <p:ext uri="{BB962C8B-B14F-4D97-AF65-F5344CB8AC3E}">
        <p14:creationId xmlns:p14="http://schemas.microsoft.com/office/powerpoint/2010/main" val="257542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Alarm Types</a:t>
            </a:r>
          </a:p>
        </p:txBody>
      </p:sp>
      <p:sp>
        <p:nvSpPr>
          <p:cNvPr id="3" name="Content Placeholder 2"/>
          <p:cNvSpPr>
            <a:spLocks noGrp="1"/>
          </p:cNvSpPr>
          <p:nvPr>
            <p:ph type="body" sz="quarter" idx="4294967295"/>
          </p:nvPr>
        </p:nvSpPr>
        <p:spPr>
          <a:xfrm>
            <a:off x="363278" y="1192482"/>
            <a:ext cx="9165752" cy="5366938"/>
          </a:xfrm>
          <a:prstGeom prst="rect">
            <a:avLst/>
          </a:prstGeom>
        </p:spPr>
        <p:txBody>
          <a:bodyPr>
            <a:normAutofit fontScale="85000" lnSpcReduction="20000"/>
          </a:bodyPr>
          <a:lstStyle/>
          <a:p>
            <a:pPr>
              <a:buClr>
                <a:schemeClr val="accent3"/>
              </a:buClr>
            </a:pPr>
            <a:endParaRPr lang="en-GB" sz="1800" dirty="0"/>
          </a:p>
          <a:p>
            <a:pPr marL="0" indent="0">
              <a:buNone/>
            </a:pPr>
            <a:r>
              <a:rPr lang="en-GB" sz="1900" b="1" i="0" u="none" strike="noStrike" baseline="0" dirty="0">
                <a:solidFill>
                  <a:srgbClr val="000000"/>
                </a:solidFill>
                <a:latin typeface="Arial" panose="020B0604020202020204" pitchFamily="34" charset="0"/>
                <a:cs typeface="Arial" panose="020B0604020202020204" pitchFamily="34" charset="0"/>
              </a:rPr>
              <a:t>Alarm Button </a:t>
            </a:r>
            <a:endParaRPr lang="en-GB" sz="19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900" b="0" i="0" u="none" strike="noStrike" baseline="0" dirty="0">
                <a:solidFill>
                  <a:srgbClr val="000000"/>
                </a:solidFill>
                <a:latin typeface="Arial" panose="020B0604020202020204" pitchFamily="34" charset="0"/>
                <a:cs typeface="Arial" panose="020B0604020202020204" pitchFamily="34" charset="0"/>
              </a:rPr>
              <a:t>This alarm is triggered by long pressing (3 seconds) the red button on top of the handset. </a:t>
            </a:r>
          </a:p>
          <a:p>
            <a:pPr marL="0" indent="0">
              <a:buNone/>
            </a:pPr>
            <a:endParaRPr lang="en-GB" sz="19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900" b="1" i="0" u="none" strike="noStrike" baseline="0" dirty="0">
                <a:solidFill>
                  <a:srgbClr val="000000"/>
                </a:solidFill>
                <a:latin typeface="Arial" panose="020B0604020202020204" pitchFamily="34" charset="0"/>
                <a:cs typeface="Arial" panose="020B0604020202020204" pitchFamily="34" charset="0"/>
              </a:rPr>
              <a:t>Pull Cord Alarm </a:t>
            </a:r>
            <a:endParaRPr lang="en-GB" sz="19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900" b="0" i="0" u="none" strike="noStrike" baseline="0" dirty="0">
                <a:solidFill>
                  <a:srgbClr val="000000"/>
                </a:solidFill>
                <a:latin typeface="Arial" panose="020B0604020202020204" pitchFamily="34" charset="0"/>
                <a:cs typeface="Arial" panose="020B0604020202020204" pitchFamily="34" charset="0"/>
              </a:rPr>
              <a:t>The Pull Cord alarm can be triggered by pulling a cord containing a magnet from the pull cord hole on the right side of the handset. </a:t>
            </a:r>
          </a:p>
          <a:p>
            <a:pPr marL="0" indent="0">
              <a:buNone/>
            </a:pPr>
            <a:endParaRPr lang="en-GB" sz="19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900" b="1" i="0" u="none" strike="noStrike" baseline="0" dirty="0">
                <a:solidFill>
                  <a:srgbClr val="000000"/>
                </a:solidFill>
                <a:latin typeface="Arial" panose="020B0604020202020204" pitchFamily="34" charset="0"/>
                <a:cs typeface="Arial" panose="020B0604020202020204" pitchFamily="34" charset="0"/>
              </a:rPr>
              <a:t>Running Alarm </a:t>
            </a:r>
            <a:endParaRPr lang="en-GB" sz="19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900" b="0" i="0" u="none" strike="noStrike" baseline="0" dirty="0">
                <a:solidFill>
                  <a:srgbClr val="000000"/>
                </a:solidFill>
                <a:latin typeface="Arial" panose="020B0604020202020204" pitchFamily="34" charset="0"/>
                <a:cs typeface="Arial" panose="020B0604020202020204" pitchFamily="34" charset="0"/>
              </a:rPr>
              <a:t>To trigger the Running Alarm the handset needs to be shaken up and down for a couple of seconds. Hereby the running alarm is triggered by running if the user has the handset in the hand or in a pocket or similar during running. </a:t>
            </a:r>
          </a:p>
          <a:p>
            <a:pPr marL="0" indent="0">
              <a:buNone/>
            </a:pPr>
            <a:endParaRPr lang="en-GB" sz="19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900" b="1" i="0" u="none" strike="noStrike" baseline="0" dirty="0">
                <a:solidFill>
                  <a:srgbClr val="000000"/>
                </a:solidFill>
                <a:latin typeface="Arial" panose="020B0604020202020204" pitchFamily="34" charset="0"/>
                <a:cs typeface="Arial" panose="020B0604020202020204" pitchFamily="34" charset="0"/>
              </a:rPr>
              <a:t>Man Down Alarm </a:t>
            </a:r>
          </a:p>
          <a:p>
            <a:pPr marL="0" indent="0">
              <a:buNone/>
            </a:pPr>
            <a:r>
              <a:rPr lang="en-GB" sz="1900" b="0" i="0" u="none" strike="noStrike" baseline="0" dirty="0">
                <a:solidFill>
                  <a:srgbClr val="000000"/>
                </a:solidFill>
                <a:latin typeface="Arial" panose="020B0604020202020204" pitchFamily="34" charset="0"/>
                <a:cs typeface="Arial" panose="020B0604020202020204" pitchFamily="34" charset="0"/>
              </a:rPr>
              <a:t>The Man Down alarm is triggered if the handset is lying down in an angle from 60degrees. The time for the handset to be still before the alarm is triggered can be set on base station web interface.</a:t>
            </a:r>
          </a:p>
          <a:p>
            <a:pPr marL="0" indent="0">
              <a:buNone/>
            </a:pPr>
            <a:endParaRPr lang="en-GB" sz="19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900" b="1" i="0" u="none" strike="noStrike" baseline="0" dirty="0">
                <a:solidFill>
                  <a:srgbClr val="000000"/>
                </a:solidFill>
                <a:latin typeface="Arial" panose="020B0604020202020204" pitchFamily="34" charset="0"/>
                <a:cs typeface="Arial" panose="020B0604020202020204" pitchFamily="34" charset="0"/>
              </a:rPr>
              <a:t>No Movement Alarm </a:t>
            </a:r>
          </a:p>
          <a:p>
            <a:pPr marL="0" indent="0">
              <a:buNone/>
            </a:pPr>
            <a:r>
              <a:rPr lang="en-GB" sz="1900" b="0" i="0" u="none" strike="noStrike" baseline="0" dirty="0">
                <a:solidFill>
                  <a:srgbClr val="000000"/>
                </a:solidFill>
                <a:latin typeface="Arial" panose="020B0604020202020204" pitchFamily="34" charset="0"/>
                <a:cs typeface="Arial" panose="020B0604020202020204" pitchFamily="34" charset="0"/>
              </a:rPr>
              <a:t>To trigger the No Movement, alarm the handset needs to be in no movement. As with the man down alarm the time for this before the no movement alarm is triggered is set on the base station web interface</a:t>
            </a:r>
            <a:endParaRPr lang="en-GB"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7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150dh handset alarm button &amp; pull cord </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269972" y="1019269"/>
            <a:ext cx="9359220" cy="1420088"/>
          </a:xfrm>
          <a:prstGeom prst="rect">
            <a:avLst/>
          </a:prstGeom>
        </p:spPr>
        <p:txBody>
          <a:bodyPr>
            <a:normAutofit lnSpcReduction="10000"/>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0000"/>
                </a:solidFill>
                <a:latin typeface="Arial" panose="020B0604020202020204" pitchFamily="34" charset="0"/>
                <a:cs typeface="Arial" panose="020B0604020202020204" pitchFamily="34" charset="0"/>
              </a:rPr>
              <a:t>150dh handset pull cord and alarm button is shown below</a:t>
            </a:r>
          </a:p>
          <a:p>
            <a:pPr>
              <a:lnSpc>
                <a:spcPct val="107000"/>
              </a:lnSpc>
              <a:spcAft>
                <a:spcPts val="800"/>
              </a:spcAft>
            </a:pPr>
            <a:r>
              <a:rPr lang="en-GB" sz="1800" dirty="0">
                <a:solidFill>
                  <a:srgbClr val="000000"/>
                </a:solidFill>
                <a:latin typeface="Arial" panose="020B0604020202020204" pitchFamily="34" charset="0"/>
                <a:cs typeface="Arial" panose="020B0604020202020204" pitchFamily="34" charset="0"/>
              </a:rPr>
              <a:t>When the Alarm call is answered the 150dh automatically goes into speakerphone mode</a:t>
            </a:r>
            <a:endParaRPr lang="en-GB"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B27CD8-97EE-4B6B-AA57-D383128A41D0}"/>
              </a:ext>
            </a:extLst>
          </p:cNvPr>
          <p:cNvPicPr>
            <a:picLocks noChangeAspect="1"/>
          </p:cNvPicPr>
          <p:nvPr/>
        </p:nvPicPr>
        <p:blipFill>
          <a:blip r:embed="rId2"/>
          <a:stretch>
            <a:fillRect/>
          </a:stretch>
        </p:blipFill>
        <p:spPr>
          <a:xfrm>
            <a:off x="569567" y="2801602"/>
            <a:ext cx="2178396" cy="3568765"/>
          </a:xfrm>
          <a:prstGeom prst="rect">
            <a:avLst/>
          </a:prstGeom>
        </p:spPr>
      </p:pic>
      <p:pic>
        <p:nvPicPr>
          <p:cNvPr id="7" name="Picture 6">
            <a:extLst>
              <a:ext uri="{FF2B5EF4-FFF2-40B4-BE49-F238E27FC236}">
                <a16:creationId xmlns:a16="http://schemas.microsoft.com/office/drawing/2014/main" id="{EFB12EAF-FBC6-4FA1-AA9B-3F03B1DFA1E5}"/>
              </a:ext>
            </a:extLst>
          </p:cNvPr>
          <p:cNvPicPr>
            <a:picLocks noChangeAspect="1"/>
          </p:cNvPicPr>
          <p:nvPr/>
        </p:nvPicPr>
        <p:blipFill>
          <a:blip r:embed="rId3"/>
          <a:stretch>
            <a:fillRect/>
          </a:stretch>
        </p:blipFill>
        <p:spPr>
          <a:xfrm rot="5400000">
            <a:off x="2766904" y="3393301"/>
            <a:ext cx="3628913" cy="2388698"/>
          </a:xfrm>
          <a:prstGeom prst="rect">
            <a:avLst/>
          </a:prstGeom>
        </p:spPr>
      </p:pic>
      <p:pic>
        <p:nvPicPr>
          <p:cNvPr id="9" name="Picture 8">
            <a:extLst>
              <a:ext uri="{FF2B5EF4-FFF2-40B4-BE49-F238E27FC236}">
                <a16:creationId xmlns:a16="http://schemas.microsoft.com/office/drawing/2014/main" id="{5EF22F8F-2CC2-4A66-AFB0-8F20534E6FDF}"/>
              </a:ext>
            </a:extLst>
          </p:cNvPr>
          <p:cNvPicPr>
            <a:picLocks noChangeAspect="1"/>
          </p:cNvPicPr>
          <p:nvPr/>
        </p:nvPicPr>
        <p:blipFill>
          <a:blip r:embed="rId4"/>
          <a:stretch>
            <a:fillRect/>
          </a:stretch>
        </p:blipFill>
        <p:spPr>
          <a:xfrm>
            <a:off x="6035837" y="2801602"/>
            <a:ext cx="3024953" cy="3568765"/>
          </a:xfrm>
          <a:prstGeom prst="rect">
            <a:avLst/>
          </a:prstGeom>
        </p:spPr>
      </p:pic>
    </p:spTree>
    <p:extLst>
      <p:ext uri="{BB962C8B-B14F-4D97-AF65-F5344CB8AC3E}">
        <p14:creationId xmlns:p14="http://schemas.microsoft.com/office/powerpoint/2010/main" val="64988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Alarm Configuration of the Base Station</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363278" y="1192482"/>
            <a:ext cx="9025792" cy="1401427"/>
          </a:xfrm>
          <a:prstGeom prst="rect">
            <a:avLst/>
          </a:prstGeom>
        </p:spPr>
        <p:txBody>
          <a:bodyPr>
            <a:no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the Alarm Settings menu, it is controlled how an alarm appears on the handset. For example, if the handset detects “Man Down”, then it is defined in this menu what alarm signal this type of alarm will send out and if a pre-alarm shall be signalled etc. The Alarm is activated by a long press on the Alarm key (3 sec).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All configuration of the handset Alarm Settings is done from the base station. The concept is that on the “Alarm” page on the web server, eight different alarm profiles can be configured. Afterwards for each handset, it can be selected which of the configured alarm profiles, the given handset shall subscribe to. When this is done the selected alarm, profiles are sent to the handset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accent3"/>
              </a:buClr>
            </a:pPr>
            <a:endParaRPr lang="en-GB" sz="1800" dirty="0"/>
          </a:p>
        </p:txBody>
      </p:sp>
    </p:spTree>
    <p:extLst>
      <p:ext uri="{BB962C8B-B14F-4D97-AF65-F5344CB8AC3E}">
        <p14:creationId xmlns:p14="http://schemas.microsoft.com/office/powerpoint/2010/main" val="391454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Alarm Configuration of the Base Station</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363278" y="1192482"/>
            <a:ext cx="9025792" cy="1401427"/>
          </a:xfrm>
          <a:prstGeom prst="rect">
            <a:avLst/>
          </a:prstGeom>
        </p:spPr>
        <p:txBody>
          <a:bodyPr>
            <a:noAutofit/>
          </a:bodyPr>
          <a:lstStyle/>
          <a:p>
            <a:pPr>
              <a:buClr>
                <a:schemeClr val="accent3"/>
              </a:buClr>
            </a:pPr>
            <a:r>
              <a:rPr lang="en-GB" sz="1800" dirty="0"/>
              <a:t>In the Alarm section you can enable the Alarm Types required, see example below</a:t>
            </a:r>
          </a:p>
          <a:p>
            <a:pPr>
              <a:buClr>
                <a:schemeClr val="accent3"/>
              </a:buClr>
            </a:pPr>
            <a:r>
              <a:rPr lang="en-GB" sz="1800" dirty="0"/>
              <a:t>Profile Alias </a:t>
            </a:r>
            <a:r>
              <a:rPr lang="en-GB" sz="1800" dirty="0">
                <a:latin typeface="Arial" panose="020B0604020202020204" pitchFamily="34" charset="0"/>
              </a:rPr>
              <a:t>is a</a:t>
            </a:r>
            <a:r>
              <a:rPr lang="en-GB" sz="1800" dirty="0">
                <a:effectLst/>
                <a:latin typeface="Arial" panose="020B0604020202020204" pitchFamily="34" charset="0"/>
                <a:ea typeface="Calibri" panose="020F0502020204030204" pitchFamily="34" charset="0"/>
              </a:rPr>
              <a:t>n alias or user-friendly name to help identify the different profiles when selecting which profiles to enable for the individual handsets</a:t>
            </a:r>
            <a:endParaRPr lang="en-GB" sz="1800" dirty="0"/>
          </a:p>
          <a:p>
            <a:pPr>
              <a:buClr>
                <a:schemeClr val="accent3"/>
              </a:buClr>
            </a:pPr>
            <a:r>
              <a:rPr lang="en-GB" sz="1800" dirty="0"/>
              <a:t>Alarm Signal. Set to Call.  This is the number the alarm call will be sent to</a:t>
            </a:r>
          </a:p>
        </p:txBody>
      </p:sp>
      <p:pic>
        <p:nvPicPr>
          <p:cNvPr id="7" name="Picture 6">
            <a:extLst>
              <a:ext uri="{FF2B5EF4-FFF2-40B4-BE49-F238E27FC236}">
                <a16:creationId xmlns:a16="http://schemas.microsoft.com/office/drawing/2014/main" id="{D7B40D2A-7332-4645-B804-48A8CE09A3EA}"/>
              </a:ext>
            </a:extLst>
          </p:cNvPr>
          <p:cNvPicPr>
            <a:picLocks noChangeAspect="1"/>
          </p:cNvPicPr>
          <p:nvPr/>
        </p:nvPicPr>
        <p:blipFill>
          <a:blip r:embed="rId2"/>
          <a:stretch>
            <a:fillRect/>
          </a:stretch>
        </p:blipFill>
        <p:spPr>
          <a:xfrm>
            <a:off x="248314" y="2787736"/>
            <a:ext cx="9255720" cy="3702288"/>
          </a:xfrm>
          <a:prstGeom prst="rect">
            <a:avLst/>
          </a:prstGeom>
        </p:spPr>
      </p:pic>
      <p:sp>
        <p:nvSpPr>
          <p:cNvPr id="6" name="Rectangle 5">
            <a:extLst>
              <a:ext uri="{FF2B5EF4-FFF2-40B4-BE49-F238E27FC236}">
                <a16:creationId xmlns:a16="http://schemas.microsoft.com/office/drawing/2014/main" id="{184378D2-00DC-4122-9BE3-43FE1415C703}"/>
              </a:ext>
            </a:extLst>
          </p:cNvPr>
          <p:cNvSpPr/>
          <p:nvPr/>
        </p:nvSpPr>
        <p:spPr>
          <a:xfrm>
            <a:off x="2369976" y="3763337"/>
            <a:ext cx="1492898" cy="250993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623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Alarm Configuration of the Base Station </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293382" y="843436"/>
            <a:ext cx="9572586" cy="3374624"/>
          </a:xfrm>
          <a:prstGeom prst="rect">
            <a:avLst/>
          </a:prstGeom>
        </p:spPr>
        <p:txBody>
          <a:bodyPr>
            <a:normAutofit fontScale="40000" lnSpcReduction="20000"/>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en-GB" sz="4000" b="1" dirty="0">
                <a:solidFill>
                  <a:srgbClr val="000000"/>
                </a:solidFill>
                <a:latin typeface="Arial" panose="020B0604020202020204" pitchFamily="34" charset="0"/>
                <a:ea typeface="Calibri" panose="020F0502020204030204" pitchFamily="34" charset="0"/>
                <a:cs typeface="Arial" panose="020B0604020202020204" pitchFamily="34" charset="0"/>
              </a:rPr>
              <a:t>Stop Alarm from Handset: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Enable/Disable the possibility to stop/cancel the alarm from the handset. </a:t>
            </a:r>
          </a:p>
          <a:p>
            <a:pPr marL="0" indent="0">
              <a:lnSpc>
                <a:spcPct val="107000"/>
              </a:lnSpc>
              <a:spcAft>
                <a:spcPts val="800"/>
              </a:spcAft>
              <a:buNone/>
            </a:pPr>
            <a:r>
              <a:rPr lang="en-GB"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Trigger Delay</a:t>
            </a:r>
            <a:r>
              <a:rPr lang="en-GB" sz="40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period from when the alarm has fired until the handset shows a pre-alarm warning. If set to 0, there will be no pre-alarm warning, and the alarm will be signalled immediately. The alarm algorithm typically needs about 6 sec. to detect e.g. man down etc. </a:t>
            </a:r>
          </a:p>
          <a:p>
            <a:pPr marL="0" indent="0">
              <a:lnSpc>
                <a:spcPct val="107000"/>
              </a:lnSpc>
              <a:spcAft>
                <a:spcPts val="800"/>
              </a:spcAft>
              <a:buNone/>
            </a:pPr>
            <a:r>
              <a:rPr lang="en-GB"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Stop Pre Alarm from Handset: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Enable/Disable the possibility to stop/cancel the pre-alarm from the handset. </a:t>
            </a:r>
          </a:p>
          <a:p>
            <a:pPr marL="0" indent="0">
              <a:lnSpc>
                <a:spcPct val="107000"/>
              </a:lnSpc>
              <a:spcAft>
                <a:spcPts val="800"/>
              </a:spcAft>
              <a:buNone/>
            </a:pPr>
            <a:r>
              <a:rPr lang="en-GB" sz="4000" b="1" dirty="0">
                <a:effectLst/>
                <a:latin typeface="Arial" panose="020B0604020202020204" pitchFamily="34" charset="0"/>
                <a:ea typeface="Calibri" panose="020F0502020204030204" pitchFamily="34" charset="0"/>
                <a:cs typeface="Arial" panose="020B0604020202020204" pitchFamily="34" charset="0"/>
              </a:rPr>
              <a:t>Pre-Alarm Delay:  </a:t>
            </a:r>
            <a:r>
              <a:rPr lang="en-GB" sz="4000" dirty="0">
                <a:effectLst/>
                <a:latin typeface="Arial" panose="020B0604020202020204" pitchFamily="34" charset="0"/>
                <a:ea typeface="Calibri" panose="020F0502020204030204" pitchFamily="34" charset="0"/>
                <a:cs typeface="Arial" panose="020B0604020202020204" pitchFamily="34" charset="0"/>
              </a:rPr>
              <a:t>The period from the pre-alarm warning is shown until the actual alarm is signalled. The maximum value is 255</a:t>
            </a:r>
          </a:p>
          <a:p>
            <a:pPr marL="0" indent="0">
              <a:lnSpc>
                <a:spcPct val="107000"/>
              </a:lnSpc>
              <a:spcAft>
                <a:spcPts val="800"/>
              </a:spcAft>
              <a:buNone/>
            </a:pPr>
            <a:r>
              <a:rPr lang="en-GB" sz="4000" b="1" dirty="0">
                <a:latin typeface="Arial" panose="020B0604020202020204" pitchFamily="34" charset="0"/>
                <a:cs typeface="Arial" panose="020B0604020202020204" pitchFamily="34" charset="0"/>
              </a:rPr>
              <a:t>Howling: </a:t>
            </a:r>
            <a:r>
              <a:rPr lang="en-GB" sz="4000" i="0" u="none" strike="noStrike" baseline="0" dirty="0">
                <a:solidFill>
                  <a:srgbClr val="000000"/>
                </a:solidFill>
                <a:latin typeface="Arial" panose="020B0604020202020204" pitchFamily="34" charset="0"/>
                <a:cs typeface="Arial" panose="020B0604020202020204" pitchFamily="34" charset="0"/>
              </a:rPr>
              <a:t>Enable/Disable </a:t>
            </a:r>
            <a:r>
              <a:rPr lang="en-GB" sz="4000" b="0" i="0" u="none" strike="noStrike" baseline="0" dirty="0">
                <a:solidFill>
                  <a:srgbClr val="000000"/>
                </a:solidFill>
                <a:latin typeface="Arial" panose="020B0604020202020204" pitchFamily="34" charset="0"/>
                <a:cs typeface="Arial" panose="020B0604020202020204" pitchFamily="34" charset="0"/>
              </a:rPr>
              <a:t>if howling shall be started in the handset, when the alarm is signalled. If disabled, only the configured signal is sent . </a:t>
            </a:r>
            <a:r>
              <a:rPr lang="en-GB" sz="4000" b="0" i="0" u="none" strike="noStrike" baseline="0" dirty="0">
                <a:solidFill>
                  <a:srgbClr val="FF0000"/>
                </a:solidFill>
                <a:latin typeface="Arial" panose="020B0604020202020204" pitchFamily="34" charset="0"/>
                <a:cs typeface="Arial" panose="020B0604020202020204" pitchFamily="34" charset="0"/>
              </a:rPr>
              <a:t>Note this only provides one burst of howl tone. So </a:t>
            </a:r>
            <a:r>
              <a:rPr lang="en-GB" sz="4000" dirty="0">
                <a:solidFill>
                  <a:srgbClr val="FF0000"/>
                </a:solidFill>
                <a:latin typeface="Arial" panose="020B0604020202020204" pitchFamily="34" charset="0"/>
                <a:cs typeface="Arial" panose="020B0604020202020204" pitchFamily="34" charset="0"/>
              </a:rPr>
              <a:t>this may not be suitable to use in practice.</a:t>
            </a:r>
            <a:r>
              <a:rPr lang="en-GB" sz="4000" b="0" i="0" u="none" strike="noStrike" baseline="0" dirty="0">
                <a:solidFill>
                  <a:srgbClr val="FF0000"/>
                </a:solidFill>
                <a:latin typeface="Arial" panose="020B0604020202020204" pitchFamily="34" charset="0"/>
                <a:cs typeface="Arial" panose="020B0604020202020204" pitchFamily="34" charset="0"/>
              </a:rPr>
              <a:t>	</a:t>
            </a:r>
          </a:p>
          <a:p>
            <a:pPr marL="0" indent="0">
              <a:lnSpc>
                <a:spcPct val="107000"/>
              </a:lnSpc>
              <a:spcAft>
                <a:spcPts val="800"/>
              </a:spcAft>
              <a:buNone/>
            </a:pPr>
            <a:endParaRPr lang="en-GB" sz="26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4A8C127-E1C5-4E9A-A9BC-9BCB22B885D2}"/>
              </a:ext>
            </a:extLst>
          </p:cNvPr>
          <p:cNvPicPr>
            <a:picLocks noChangeAspect="1"/>
          </p:cNvPicPr>
          <p:nvPr/>
        </p:nvPicPr>
        <p:blipFill>
          <a:blip r:embed="rId2"/>
          <a:stretch>
            <a:fillRect/>
          </a:stretch>
        </p:blipFill>
        <p:spPr>
          <a:xfrm>
            <a:off x="381706" y="4015195"/>
            <a:ext cx="7864078" cy="2139779"/>
          </a:xfrm>
          <a:prstGeom prst="rect">
            <a:avLst/>
          </a:prstGeom>
        </p:spPr>
      </p:pic>
      <p:sp>
        <p:nvSpPr>
          <p:cNvPr id="15" name="Content Placeholder 2">
            <a:extLst>
              <a:ext uri="{FF2B5EF4-FFF2-40B4-BE49-F238E27FC236}">
                <a16:creationId xmlns:a16="http://schemas.microsoft.com/office/drawing/2014/main" id="{77C80850-3469-420E-B9C6-3BC32D58F53C}"/>
              </a:ext>
            </a:extLst>
          </p:cNvPr>
          <p:cNvSpPr txBox="1">
            <a:spLocks/>
          </p:cNvSpPr>
          <p:nvPr/>
        </p:nvSpPr>
        <p:spPr>
          <a:xfrm>
            <a:off x="272446" y="5966952"/>
            <a:ext cx="9883057" cy="916236"/>
          </a:xfrm>
          <a:prstGeom prst="rect">
            <a:avLst/>
          </a:prstGeom>
        </p:spPr>
        <p:txBody>
          <a:bodyPr>
            <a:normAutofit fontScale="92500"/>
          </a:bodyPr>
          <a:lst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000000"/>
                </a:solidFill>
                <a:latin typeface="Arial" panose="020B0604020202020204" pitchFamily="34" charset="0"/>
                <a:ea typeface="Calibri" panose="020F0502020204030204" pitchFamily="34" charset="0"/>
              </a:rPr>
              <a:t> </a:t>
            </a:r>
            <a:endParaRPr lang="en-GB" sz="1800" dirty="0">
              <a:solidFill>
                <a:srgbClr val="000000"/>
              </a:solidFill>
              <a:latin typeface="Calibri" panose="020F0502020204030204" pitchFamily="34" charset="0"/>
              <a:ea typeface="Calibri" panose="020F0502020204030204" pitchFamily="34" charset="0"/>
            </a:endParaRPr>
          </a:p>
          <a:p>
            <a:pPr marL="0" indent="0">
              <a:lnSpc>
                <a:spcPct val="107000"/>
              </a:lnSpc>
              <a:spcAft>
                <a:spcPts val="800"/>
              </a:spcAft>
              <a:buFont typeface="Arial" panose="020B0604020202020204" pitchFamily="34" charset="0"/>
              <a:buNone/>
            </a:pPr>
            <a:r>
              <a:rPr lang="en-GB" sz="1800" dirty="0">
                <a:solidFill>
                  <a:srgbClr val="FF0000"/>
                </a:solidFill>
                <a:latin typeface="Arial" panose="020B0604020202020204" pitchFamily="34" charset="0"/>
                <a:cs typeface="Arial" panose="020B0604020202020204" pitchFamily="34" charset="0"/>
              </a:rPr>
              <a:t>AFTER CONFIGURATION, THE HANDSET MUST BE REBOOTED AND THE</a:t>
            </a:r>
            <a:r>
              <a:rPr lang="en-GB" sz="1600" dirty="0">
                <a:solidFill>
                  <a:srgbClr val="FF0000"/>
                </a:solidFill>
                <a:latin typeface="Arial" panose="020B0604020202020204" pitchFamily="34" charset="0"/>
                <a:cs typeface="Arial" panose="020B0604020202020204" pitchFamily="34" charset="0"/>
              </a:rPr>
              <a:t> </a:t>
            </a:r>
            <a:r>
              <a:rPr lang="en-GB" sz="1800" dirty="0">
                <a:solidFill>
                  <a:srgbClr val="FF0000"/>
                </a:solidFill>
                <a:latin typeface="Arial" panose="020B0604020202020204" pitchFamily="34" charset="0"/>
                <a:cs typeface="Arial" panose="020B0604020202020204" pitchFamily="34" charset="0"/>
              </a:rPr>
              <a:t>ALARM TESTED</a:t>
            </a:r>
          </a:p>
        </p:txBody>
      </p:sp>
    </p:spTree>
    <p:extLst>
      <p:ext uri="{BB962C8B-B14F-4D97-AF65-F5344CB8AC3E}">
        <p14:creationId xmlns:p14="http://schemas.microsoft.com/office/powerpoint/2010/main" val="267163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200" b="1" dirty="0">
                <a:solidFill>
                  <a:schemeClr val="tx1"/>
                </a:solidFill>
                <a:latin typeface="+mj-lt"/>
                <a:cs typeface="+mj-cs"/>
              </a:rPr>
              <a:t>IP DECT Alarms: Alarm Configuration of the Base Station </a:t>
            </a:r>
            <a:br>
              <a:rPr lang="en-GB" sz="2400" dirty="0"/>
            </a:br>
            <a:endParaRPr lang="en-GB" sz="2200" b="1" dirty="0">
              <a:solidFill>
                <a:schemeClr val="tx1"/>
              </a:solidFill>
              <a:latin typeface="+mj-lt"/>
              <a:cs typeface="+mj-cs"/>
            </a:endParaRPr>
          </a:p>
        </p:txBody>
      </p:sp>
      <p:sp>
        <p:nvSpPr>
          <p:cNvPr id="3" name="Content Placeholder 2"/>
          <p:cNvSpPr>
            <a:spLocks noGrp="1"/>
          </p:cNvSpPr>
          <p:nvPr>
            <p:ph type="body" sz="quarter" idx="4294967295"/>
          </p:nvPr>
        </p:nvSpPr>
        <p:spPr>
          <a:xfrm>
            <a:off x="525829" y="1126699"/>
            <a:ext cx="9025792" cy="3426251"/>
          </a:xfrm>
          <a:prstGeom prst="rect">
            <a:avLst/>
          </a:prstGeom>
        </p:spPr>
        <p:txBody>
          <a:bodyPr>
            <a:normAutofit fontScale="85000" lnSpcReduction="10000"/>
          </a:bodyPr>
          <a:lstStyle/>
          <a:p>
            <a:pPr marL="0" indent="0">
              <a:buNone/>
            </a:pPr>
            <a:r>
              <a:rPr lang="en-GB" sz="1800" dirty="0">
                <a:solidFill>
                  <a:srgbClr val="000000"/>
                </a:solidFill>
                <a:effectLst/>
                <a:latin typeface="Arial" panose="020B060402020202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FF0000"/>
                </a:solidFill>
                <a:latin typeface="Arial" panose="020B0604020202020204" pitchFamily="34" charset="0"/>
                <a:cs typeface="Arial" panose="020B0604020202020204" pitchFamily="34" charset="0"/>
              </a:rPr>
              <a:t>IMPORTANT NOTE</a:t>
            </a:r>
          </a:p>
          <a:p>
            <a:pPr>
              <a:lnSpc>
                <a:spcPct val="107000"/>
              </a:lnSpc>
              <a:spcAft>
                <a:spcPts val="800"/>
              </a:spcAft>
            </a:pPr>
            <a:r>
              <a:rPr lang="en-GB" sz="1800" dirty="0">
                <a:solidFill>
                  <a:srgbClr val="000000"/>
                </a:solidFill>
                <a:latin typeface="Arial" panose="020B0604020202020204" pitchFamily="34" charset="0"/>
                <a:cs typeface="Arial" panose="020B0604020202020204" pitchFamily="34" charset="0"/>
              </a:rPr>
              <a:t>Whilst very unlikely, in some circumstances after making base programming changes when alarm calls are in progress, the handset may enter a state where new alarm calls fail.</a:t>
            </a:r>
          </a:p>
          <a:p>
            <a:pPr>
              <a:lnSpc>
                <a:spcPct val="107000"/>
              </a:lnSpc>
              <a:spcAft>
                <a:spcPts val="800"/>
              </a:spcAft>
            </a:pPr>
            <a:r>
              <a:rPr lang="en-GB" sz="1800" dirty="0">
                <a:solidFill>
                  <a:srgbClr val="000000"/>
                </a:solidFill>
                <a:latin typeface="Arial" panose="020B0604020202020204" pitchFamily="34" charset="0"/>
                <a:cs typeface="Arial" panose="020B0604020202020204" pitchFamily="34" charset="0"/>
              </a:rPr>
              <a:t>You may see ‘Auto answer’ displayed in the handset if this happens</a:t>
            </a:r>
          </a:p>
          <a:p>
            <a:pPr>
              <a:lnSpc>
                <a:spcPct val="107000"/>
              </a:lnSpc>
              <a:spcAft>
                <a:spcPts val="800"/>
              </a:spcAft>
            </a:pPr>
            <a:r>
              <a:rPr lang="en-GB" sz="1800" dirty="0">
                <a:solidFill>
                  <a:srgbClr val="000000"/>
                </a:solidFill>
                <a:latin typeface="Arial" panose="020B0604020202020204" pitchFamily="34" charset="0"/>
                <a:cs typeface="Arial" panose="020B0604020202020204" pitchFamily="34" charset="0"/>
              </a:rPr>
              <a:t>To return the handset to normal operation  go to Menu, Settings, Answer mode, select Normal, press hang up key twice and check idle display has Auto answer removed.</a:t>
            </a:r>
          </a:p>
          <a:p>
            <a:pPr>
              <a:lnSpc>
                <a:spcPct val="107000"/>
              </a:lnSpc>
              <a:spcAft>
                <a:spcPts val="800"/>
              </a:spcAft>
            </a:pPr>
            <a:r>
              <a:rPr lang="en-GB" sz="1800" dirty="0">
                <a:solidFill>
                  <a:srgbClr val="000000"/>
                </a:solidFill>
                <a:latin typeface="Arial" panose="020B0604020202020204" pitchFamily="34" charset="0"/>
                <a:cs typeface="Arial" panose="020B0604020202020204" pitchFamily="34" charset="0"/>
              </a:rPr>
              <a:t>Turn off the phone by a long press on the red hang up/power key, then the display is off.  Long press on red hang up/power key to power up the phone</a:t>
            </a:r>
          </a:p>
          <a:p>
            <a:pPr>
              <a:lnSpc>
                <a:spcPct val="107000"/>
              </a:lnSpc>
              <a:spcAft>
                <a:spcPts val="800"/>
              </a:spcAft>
            </a:pPr>
            <a:r>
              <a:rPr lang="en-GB" sz="1800" dirty="0">
                <a:solidFill>
                  <a:srgbClr val="000000"/>
                </a:solidFill>
                <a:latin typeface="Arial" panose="020B0604020202020204" pitchFamily="34" charset="0"/>
                <a:cs typeface="Arial" panose="020B0604020202020204" pitchFamily="34" charset="0"/>
              </a:rPr>
              <a:t>Test the alarms work normally</a:t>
            </a:r>
          </a:p>
          <a:p>
            <a:pPr>
              <a:lnSpc>
                <a:spcPct val="107000"/>
              </a:lnSpc>
              <a:spcAft>
                <a:spcPts val="800"/>
              </a:spcAft>
            </a:pPr>
            <a:endParaRPr lang="en-GB" sz="1800" dirty="0">
              <a:solidFill>
                <a:srgbClr val="000000"/>
              </a:solidFill>
              <a:latin typeface="Arial" panose="020B0604020202020204" pitchFamily="34" charset="0"/>
              <a:cs typeface="Arial" panose="020B0604020202020204" pitchFamily="34" charset="0"/>
            </a:endParaRPr>
          </a:p>
          <a:p>
            <a:pPr>
              <a:lnSpc>
                <a:spcPct val="107000"/>
              </a:lnSpc>
              <a:spcAft>
                <a:spcPts val="800"/>
              </a:spcAft>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61316"/>
      </p:ext>
    </p:extLst>
  </p:cSld>
  <p:clrMapOvr>
    <a:masterClrMapping/>
  </p:clrMapOvr>
</p:sld>
</file>

<file path=ppt/theme/theme1.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2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Title Slid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 powerpoint template</Template>
  <TotalTime>18151</TotalTime>
  <Words>1514</Words>
  <Application>Microsoft Office PowerPoint</Application>
  <PresentationFormat>Custom</PresentationFormat>
  <Paragraphs>110</Paragraphs>
  <Slides>15</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Calibri</vt:lpstr>
      <vt:lpstr>Content slide - simple</vt:lpstr>
      <vt:lpstr>2_Pragma</vt:lpstr>
      <vt:lpstr>Title Slide with Graphic</vt:lpstr>
      <vt:lpstr>PowerPoint Presentation</vt:lpstr>
      <vt:lpstr>IP DECT Alarms Contents</vt:lpstr>
      <vt:lpstr>IP DECT Alarms Overview</vt:lpstr>
      <vt:lpstr>IP DECT Alarms:  Alarm Types</vt:lpstr>
      <vt:lpstr>IP DECT Alarms: 150dh handset alarm button &amp; pull cord  </vt:lpstr>
      <vt:lpstr>IP DECT Alarms: Alarm Configuration of the Base Station </vt:lpstr>
      <vt:lpstr>IP DECT Alarms: Alarm Configuration of the Base Station </vt:lpstr>
      <vt:lpstr>IP DECT Alarms: Alarm Configuration of the Base Station  </vt:lpstr>
      <vt:lpstr>IP DECT Alarms: Alarm Configuration of the Base Station  </vt:lpstr>
      <vt:lpstr>IP DECT Alarms: Use of the Alarms 1  </vt:lpstr>
      <vt:lpstr>IP DECT Alarms: Use of the Alarms 2  </vt:lpstr>
      <vt:lpstr>IP DECT Alarms: Receiving Party  </vt:lpstr>
      <vt:lpstr>IP DECT Alarms: Receiving Party  </vt:lpstr>
      <vt:lpstr>IP DECT Alarms: Alarm Configuration of the Handset </vt:lpstr>
      <vt:lpstr>IP DECT Alarms: 150dh Pre-Alarm display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Mark Jones</cp:lastModifiedBy>
  <cp:revision>484</cp:revision>
  <dcterms:created xsi:type="dcterms:W3CDTF">2015-03-18T09:12:00Z</dcterms:created>
  <dcterms:modified xsi:type="dcterms:W3CDTF">2022-03-24T10:25:59Z</dcterms:modified>
</cp:coreProperties>
</file>