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  <p:sldMasterId id="2147483740" r:id="rId2"/>
    <p:sldMasterId id="2147483744" r:id="rId3"/>
  </p:sldMasterIdLst>
  <p:notesMasterIdLst>
    <p:notesMasterId r:id="rId12"/>
  </p:notesMasterIdLst>
  <p:handoutMasterIdLst>
    <p:handoutMasterId r:id="rId13"/>
  </p:handoutMasterIdLst>
  <p:sldIdLst>
    <p:sldId id="454" r:id="rId4"/>
    <p:sldId id="631" r:id="rId5"/>
    <p:sldId id="651" r:id="rId6"/>
    <p:sldId id="634" r:id="rId7"/>
    <p:sldId id="635" r:id="rId8"/>
    <p:sldId id="637" r:id="rId9"/>
    <p:sldId id="636" r:id="rId10"/>
    <p:sldId id="638" r:id="rId11"/>
  </p:sldIdLst>
  <p:sldSz cx="10077450" cy="7562850"/>
  <p:notesSz cx="6858000" cy="9144000"/>
  <p:defaultTextStyle>
    <a:defPPr>
      <a:defRPr lang="en-GB"/>
    </a:defPPr>
    <a:lvl1pPr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93B"/>
    <a:srgbClr val="E24912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966" y="108"/>
      </p:cViewPr>
      <p:guideLst>
        <p:guide orient="horz" pos="2382"/>
        <p:guide pos="31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7FE166-99A8-4720-A71C-8625A9EEC644}" type="datetimeFigureOut">
              <a:rPr lang="en-GB"/>
              <a:pPr>
                <a:defRPr/>
              </a:pPr>
              <a:t>07/07/2021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FC60FD-65E7-42AE-B87C-F995971840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203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0D83F22-9219-446E-82BC-2A01DC0651EF}" type="datetimeFigureOut">
              <a:rPr lang="en-GB"/>
              <a:pPr>
                <a:defRPr/>
              </a:pPr>
              <a:t>07/07/2021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0E5F17-6683-4168-911C-CBB4BD282A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226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57275" y="1578377"/>
            <a:ext cx="7859713" cy="430191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11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474" y="2822368"/>
            <a:ext cx="6441583" cy="1479767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4508" y="2274532"/>
            <a:ext cx="6414572" cy="547836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bg1">
                    <a:lumMod val="8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55380" y="251876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6" name="Donut 5"/>
          <p:cNvSpPr/>
          <p:nvPr userDrawn="1"/>
        </p:nvSpPr>
        <p:spPr>
          <a:xfrm>
            <a:off x="441129" y="2303066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6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488543" y="2862078"/>
            <a:ext cx="1587" cy="9001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7496" y="2893418"/>
            <a:ext cx="3199847" cy="868773"/>
          </a:xfrm>
        </p:spPr>
        <p:txBody>
          <a:bodyPr>
            <a:normAutofit/>
          </a:bodyPr>
          <a:lstStyle>
            <a:lvl1pPr>
              <a:defRPr sz="4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813969" y="3041823"/>
            <a:ext cx="3195025" cy="831850"/>
          </a:xfrm>
        </p:spPr>
        <p:txBody>
          <a:bodyPr/>
          <a:lstStyle>
            <a:lvl1pPr>
              <a:defRPr sz="36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add subtitle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676454" y="277843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9" name="Donut 8"/>
          <p:cNvSpPr/>
          <p:nvPr userDrawn="1"/>
        </p:nvSpPr>
        <p:spPr>
          <a:xfrm>
            <a:off x="441129" y="2592474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46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425" y="1587405"/>
            <a:ext cx="6290846" cy="868773"/>
          </a:xfrm>
        </p:spPr>
        <p:txBody>
          <a:bodyPr>
            <a:normAutofit/>
          </a:bodyPr>
          <a:lstStyle>
            <a:lvl1pPr>
              <a:defRPr sz="47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01" y="2739309"/>
            <a:ext cx="4647440" cy="2984518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+mn-lt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82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15002" y="1533525"/>
            <a:ext cx="4647440" cy="1755775"/>
          </a:xfrm>
          <a:prstGeom prst="rect">
            <a:avLst/>
          </a:prstGeom>
        </p:spPr>
        <p:txBody>
          <a:bodyPr vert="horz"/>
          <a:lstStyle>
            <a:lvl1pPr algn="l"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715001" y="3771900"/>
            <a:ext cx="4647440" cy="29845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75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490" y="1578377"/>
            <a:ext cx="7054215" cy="39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EF7D00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7275" y="2063795"/>
            <a:ext cx="7916863" cy="373209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00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76300" y="1619250"/>
            <a:ext cx="4203700" cy="118745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2000" y="1708150"/>
            <a:ext cx="2649489" cy="992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114039" y="170815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57275" y="2996418"/>
            <a:ext cx="7870825" cy="287946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47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Icon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057275" y="124460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57275" y="2632075"/>
            <a:ext cx="6864350" cy="365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EF7D00"/>
                </a:solidFill>
              </a:defRPr>
            </a:lvl1pPr>
            <a:lvl2pPr marL="503972" indent="0">
              <a:buNone/>
              <a:defRPr sz="1800">
                <a:solidFill>
                  <a:srgbClr val="C6093B"/>
                </a:solidFill>
              </a:defRPr>
            </a:lvl2pPr>
            <a:lvl3pPr marL="1007943" indent="0">
              <a:buNone/>
              <a:defRPr sz="1800">
                <a:solidFill>
                  <a:srgbClr val="C6093B"/>
                </a:solidFill>
              </a:defRPr>
            </a:lvl3pPr>
            <a:lvl4pPr marL="1511914" indent="0">
              <a:buNone/>
              <a:defRPr sz="1800">
                <a:solidFill>
                  <a:srgbClr val="C6093B"/>
                </a:solidFill>
              </a:defRPr>
            </a:lvl4pPr>
            <a:lvl5pPr marL="2015886" indent="0">
              <a:buNone/>
              <a:defRPr sz="1800">
                <a:solidFill>
                  <a:srgbClr val="C6093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57275" y="3005344"/>
            <a:ext cx="7870825" cy="277647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723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d su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08000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080000" y="3738563"/>
            <a:ext cx="3640137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16205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163638" y="3738563"/>
            <a:ext cx="3638550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1427" y="1709799"/>
            <a:ext cx="2106505" cy="17227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338549" y="1699206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338549" y="3944783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339152" y="1709799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294432" y="3945045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451426" y="3945045"/>
            <a:ext cx="2106505" cy="171016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6382903" y="1708607"/>
            <a:ext cx="2113983" cy="17239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6382903" y="3944782"/>
            <a:ext cx="2113983" cy="171042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51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838092" y="1584325"/>
            <a:ext cx="3691671" cy="41477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5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3238" y="1584325"/>
            <a:ext cx="5138737" cy="414772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00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 hasCustomPrompt="1"/>
          </p:nvPr>
        </p:nvSpPr>
        <p:spPr>
          <a:xfrm>
            <a:off x="457200" y="1541463"/>
            <a:ext cx="9264650" cy="4157662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>
                <a:solidFill>
                  <a:srgbClr val="EF7D00"/>
                </a:solidFill>
                <a:latin typeface="+mn-lt"/>
              </a:defRPr>
            </a:lvl1pPr>
          </a:lstStyle>
          <a:p>
            <a:r>
              <a:rPr lang="en-AU" altLang="ja-JP" dirty="0"/>
              <a:t>Click icon to insert table</a:t>
            </a:r>
            <a:endParaRPr lang="ja-JP" alt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179513"/>
            <a:ext cx="6905625" cy="361950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/>
            </a:lvl1pPr>
          </a:lstStyle>
          <a:p>
            <a:pPr lvl="0"/>
            <a:r>
              <a:rPr lang="en-AU" altLang="ja-JP" dirty="0"/>
              <a:t>Click to edit subtitle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327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503239" y="1483895"/>
            <a:ext cx="9025792" cy="3938337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EF7D00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456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894926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896400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ontent-slide_simple_Content slide 2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-1" y="18699"/>
            <a:ext cx="10084565" cy="755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7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6" r:id="rId9"/>
  </p:sldLayoutIdLst>
  <p:txStyles>
    <p:titleStyle>
      <a:lvl1pPr algn="ctr" defTabSz="503238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77825" indent="-377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2A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-title-slide_Title slide with logos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331"/>
            <a:ext cx="10077450" cy="7552187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170928" y="3234069"/>
            <a:ext cx="60039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Main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63763" y="2686050"/>
            <a:ext cx="27003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Sub Title </a:t>
            </a:r>
          </a:p>
        </p:txBody>
      </p:sp>
    </p:spTree>
    <p:extLst>
      <p:ext uri="{BB962C8B-B14F-4D97-AF65-F5344CB8AC3E}">
        <p14:creationId xmlns:p14="http://schemas.microsoft.com/office/powerpoint/2010/main" val="204842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</p:sldLayoutIdLst>
  <p:txStyles>
    <p:titleStyle>
      <a:lvl1pPr algn="l" defTabSz="503238" rtl="0" fontAlgn="base">
        <a:spcBef>
          <a:spcPct val="0"/>
        </a:spcBef>
        <a:spcAft>
          <a:spcPct val="0"/>
        </a:spcAft>
        <a:defRPr sz="54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bg1">
              <a:lumMod val="75000"/>
            </a:schemeClr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49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id="{C92C7812-D541-4302-8E05-DC56794E6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" b="73"/>
          <a:stretch>
            <a:fillRect/>
          </a:stretch>
        </p:blipFill>
        <p:spPr bwMode="auto">
          <a:xfrm>
            <a:off x="655371" y="2536374"/>
            <a:ext cx="1081088" cy="108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03D8B5D6-F6D2-4336-8EAB-DB304DBD7B04}"/>
              </a:ext>
            </a:extLst>
          </p:cNvPr>
          <p:cNvSpPr txBox="1">
            <a:spLocks/>
          </p:cNvSpPr>
          <p:nvPr/>
        </p:nvSpPr>
        <p:spPr bwMode="auto">
          <a:xfrm>
            <a:off x="2330316" y="2301658"/>
            <a:ext cx="7091763" cy="147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>
            <a:lvl1pPr algn="l" defTabSz="503238" rtl="0" fontAlgn="base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algn="l" defTabSz="503238" rtl="0" fontAlgn="base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sz="4000" dirty="0"/>
              <a:t>IP-DECT 130dB Multi-cell</a:t>
            </a:r>
            <a:br>
              <a:rPr lang="en-GB" sz="4000" dirty="0"/>
            </a:br>
            <a:r>
              <a:rPr lang="en-GB" sz="4000" dirty="0"/>
              <a:t>Set up</a:t>
            </a:r>
          </a:p>
        </p:txBody>
      </p:sp>
    </p:spTree>
    <p:extLst>
      <p:ext uri="{BB962C8B-B14F-4D97-AF65-F5344CB8AC3E}">
        <p14:creationId xmlns:p14="http://schemas.microsoft.com/office/powerpoint/2010/main" val="265198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Multi-cell: Base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8915891" cy="107823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GB" sz="1800" dirty="0"/>
              <a:t>Check all bases stations are on the same software version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B0FD83-2B35-4251-888F-08D8F8355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38" y="2101065"/>
            <a:ext cx="8486775" cy="3581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15A69AA-C217-4883-B244-E1DF37C99122}"/>
              </a:ext>
            </a:extLst>
          </p:cNvPr>
          <p:cNvSpPr/>
          <p:nvPr/>
        </p:nvSpPr>
        <p:spPr>
          <a:xfrm>
            <a:off x="5746922" y="4382786"/>
            <a:ext cx="2211355" cy="25223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21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Multi-cell: Primary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3278" y="1192482"/>
            <a:ext cx="8915891" cy="107823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GB" sz="1800" dirty="0"/>
              <a:t>On the first base station at least one extension should be registered</a:t>
            </a:r>
          </a:p>
          <a:p>
            <a:pPr>
              <a:buClr>
                <a:schemeClr val="accent3"/>
              </a:buClr>
            </a:pPr>
            <a:r>
              <a:rPr lang="en-GB" sz="1800" dirty="0"/>
              <a:t>Enable Multi cell system and save and reboot</a:t>
            </a:r>
          </a:p>
          <a:p>
            <a:pPr>
              <a:buClr>
                <a:schemeClr val="accent3"/>
              </a:buClr>
            </a:pPr>
            <a:r>
              <a:rPr lang="en-GB" sz="1800" dirty="0"/>
              <a:t>Multi cell status is Unchained Allowed to join as Primary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B8E35A-48C6-4EFC-BDF5-BFD03FD12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98" y="2747874"/>
            <a:ext cx="4703480" cy="28950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A7FA2C-A3E0-4D8E-93D0-EB1A644EC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725" y="2747874"/>
            <a:ext cx="4832327" cy="289501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15A69AA-C217-4883-B244-E1DF37C99122}"/>
              </a:ext>
            </a:extLst>
          </p:cNvPr>
          <p:cNvSpPr/>
          <p:nvPr/>
        </p:nvSpPr>
        <p:spPr>
          <a:xfrm>
            <a:off x="7659697" y="3508312"/>
            <a:ext cx="2211355" cy="3582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3C5E18-80AB-4411-965F-ED1EA996F77D}"/>
              </a:ext>
            </a:extLst>
          </p:cNvPr>
          <p:cNvSpPr/>
          <p:nvPr/>
        </p:nvSpPr>
        <p:spPr>
          <a:xfrm>
            <a:off x="3144416" y="4310743"/>
            <a:ext cx="1676807" cy="2428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0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Multi-cell: Second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503238" y="1349376"/>
            <a:ext cx="8078787" cy="66554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</a:pPr>
            <a:r>
              <a:rPr lang="en-GB" sz="1800" dirty="0"/>
              <a:t>Connect  a second base and enable multi cell, Save and Reboot</a:t>
            </a:r>
          </a:p>
          <a:p>
            <a:pPr>
              <a:buClr>
                <a:schemeClr val="accent3"/>
              </a:buClr>
            </a:pPr>
            <a:r>
              <a:rPr lang="en-GB" sz="1800" dirty="0"/>
              <a:t>Multi Cell initial status, Unchained Allowed to Join as Secondary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CDF14C-D228-426A-A4ED-675394D83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01" y="2520858"/>
            <a:ext cx="5376633" cy="33093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9E2B93F-F0B8-49B3-B4CB-ECFDECA94453}"/>
              </a:ext>
            </a:extLst>
          </p:cNvPr>
          <p:cNvSpPr/>
          <p:nvPr/>
        </p:nvSpPr>
        <p:spPr>
          <a:xfrm>
            <a:off x="3726238" y="4277104"/>
            <a:ext cx="2211355" cy="3582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7A7938-AADE-4BF4-9273-808E8B22A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7593" y="2604691"/>
            <a:ext cx="394335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61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Multi-cell: Second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503238" y="1034582"/>
            <a:ext cx="9025792" cy="66554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GB" sz="1800" dirty="0"/>
              <a:t>On the second base when synchronised (up to 5mins) check the multi cell status</a:t>
            </a:r>
            <a:endParaRPr lang="en-GB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AF0FE6-9DB3-4E76-AF46-BB6EFE550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1436768"/>
            <a:ext cx="6386610" cy="536913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5CFD19-0F50-48BF-88D0-DF066DEE2FA2}"/>
              </a:ext>
            </a:extLst>
          </p:cNvPr>
          <p:cNvSpPr/>
          <p:nvPr/>
        </p:nvSpPr>
        <p:spPr>
          <a:xfrm>
            <a:off x="1953421" y="2168386"/>
            <a:ext cx="4111477" cy="66554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8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Multi-cell: Second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503238" y="1349376"/>
            <a:ext cx="8274570" cy="9487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</a:pPr>
            <a:r>
              <a:rPr lang="en-GB" sz="1800" dirty="0"/>
              <a:t>Check the second base is synchronised (locked) to the primary base station in the Base Station Group </a:t>
            </a:r>
          </a:p>
          <a:p>
            <a:pPr>
              <a:buClr>
                <a:schemeClr val="accent3"/>
              </a:buClr>
            </a:pPr>
            <a:r>
              <a:rPr lang="en-GB" sz="1800" dirty="0"/>
              <a:t>You can see the base relationship in the DECT Chain</a:t>
            </a:r>
          </a:p>
          <a:p>
            <a:pPr marL="0" indent="0">
              <a:buClr>
                <a:schemeClr val="accent3"/>
              </a:buClr>
              <a:buNone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A28EE4-7E72-49D6-8F11-F44C82D55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62" y="2918927"/>
            <a:ext cx="9048750" cy="31432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9F5F9A5-0F95-498F-BBD2-B201E16A45DD}"/>
              </a:ext>
            </a:extLst>
          </p:cNvPr>
          <p:cNvSpPr/>
          <p:nvPr/>
        </p:nvSpPr>
        <p:spPr>
          <a:xfrm>
            <a:off x="7716416" y="4367982"/>
            <a:ext cx="755780" cy="3582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50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Multi-cell: Primary after multi-cell synchronisation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503238" y="1349376"/>
            <a:ext cx="8078787" cy="66554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GB" sz="1800" dirty="0"/>
              <a:t>Primary base shows Multi cell Ready(Keep Alive) Primary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2FA26F-3B09-4A7A-AE87-1FCD81E8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38" y="2333721"/>
            <a:ext cx="84582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15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Multi-cell:</a:t>
            </a:r>
            <a:r>
              <a:rPr lang="en-GB" sz="2200" b="1" dirty="0">
                <a:solidFill>
                  <a:schemeClr val="tx1"/>
                </a:solidFill>
              </a:rPr>
              <a:t> Primary after multi-cell synchronisation</a:t>
            </a:r>
            <a:endParaRPr lang="en-GB" sz="2200" b="1" dirty="0">
              <a:solidFill>
                <a:schemeClr val="tx1"/>
              </a:solidFill>
              <a:latin typeface="+mj-lt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503238" y="1349376"/>
            <a:ext cx="8078787" cy="66554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3"/>
              </a:buClr>
            </a:pPr>
            <a:r>
              <a:rPr lang="en-GB" sz="1800" dirty="0"/>
              <a:t>On the Primary base Multi Cell, the Base Station Group you can see the primary and second base (Locked) and the DECT Chain.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4B6AC7-D7E0-41C1-8C46-54B8305B0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2461833"/>
            <a:ext cx="9096375" cy="30861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97ECC54-0826-4ABE-89E7-531819A31B7C}"/>
              </a:ext>
            </a:extLst>
          </p:cNvPr>
          <p:cNvSpPr txBox="1">
            <a:spLocks/>
          </p:cNvSpPr>
          <p:nvPr/>
        </p:nvSpPr>
        <p:spPr>
          <a:xfrm>
            <a:off x="301075" y="5880703"/>
            <a:ext cx="8078787" cy="665542"/>
          </a:xfrm>
          <a:prstGeom prst="rect">
            <a:avLst/>
          </a:prstGeom>
        </p:spPr>
        <p:txBody>
          <a:bodyPr>
            <a:normAutofit/>
          </a:bodyPr>
          <a:lstStyle>
            <a:lvl1pPr marL="377825" indent="-377825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817563" indent="-314325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258888" indent="-250825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763713" indent="-250825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266950" indent="-250825" algn="l" defTabSz="503238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771844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50397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800" dirty="0"/>
              <a:t>Repeat this process to add more bases stations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885563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 - simple">
  <a:themeElements>
    <a:clrScheme name="PRAGMA COLOURS">
      <a:dk1>
        <a:srgbClr val="56575F"/>
      </a:dk1>
      <a:lt1>
        <a:sysClr val="window" lastClr="FFFFFF"/>
      </a:lt1>
      <a:dk2>
        <a:srgbClr val="0086CD"/>
      </a:dk2>
      <a:lt2>
        <a:srgbClr val="FFFFFF"/>
      </a:lt2>
      <a:accent1>
        <a:srgbClr val="52ACE1"/>
      </a:accent1>
      <a:accent2>
        <a:srgbClr val="214157"/>
      </a:accent2>
      <a:accent3>
        <a:srgbClr val="EF7D00"/>
      </a:accent3>
      <a:accent4>
        <a:srgbClr val="56575F"/>
      </a:accent4>
      <a:accent5>
        <a:srgbClr val="0086CD"/>
      </a:accent5>
      <a:accent6>
        <a:srgbClr val="AAABB3"/>
      </a:accent6>
      <a:hlink>
        <a:srgbClr val="EF7D00"/>
      </a:hlink>
      <a:folHlink>
        <a:srgbClr val="7C797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C64D8F54-F03F-48B0-89F9-741CB41C136A}"/>
    </a:ext>
  </a:extLst>
</a:theme>
</file>

<file path=ppt/theme/theme2.xml><?xml version="1.0" encoding="utf-8"?>
<a:theme xmlns:a="http://schemas.openxmlformats.org/drawingml/2006/main" name="2_Pragma">
  <a:themeElements>
    <a:clrScheme name="Pragma">
      <a:dk1>
        <a:srgbClr val="999999"/>
      </a:dk1>
      <a:lt1>
        <a:sysClr val="window" lastClr="FFFFFF"/>
      </a:lt1>
      <a:dk2>
        <a:srgbClr val="C6093B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000"/>
      </a:hlink>
      <a:folHlink>
        <a:srgbClr val="FF8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78BA7247-C5A0-4E21-86B7-8A59B91BC597}"/>
    </a:ext>
  </a:extLst>
</a:theme>
</file>

<file path=ppt/theme/theme3.xml><?xml version="1.0" encoding="utf-8"?>
<a:theme xmlns:a="http://schemas.openxmlformats.org/drawingml/2006/main" name="Title Slide with Graph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powerpoint template</Template>
  <TotalTime>17145</TotalTime>
  <Words>192</Words>
  <Application>Microsoft Office PowerPoint</Application>
  <PresentationFormat>Custom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Content slide - simple</vt:lpstr>
      <vt:lpstr>2_Pragma</vt:lpstr>
      <vt:lpstr>Title Slide with Graphic</vt:lpstr>
      <vt:lpstr>PowerPoint Presentation</vt:lpstr>
      <vt:lpstr>Multi-cell: Base Version</vt:lpstr>
      <vt:lpstr>Multi-cell: Primary Base</vt:lpstr>
      <vt:lpstr>Multi-cell: Second Base</vt:lpstr>
      <vt:lpstr>Multi-cell: Second Base</vt:lpstr>
      <vt:lpstr>Multi-cell: Second Base</vt:lpstr>
      <vt:lpstr>Multi-cell: Primary after multi-cell synchronisation</vt:lpstr>
      <vt:lpstr>Multi-cell: Primary after multi-cell synchronisation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Lewis</dc:creator>
  <cp:lastModifiedBy>Mark Jones</cp:lastModifiedBy>
  <cp:revision>425</cp:revision>
  <dcterms:created xsi:type="dcterms:W3CDTF">2015-03-18T09:12:00Z</dcterms:created>
  <dcterms:modified xsi:type="dcterms:W3CDTF">2021-07-07T10:07:44Z</dcterms:modified>
</cp:coreProperties>
</file>