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61" r:id="rId3"/>
  </p:sldMasterIdLst>
  <p:notesMasterIdLst>
    <p:notesMasterId r:id="rId17"/>
  </p:notesMasterIdLst>
  <p:handoutMasterIdLst>
    <p:handoutMasterId r:id="rId18"/>
  </p:handoutMasterIdLst>
  <p:sldIdLst>
    <p:sldId id="257" r:id="rId4"/>
    <p:sldId id="259" r:id="rId5"/>
    <p:sldId id="283" r:id="rId6"/>
    <p:sldId id="284" r:id="rId7"/>
    <p:sldId id="263" r:id="rId8"/>
    <p:sldId id="282" r:id="rId9"/>
    <p:sldId id="265" r:id="rId10"/>
    <p:sldId id="281" r:id="rId11"/>
    <p:sldId id="280" r:id="rId12"/>
    <p:sldId id="285" r:id="rId13"/>
    <p:sldId id="279" r:id="rId14"/>
    <p:sldId id="286" r:id="rId15"/>
    <p:sldId id="268" r:id="rId16"/>
  </p:sldIdLst>
  <p:sldSz cx="10077450" cy="7562850"/>
  <p:notesSz cx="6858000" cy="9144000"/>
  <p:defaultTextStyle>
    <a:defPPr>
      <a:defRPr lang="en-GB"/>
    </a:defPPr>
    <a:lvl1pPr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03238" indent="-46038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06475" indent="-92075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11300" indent="-139700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14538" indent="-185738" algn="l" defTabSz="5032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ADE1"/>
    <a:srgbClr val="E9CF6C"/>
    <a:srgbClr val="B01207"/>
    <a:srgbClr val="2CE824"/>
    <a:srgbClr val="0086CD"/>
    <a:srgbClr val="EF7D00"/>
    <a:srgbClr val="56575F"/>
    <a:srgbClr val="E24912"/>
    <a:srgbClr val="C6093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393" autoAdjust="0"/>
  </p:normalViewPr>
  <p:slideViewPr>
    <p:cSldViewPr snapToGrid="0" snapToObjects="1" showGuides="1">
      <p:cViewPr>
        <p:scale>
          <a:sx n="90" d="100"/>
          <a:sy n="90" d="100"/>
        </p:scale>
        <p:origin x="204" y="-440"/>
      </p:cViewPr>
      <p:guideLst>
        <p:guide orient="horz" pos="2382"/>
        <p:guide pos="31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34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CE922-72D0-4AF9-B1BE-1F04053E1C6C}" type="datetimeFigureOut">
              <a:rPr lang="en-GB" altLang="ja-JP" smtClean="0"/>
              <a:pPr/>
              <a:t>04/01/2023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10AA9-3493-425B-95E9-9C51E80394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9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8E6D-2669-48F2-8731-3D6C56C2DE2B}" type="datetimeFigureOut">
              <a:rPr lang="en-GB" altLang="ja-JP" smtClean="0"/>
              <a:pPr/>
              <a:t>04/01/2023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143000"/>
            <a:ext cx="4111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8177-900E-4186-8690-8A49FA2A84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57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57275" y="1578377"/>
            <a:ext cx="7859713" cy="4301918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54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5488543" y="2862078"/>
            <a:ext cx="1587" cy="9001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496" y="2893418"/>
            <a:ext cx="3199847" cy="868773"/>
          </a:xfrm>
        </p:spPr>
        <p:txBody>
          <a:bodyPr>
            <a:normAutofit/>
          </a:bodyPr>
          <a:lstStyle>
            <a:lvl1pPr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13969" y="3041823"/>
            <a:ext cx="3195025" cy="831850"/>
          </a:xfrm>
        </p:spPr>
        <p:txBody>
          <a:bodyPr/>
          <a:lstStyle>
            <a:lvl1pPr>
              <a:defRPr sz="3600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6454" y="2778434"/>
            <a:ext cx="1081088" cy="1080121"/>
          </a:xfrm>
        </p:spPr>
        <p:txBody>
          <a:bodyPr rtlCol="0">
            <a:norm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9" name="Donut 8"/>
          <p:cNvSpPr/>
          <p:nvPr userDrawn="1"/>
        </p:nvSpPr>
        <p:spPr>
          <a:xfrm>
            <a:off x="441129" y="2592474"/>
            <a:ext cx="1484713" cy="1484713"/>
          </a:xfrm>
          <a:prstGeom prst="donut">
            <a:avLst>
              <a:gd name="adj" fmla="val 519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4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425" y="1587405"/>
            <a:ext cx="6290846" cy="868773"/>
          </a:xfrm>
        </p:spPr>
        <p:txBody>
          <a:bodyPr>
            <a:normAutofit/>
          </a:bodyPr>
          <a:lstStyle>
            <a:lvl1pPr>
              <a:defRPr sz="47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001" y="2739309"/>
            <a:ext cx="4647440" cy="298451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+mn-lt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429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15002" y="1533525"/>
            <a:ext cx="4647440" cy="1755775"/>
          </a:xfrm>
          <a:prstGeom prst="rect">
            <a:avLst/>
          </a:prstGeom>
        </p:spPr>
        <p:txBody>
          <a:bodyPr vert="horz"/>
          <a:lstStyle>
            <a:lvl1pPr algn="l"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5001" y="3771900"/>
            <a:ext cx="4647440" cy="2984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490" y="1578377"/>
            <a:ext cx="7054215" cy="393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EF7D00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57275" y="2063795"/>
            <a:ext cx="7916863" cy="373209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46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76300" y="1619250"/>
            <a:ext cx="4203700" cy="11874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000" y="1708150"/>
            <a:ext cx="2649489" cy="992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56575F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14039" y="1708150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57275" y="2996418"/>
            <a:ext cx="7870825" cy="287946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95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con Subhea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57275" y="1244600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057275" y="2632075"/>
            <a:ext cx="6864350" cy="365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EF7D00"/>
                </a:solidFill>
              </a:defRPr>
            </a:lvl1pPr>
            <a:lvl2pPr marL="503972" indent="0">
              <a:buNone/>
              <a:defRPr sz="1800">
                <a:solidFill>
                  <a:srgbClr val="C6093B"/>
                </a:solidFill>
              </a:defRPr>
            </a:lvl2pPr>
            <a:lvl3pPr marL="1007943" indent="0">
              <a:buNone/>
              <a:defRPr sz="1800">
                <a:solidFill>
                  <a:srgbClr val="C6093B"/>
                </a:solidFill>
              </a:defRPr>
            </a:lvl3pPr>
            <a:lvl4pPr marL="1511914" indent="0">
              <a:buNone/>
              <a:defRPr sz="1800">
                <a:solidFill>
                  <a:srgbClr val="C6093B"/>
                </a:solidFill>
              </a:defRPr>
            </a:lvl4pPr>
            <a:lvl5pPr marL="2015886" indent="0">
              <a:buNone/>
              <a:defRPr sz="1800">
                <a:solidFill>
                  <a:srgbClr val="C6093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57275" y="3005344"/>
            <a:ext cx="7870825" cy="2776478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223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d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080000" y="1511300"/>
            <a:ext cx="3640138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80000" y="3738563"/>
            <a:ext cx="3640137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162050" y="1511300"/>
            <a:ext cx="3640138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163638" y="3738563"/>
            <a:ext cx="3638550" cy="20478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397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1427" y="1709799"/>
            <a:ext cx="2106505" cy="17227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56575F"/>
                </a:solidFill>
                <a:latin typeface="Arial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338549" y="1699206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38549" y="3944783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9152" y="1709799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294432" y="3945045"/>
            <a:ext cx="917575" cy="9921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451426" y="3945045"/>
            <a:ext cx="2106505" cy="17101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382903" y="1708607"/>
            <a:ext cx="2113983" cy="172390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6382903" y="3944782"/>
            <a:ext cx="2113983" cy="17104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56575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822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38092" y="1584325"/>
            <a:ext cx="3691671" cy="414772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>
                <a:solidFill>
                  <a:srgbClr val="EF7D00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03238" y="1584325"/>
            <a:ext cx="5138737" cy="4147724"/>
          </a:xfrm>
          <a:prstGeom prst="rect">
            <a:avLst/>
          </a:prstGeom>
        </p:spPr>
        <p:txBody>
          <a:bodyPr vert="horz"/>
          <a:lstStyle>
            <a:lvl1pPr marL="377979" indent="-377979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1pPr>
            <a:lvl2pPr marL="818954" indent="-314982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2pPr>
            <a:lvl3pPr marL="1259929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3pPr>
            <a:lvl4pPr marL="1763900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4pPr>
            <a:lvl5pPr marL="2267872" indent="-251986">
              <a:buClr>
                <a:srgbClr val="EF7D00"/>
              </a:buClr>
              <a:buFont typeface="Arial"/>
              <a:buChar char="•"/>
              <a:defRPr sz="1800">
                <a:solidFill>
                  <a:srgbClr val="56575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88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541463"/>
            <a:ext cx="9264650" cy="415766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solidFill>
                  <a:srgbClr val="EF7D00"/>
                </a:solidFill>
                <a:latin typeface="+mn-lt"/>
              </a:defRPr>
            </a:lvl1pPr>
          </a:lstStyle>
          <a:p>
            <a:r>
              <a:rPr lang="en-AU" altLang="ja-JP" dirty="0"/>
              <a:t>Click icon to insert table</a:t>
            </a:r>
            <a:endParaRPr lang="ja-JP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79513"/>
            <a:ext cx="6905625" cy="36195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/>
            </a:lvl1pPr>
          </a:lstStyle>
          <a:p>
            <a:pPr lvl="0"/>
            <a:r>
              <a:rPr lang="en-AU" altLang="ja-JP" dirty="0"/>
              <a:t>Click to edit subtitle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0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3239" y="1483895"/>
            <a:ext cx="9025792" cy="393833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EF7D00"/>
                </a:solidFill>
              </a:defRPr>
            </a:lvl1pPr>
          </a:lstStyle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457200" y="317902"/>
            <a:ext cx="9070975" cy="564375"/>
          </a:xfrm>
          <a:prstGeom prst="rect">
            <a:avLst/>
          </a:prstGeom>
        </p:spPr>
        <p:txBody>
          <a:bodyPr vert="horz"/>
          <a:lstStyle>
            <a:lvl1pPr algn="l">
              <a:defRPr sz="2400" b="1"/>
            </a:lvl1pPr>
          </a:lstStyle>
          <a:p>
            <a:r>
              <a:rPr lang="en-AU" altLang="ja-JP" dirty="0"/>
              <a:t>Click to edit Master title style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627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8474" y="2822368"/>
            <a:ext cx="6441583" cy="1479767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4508" y="2274532"/>
            <a:ext cx="6414572" cy="547836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5380" y="2518764"/>
            <a:ext cx="1081088" cy="1080121"/>
          </a:xfrm>
        </p:spPr>
        <p:txBody>
          <a:bodyPr rtlCol="0">
            <a:norm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6" name="Donut 5"/>
          <p:cNvSpPr/>
          <p:nvPr userDrawn="1"/>
        </p:nvSpPr>
        <p:spPr>
          <a:xfrm>
            <a:off x="441129" y="2303066"/>
            <a:ext cx="1484713" cy="1484713"/>
          </a:xfrm>
          <a:prstGeom prst="donut">
            <a:avLst>
              <a:gd name="adj" fmla="val 5192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3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894926"/>
            <a:ext cx="8954824" cy="1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896400"/>
            <a:ext cx="8954824" cy="19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ntent-slide_simple_Content slide 2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18699"/>
            <a:ext cx="10084565" cy="75575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503238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ctr" defTabSz="50323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77825" indent="-377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817563" indent="-3143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5032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2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-title-slide_Title slide with logo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331"/>
            <a:ext cx="10077450" cy="7552187"/>
          </a:xfrm>
          <a:prstGeom prst="rect">
            <a:avLst/>
          </a:prstGeom>
        </p:spPr>
      </p:pic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170928" y="3234069"/>
            <a:ext cx="60039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Main Title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63763" y="2686050"/>
            <a:ext cx="27003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Sub Title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503238" rtl="0" fontAlgn="base">
        <a:spcBef>
          <a:spcPct val="0"/>
        </a:spcBef>
        <a:spcAft>
          <a:spcPct val="0"/>
        </a:spcAft>
        <a:defRPr sz="54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defTabSz="503238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bg1">
              <a:lumMod val="75000"/>
            </a:schemeClr>
          </a:solidFill>
          <a:latin typeface="+mn-lt"/>
          <a:ea typeface="MS PGothic" panose="020B0600070205080204" pitchFamily="34" charset="-128"/>
          <a:cs typeface="+mn-cs"/>
        </a:defRPr>
      </a:lvl1pPr>
      <a:lvl2pPr marL="817563" indent="-3143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258888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763713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266950" indent="-250825" algn="l" defTabSz="503238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arepragma.co.uk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192.168.125.183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altLang="ja-JP" dirty="0"/>
              <a:t>IP </a:t>
            </a:r>
            <a:r>
              <a:rPr lang="en-AU" altLang="ja-JP" dirty="0" err="1"/>
              <a:t>Dect</a:t>
            </a:r>
            <a:r>
              <a:rPr lang="en-AU" altLang="ja-JP" dirty="0"/>
              <a:t> 130db</a:t>
            </a:r>
            <a:br>
              <a:rPr lang="en-AU" altLang="ja-JP" dirty="0"/>
            </a:br>
            <a:r>
              <a:rPr lang="en-AU" altLang="ja-JP" dirty="0"/>
              <a:t>User Setup</a:t>
            </a:r>
            <a:br>
              <a:rPr lang="en-AU" altLang="ja-JP" dirty="0"/>
            </a:br>
            <a:r>
              <a:rPr lang="en-AU" altLang="ja-JP" dirty="0"/>
              <a:t>Cloud</a:t>
            </a:r>
            <a:endParaRPr lang="ja-JP" alt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Registration</a:t>
            </a:r>
            <a:endParaRPr lang="ja-JP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457200" y="990600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At Base 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EE5A485-A445-495B-B427-512A1F558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02" y="1615049"/>
            <a:ext cx="343169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Extension:  Enter User ID</a:t>
            </a:r>
            <a:r>
              <a:rPr lang="ko-KR" altLang="en-US" sz="1200" dirty="0">
                <a:latin typeface="+mn-lt"/>
                <a:ea typeface="맑은 고딕" pitchFamily="50" charset="-127"/>
                <a:sym typeface="Wingdings" pitchFamily="2" charset="2"/>
              </a:rPr>
              <a:t> </a:t>
            </a:r>
            <a:r>
              <a:rPr lang="en-GB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(</a:t>
            </a: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Tenant Prefix + Extension Number) defined in Customer Manager portal, User, User Setup, Device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Authentication User Name: Enter (Authentication ID defined in Customer Manager portal)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Enter Authentication Password.</a:t>
            </a: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 (defined in Customer Manager Portal 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1200" dirty="0">
              <a:solidFill>
                <a:srgbClr val="FF0000"/>
              </a:solidFill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Click [Save].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solidFill>
                  <a:srgbClr val="FF0000"/>
                </a:solidFill>
                <a:latin typeface="+mn-lt"/>
                <a:ea typeface="맑은 고딕" pitchFamily="50" charset="-127"/>
                <a:sym typeface="Wingdings" pitchFamily="2" charset="2"/>
              </a:rPr>
              <a:t>Note.  Make sure there are no spaces in these fields, especially when using copy and paste from Customer Manager Portal.  Otherwise this can cause registration to fail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33D27-A85D-4D3A-A8FD-9E05FA181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150" y="1088794"/>
            <a:ext cx="5180176" cy="5632264"/>
          </a:xfrm>
          <a:prstGeom prst="rect">
            <a:avLst/>
          </a:prstGeom>
        </p:spPr>
      </p:pic>
      <p:sp>
        <p:nvSpPr>
          <p:cNvPr id="16" name="직사각형 18">
            <a:extLst>
              <a:ext uri="{FF2B5EF4-FFF2-40B4-BE49-F238E27FC236}">
                <a16:creationId xmlns:a16="http://schemas.microsoft.com/office/drawing/2014/main" id="{9AEC6384-2E40-4338-B58E-99145ACB4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969" y="1842476"/>
            <a:ext cx="3453782" cy="729274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197849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Registration</a:t>
            </a:r>
            <a:endParaRPr lang="ja-JP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457200" y="958850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At Base 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533400" y="1339850"/>
            <a:ext cx="78311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Handset registration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    In Extensions select extension to register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ea typeface="맑은 고딕" pitchFamily="50" charset="-127"/>
              </a:rPr>
              <a:t>    </a:t>
            </a: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Click “Register Handset(s).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    Base station is waiting for the GDC-800H/110dh handset registration request.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704F5-E4BA-4598-BB7C-2421054B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2" y="2582863"/>
            <a:ext cx="7271544" cy="3082403"/>
          </a:xfrm>
          <a:prstGeom prst="rect">
            <a:avLst/>
          </a:prstGeom>
        </p:spPr>
      </p:pic>
      <p:sp>
        <p:nvSpPr>
          <p:cNvPr id="9" name="직사각형 18"/>
          <p:cNvSpPr>
            <a:spLocks noChangeArrowheads="1"/>
          </p:cNvSpPr>
          <p:nvPr/>
        </p:nvSpPr>
        <p:spPr bwMode="auto">
          <a:xfrm>
            <a:off x="893297" y="4747038"/>
            <a:ext cx="163513" cy="1524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  <p:sp>
        <p:nvSpPr>
          <p:cNvPr id="10" name="직사각형 18"/>
          <p:cNvSpPr>
            <a:spLocks noChangeArrowheads="1"/>
          </p:cNvSpPr>
          <p:nvPr/>
        </p:nvSpPr>
        <p:spPr bwMode="auto">
          <a:xfrm>
            <a:off x="2668607" y="5128414"/>
            <a:ext cx="1169967" cy="30555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56564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Registration</a:t>
            </a:r>
            <a:endParaRPr lang="ja-JP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344414" y="976399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At Base and Handset 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00556" y="1659444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At Handset 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82546" y="2131386"/>
            <a:ext cx="32779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Press [Menu] button.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Select [Connectivity] button.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Select [Register] button.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Enter AC code. (0000)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Click [OK].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Handset displays Name &amp; User ID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Base shows registered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3722337" y="1868922"/>
            <a:ext cx="3665692" cy="2244088"/>
            <a:chOff x="2819400" y="3429000"/>
            <a:chExt cx="3111500" cy="1671077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8" b="50000"/>
            <a:stretch>
              <a:fillRect/>
            </a:stretch>
          </p:blipFill>
          <p:spPr bwMode="auto">
            <a:xfrm>
              <a:off x="2819400" y="3429000"/>
              <a:ext cx="1555750" cy="167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60" b="-2"/>
            <a:stretch>
              <a:fillRect/>
            </a:stretch>
          </p:blipFill>
          <p:spPr bwMode="auto">
            <a:xfrm>
              <a:off x="4375150" y="3499089"/>
              <a:ext cx="1555750" cy="156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직사각형 18"/>
            <p:cNvSpPr>
              <a:spLocks noChangeArrowheads="1"/>
            </p:cNvSpPr>
            <p:nvPr/>
          </p:nvSpPr>
          <p:spPr bwMode="auto">
            <a:xfrm>
              <a:off x="3032499" y="4204730"/>
              <a:ext cx="412375" cy="31209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800"/>
            </a:p>
          </p:txBody>
        </p:sp>
        <p:sp>
          <p:nvSpPr>
            <p:cNvPr id="15" name="직사각형 18"/>
            <p:cNvSpPr>
              <a:spLocks noChangeArrowheads="1"/>
            </p:cNvSpPr>
            <p:nvPr/>
          </p:nvSpPr>
          <p:spPr bwMode="auto">
            <a:xfrm>
              <a:off x="4592360" y="3808460"/>
              <a:ext cx="757520" cy="15213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80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CFB9191-6782-4E5C-8F0E-057652B5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67" y="4113010"/>
            <a:ext cx="6815138" cy="2266297"/>
          </a:xfrm>
          <a:prstGeom prst="rect">
            <a:avLst/>
          </a:prstGeom>
        </p:spPr>
      </p:pic>
      <p:sp>
        <p:nvSpPr>
          <p:cNvPr id="17" name="직사각형 18"/>
          <p:cNvSpPr>
            <a:spLocks noChangeArrowheads="1"/>
          </p:cNvSpPr>
          <p:nvPr/>
        </p:nvSpPr>
        <p:spPr bwMode="auto">
          <a:xfrm>
            <a:off x="4382760" y="5598606"/>
            <a:ext cx="1084589" cy="3048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276560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altLang="ja-JP" dirty="0"/>
              <a:t>End Thank you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000" y="2739309"/>
            <a:ext cx="6428843" cy="2984518"/>
          </a:xfrm>
        </p:spPr>
        <p:txBody>
          <a:bodyPr/>
          <a:lstStyle/>
          <a:p>
            <a:r>
              <a:rPr lang="en-AU" altLang="ja-JP" dirty="0"/>
              <a:t>Go to </a:t>
            </a:r>
            <a:r>
              <a:rPr lang="en-AU" altLang="ja-JP" dirty="0">
                <a:hlinkClick r:id="rId2"/>
              </a:rPr>
              <a:t>www.wearepragma.co.uk</a:t>
            </a:r>
            <a:r>
              <a:rPr lang="en-AU" altLang="ja-JP" dirty="0"/>
              <a:t> for more information</a:t>
            </a:r>
            <a:endParaRPr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</a:t>
            </a:r>
            <a:endParaRPr lang="ja-JP" altLang="en-US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87298" y="882277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>
                <a:solidFill>
                  <a:schemeClr val="tx2"/>
                </a:solidFill>
              </a:rPr>
              <a:t>Base Station</a:t>
            </a:r>
          </a:p>
          <a:p>
            <a:pPr eaLnBrk="1" latinLnBrk="0" hangingPunct="1">
              <a:buFontTx/>
              <a:buNone/>
            </a:pPr>
            <a:endParaRPr kumimoji="0" lang="en-US" altLang="ko-KR" sz="2400">
              <a:solidFill>
                <a:srgbClr val="000000"/>
              </a:solidFill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663498" y="1182315"/>
            <a:ext cx="804085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1. Method for Base IP Setting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    1) Network mode of the base station is set as DHCP by default.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    2) Connect a base station to the POE switch and make it get IP address from a DHCP server.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3) On the handset, p</a:t>
            </a:r>
            <a:r>
              <a:rPr lang="en-US" altLang="ko-KR" sz="1200" dirty="0">
                <a:ea typeface="맑은 고딕" pitchFamily="50" charset="-127"/>
              </a:rPr>
              <a:t>ress [Menu] button and dial </a:t>
            </a: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*47* to enter “Base Searching mode”.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4) MAC Address of the base station will be shown with IP address obtained by a DHCP server.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5) Connect the base station Web Admin by accessing the IP. (For example, if the acquired IP is 192.168.125.183)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    (</a:t>
            </a: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http://192.168.125.183</a:t>
            </a: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)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6) Enter ID(admin) and Password(admin)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7) Make sure all bases and handsets are on the latest firmware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ADD43-38C6-4303-97FC-198E87604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23" y="3082553"/>
            <a:ext cx="2329607" cy="1328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1B71F6-E58F-4B3E-A23C-EC1B1AE02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82" y="4419401"/>
            <a:ext cx="7066243" cy="22040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 Country/Time Settings</a:t>
            </a:r>
            <a:endParaRPr lang="ja-JP" altLang="en-US" dirty="0"/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33400" y="1279681"/>
            <a:ext cx="83304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ea typeface="맑은 고딕" pitchFamily="50" charset="-127"/>
                <a:cs typeface="Arial" panose="020B0604020202020204" pitchFamily="34" charset="0"/>
              </a:rPr>
              <a:t>On the Base </a:t>
            </a:r>
            <a:r>
              <a:rPr lang="en-GB" sz="1400" dirty="0">
                <a:ea typeface="맑은 고딕" pitchFamily="50" charset="-127"/>
                <a:cs typeface="Arial" panose="020B0604020202020204" pitchFamily="34" charset="0"/>
              </a:rPr>
              <a:t>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elect UK, set the Time Server IP address/URL as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you prefer and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check DST settings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cs typeface="Arial" panose="020B0604020202020204" pitchFamily="34" charset="0"/>
              </a:rPr>
              <a:t>Save and Reboot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ko-KR" sz="1400" dirty="0">
              <a:latin typeface="+mn-lt"/>
              <a:ea typeface="맑은 고딕" pitchFamily="50" charset="-127"/>
            </a:endParaRPr>
          </a:p>
          <a:p>
            <a:pPr marL="342900" indent="-342900">
              <a:defRPr/>
            </a:pP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993A4-F851-4B07-AE4B-420EABE9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1" y="2047285"/>
            <a:ext cx="4249572" cy="4603062"/>
          </a:xfrm>
          <a:prstGeom prst="rect">
            <a:avLst/>
          </a:prstGeom>
        </p:spPr>
      </p:pic>
      <p:sp>
        <p:nvSpPr>
          <p:cNvPr id="13" name="직사각형 18">
            <a:extLst>
              <a:ext uri="{FF2B5EF4-FFF2-40B4-BE49-F238E27FC236}">
                <a16:creationId xmlns:a16="http://schemas.microsoft.com/office/drawing/2014/main" id="{E474A0FA-5EE4-4259-B5B6-CD5AAB021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1" y="3652748"/>
            <a:ext cx="757237" cy="2159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</a:t>
            </a:r>
            <a:endParaRPr lang="ja-JP" altLang="en-US" dirty="0"/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57200" y="1028491"/>
            <a:ext cx="631480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Base IP Setting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Click [Network].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Select DHCP or Static IP.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In case of Static IP, enter network information.(IP, Subnet Mask, Default Gateway, DNS)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Click [Save] to save new configuration.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Reboot the base station.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EDD14-14F2-4855-B015-E4873385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32" y="2405811"/>
            <a:ext cx="5111385" cy="4407118"/>
          </a:xfrm>
          <a:prstGeom prst="rect">
            <a:avLst/>
          </a:prstGeom>
        </p:spPr>
      </p:pic>
      <p:sp>
        <p:nvSpPr>
          <p:cNvPr id="11" name="직사각형 18"/>
          <p:cNvSpPr>
            <a:spLocks noChangeArrowheads="1"/>
          </p:cNvSpPr>
          <p:nvPr/>
        </p:nvSpPr>
        <p:spPr bwMode="auto">
          <a:xfrm>
            <a:off x="561132" y="3229040"/>
            <a:ext cx="757237" cy="2159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6420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</a:t>
            </a:r>
            <a:endParaRPr lang="ja-JP" altLang="en-US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57200" y="998034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Reseller Portal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3400" y="1380622"/>
            <a:ext cx="7831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       The call server IP address can be found Under Customer Info, Phone Setting Info, SIP Phone Registration IP address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D2569-0461-4A53-83E6-FAA219E5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96651"/>
            <a:ext cx="8145463" cy="1440749"/>
          </a:xfrm>
          <a:prstGeom prst="rect">
            <a:avLst/>
          </a:prstGeom>
        </p:spPr>
      </p:pic>
      <p:sp>
        <p:nvSpPr>
          <p:cNvPr id="15" name="직사각형 18"/>
          <p:cNvSpPr>
            <a:spLocks noChangeArrowheads="1"/>
          </p:cNvSpPr>
          <p:nvPr/>
        </p:nvSpPr>
        <p:spPr bwMode="auto">
          <a:xfrm>
            <a:off x="2493963" y="3967308"/>
            <a:ext cx="2544762" cy="296863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DAC76B4-15BA-48A7-9364-7174536F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324" y="2796887"/>
            <a:ext cx="7299212" cy="39795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Configuration</a:t>
            </a:r>
            <a:endParaRPr lang="ja-JP" altLang="en-US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57200" y="939333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Base Station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3400" y="1380622"/>
            <a:ext cx="8570140" cy="139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Server registration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Click Servers, Add Server</a:t>
            </a:r>
            <a:endParaRPr lang="en-US" altLang="ko-KR" sz="1200" dirty="0"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lnSpc>
                <a:spcPts val="1438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Registrar, Outbound Proxy. Enter the SIP Phone Registration IP Address from Phone Setting Info obtained in the Reseller portal.</a:t>
            </a:r>
            <a:endParaRPr lang="en-US" altLang="ko-KR" sz="1200" dirty="0">
              <a:solidFill>
                <a:srgbClr val="FF0000"/>
              </a:solidFill>
              <a:latin typeface="+mn-lt"/>
              <a:ea typeface="맑은 고딕" pitchFamily="50" charset="-127"/>
              <a:sym typeface="Wingdings" pitchFamily="2" charset="2"/>
            </a:endParaRPr>
          </a:p>
          <a:p>
            <a:pPr marL="342900" indent="-342900">
              <a:lnSpc>
                <a:spcPts val="1438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NAT Adaption : Select Disable or Enable based on the network environment</a:t>
            </a:r>
          </a:p>
          <a:p>
            <a:pPr marL="342900" indent="-342900">
              <a:lnSpc>
                <a:spcPts val="1438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Codec Priority :  Remove G.722 and adjust the Codec Priority. (G.711A  G.711U)</a:t>
            </a:r>
          </a:p>
          <a:p>
            <a:pPr marL="342900" indent="-342900">
              <a:lnSpc>
                <a:spcPts val="1438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Click [Save] to save new server information.</a:t>
            </a:r>
            <a:endParaRPr lang="en-US" altLang="ko-KR" sz="1200" dirty="0">
              <a:solidFill>
                <a:srgbClr val="FF0000"/>
              </a:solidFill>
              <a:latin typeface="+mn-lt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41D281-E0D7-4309-AFC8-4AE9EACC0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53" y="2886599"/>
            <a:ext cx="2269900" cy="816083"/>
          </a:xfrm>
          <a:prstGeom prst="rect">
            <a:avLst/>
          </a:prstGeom>
        </p:spPr>
      </p:pic>
      <p:sp>
        <p:nvSpPr>
          <p:cNvPr id="13" name="직사각형 18"/>
          <p:cNvSpPr>
            <a:spLocks noChangeArrowheads="1"/>
          </p:cNvSpPr>
          <p:nvPr/>
        </p:nvSpPr>
        <p:spPr bwMode="auto">
          <a:xfrm>
            <a:off x="6158307" y="5719600"/>
            <a:ext cx="1496758" cy="583786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  <p:sp>
        <p:nvSpPr>
          <p:cNvPr id="14" name="직사각형 18"/>
          <p:cNvSpPr>
            <a:spLocks noChangeArrowheads="1"/>
          </p:cNvSpPr>
          <p:nvPr/>
        </p:nvSpPr>
        <p:spPr bwMode="auto">
          <a:xfrm>
            <a:off x="1197115" y="3461922"/>
            <a:ext cx="587375" cy="2159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  <p:sp>
        <p:nvSpPr>
          <p:cNvPr id="17" name="직사각형 18">
            <a:extLst>
              <a:ext uri="{FF2B5EF4-FFF2-40B4-BE49-F238E27FC236}">
                <a16:creationId xmlns:a16="http://schemas.microsoft.com/office/drawing/2014/main" id="{C21BF38C-EBEF-4304-A732-67662AB9C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7883" y="6108791"/>
            <a:ext cx="910244" cy="19459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  <p:sp>
        <p:nvSpPr>
          <p:cNvPr id="18" name="직사각형 18">
            <a:extLst>
              <a:ext uri="{FF2B5EF4-FFF2-40B4-BE49-F238E27FC236}">
                <a16:creationId xmlns:a16="http://schemas.microsoft.com/office/drawing/2014/main" id="{54BEEF8B-B818-4522-9236-16205379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907" y="3461922"/>
            <a:ext cx="1649158" cy="389191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397953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Registration</a:t>
            </a:r>
            <a:endParaRPr lang="ja-JP" altLang="en-US" dirty="0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57200" y="1235927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On Reseller portal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480527"/>
            <a:ext cx="6629400" cy="26717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533400" y="1618515"/>
            <a:ext cx="78311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1. Ordering GDC-800H/110dh handset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    1) Order request from reseller 800H or 110dh</a:t>
            </a:r>
          </a:p>
          <a:p>
            <a:pPr marL="342900" indent="-342900">
              <a:defRPr/>
            </a:pPr>
            <a:r>
              <a:rPr lang="en-US" altLang="ko-KR" sz="1200" dirty="0">
                <a:solidFill>
                  <a:srgbClr val="FF0000"/>
                </a:solidFill>
                <a:latin typeface="+mn-lt"/>
                <a:ea typeface="맑은 고딕" pitchFamily="50" charset="-127"/>
                <a:sym typeface="Wingdings" pitchFamily="2" charset="2"/>
              </a:rPr>
              <a:t>    </a:t>
            </a: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2) Wait for confirmation from Pragma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    3) Order Final Confirm from reseller</a:t>
            </a:r>
          </a:p>
        </p:txBody>
      </p:sp>
      <p:sp>
        <p:nvSpPr>
          <p:cNvPr id="10" name="직사각형 18"/>
          <p:cNvSpPr>
            <a:spLocks noChangeArrowheads="1"/>
          </p:cNvSpPr>
          <p:nvPr/>
        </p:nvSpPr>
        <p:spPr bwMode="auto">
          <a:xfrm>
            <a:off x="1014413" y="4636352"/>
            <a:ext cx="5334000" cy="27463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Registration</a:t>
            </a:r>
            <a:endParaRPr lang="ja-JP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399535" y="877910"/>
            <a:ext cx="8686264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600" b="1" dirty="0">
                <a:solidFill>
                  <a:schemeClr val="tx2"/>
                </a:solidFill>
              </a:rPr>
              <a:t>On </a:t>
            </a:r>
            <a:r>
              <a:rPr lang="en-US" altLang="ko-KR" sz="1600" b="1" dirty="0">
                <a:solidFill>
                  <a:schemeClr val="tx2"/>
                </a:solidFill>
              </a:rPr>
              <a:t>Customer Manager </a:t>
            </a:r>
            <a:r>
              <a:rPr kumimoji="0" lang="en-US" altLang="ko-KR" sz="1600" b="1" dirty="0">
                <a:solidFill>
                  <a:schemeClr val="tx2"/>
                </a:solidFill>
              </a:rPr>
              <a:t>portal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399535" y="1200033"/>
            <a:ext cx="88680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Select User, User Setup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Enter User Information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In Device tab select Phone GDC-800H/110dh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Enter Authentication ID to match User ID.  Add Password.(Mandatory).  MAC Address selection is not required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Important, ensure a secure password is set, include more than 3 types, lower case, upper case, number, symbol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Save.</a:t>
            </a:r>
            <a:endParaRPr lang="en-US" altLang="ko-KR" sz="1200" dirty="0">
              <a:solidFill>
                <a:srgbClr val="FF0000"/>
              </a:solidFill>
              <a:latin typeface="+mn-lt"/>
              <a:ea typeface="맑은 고딕" pitchFamily="50" charset="-127"/>
              <a:sym typeface="Wingdings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D19A3-A0D8-4EB0-84C2-02E69D42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1139"/>
            <a:ext cx="6498572" cy="4303035"/>
          </a:xfrm>
          <a:prstGeom prst="rect">
            <a:avLst/>
          </a:prstGeom>
        </p:spPr>
      </p:pic>
      <p:sp>
        <p:nvSpPr>
          <p:cNvPr id="7" name="직사각형 18"/>
          <p:cNvSpPr>
            <a:spLocks noChangeArrowheads="1"/>
          </p:cNvSpPr>
          <p:nvPr/>
        </p:nvSpPr>
        <p:spPr bwMode="auto">
          <a:xfrm>
            <a:off x="1781969" y="6381095"/>
            <a:ext cx="5334000" cy="24288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rIns="72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270513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ja-JP" dirty="0"/>
              <a:t>Registration</a:t>
            </a:r>
            <a:endParaRPr lang="ja-JP" altLang="en-US" dirty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457200" y="990600"/>
            <a:ext cx="822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 b="1" dirty="0">
                <a:solidFill>
                  <a:schemeClr val="tx2"/>
                </a:solidFill>
              </a:rPr>
              <a:t>At Base </a:t>
            </a:r>
          </a:p>
          <a:p>
            <a:pPr eaLnBrk="1" latinLnBrk="0" hangingPunct="1">
              <a:buFontTx/>
              <a:buNone/>
            </a:pPr>
            <a:endParaRPr kumimoji="0" lang="en-US" altLang="ko-KR" sz="2400" dirty="0">
              <a:solidFill>
                <a:srgbClr val="000000"/>
              </a:solidFill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533400" y="1371600"/>
            <a:ext cx="78311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altLang="ko-KR" sz="1400" dirty="0">
                <a:latin typeface="+mn-lt"/>
                <a:ea typeface="맑은 고딕" pitchFamily="50" charset="-127"/>
              </a:rPr>
              <a:t>1. Handset registration</a:t>
            </a:r>
          </a:p>
          <a:p>
            <a:pPr marL="342900" indent="-342900">
              <a:defRPr/>
            </a:pPr>
            <a:r>
              <a:rPr lang="en-US" altLang="ko-KR" sz="1200" dirty="0">
                <a:latin typeface="+mn-lt"/>
                <a:ea typeface="맑은 고딕" pitchFamily="50" charset="-127"/>
              </a:rPr>
              <a:t>    1) Click [Extensions] </a:t>
            </a:r>
            <a:r>
              <a:rPr lang="en-US" altLang="ko-KR" sz="1200" dirty="0">
                <a:ea typeface="맑은 고딕" pitchFamily="50" charset="-127"/>
                <a:sym typeface="Wingdings" pitchFamily="2" charset="2"/>
              </a:rPr>
              <a:t>in menu</a:t>
            </a:r>
            <a:r>
              <a:rPr lang="en-US" altLang="ko-KR" sz="1200" dirty="0">
                <a:latin typeface="+mn-lt"/>
                <a:ea typeface="맑은 고딕" pitchFamily="50" charset="-127"/>
              </a:rPr>
              <a:t> and</a:t>
            </a:r>
            <a:r>
              <a:rPr lang="ko-KR" altLang="en-US" sz="1200" dirty="0">
                <a:latin typeface="+mn-lt"/>
                <a:ea typeface="맑은 고딕" pitchFamily="50" charset="-127"/>
              </a:rPr>
              <a:t> </a:t>
            </a:r>
            <a:r>
              <a:rPr lang="en-US" altLang="ko-KR" sz="1200" dirty="0">
                <a:latin typeface="+mn-lt"/>
                <a:ea typeface="맑은 고딕" pitchFamily="50" charset="-127"/>
              </a:rPr>
              <a:t>[</a:t>
            </a:r>
            <a:r>
              <a:rPr lang="en-US" altLang="ko-KR" sz="1200" dirty="0">
                <a:latin typeface="+mn-lt"/>
                <a:ea typeface="맑은 고딕" pitchFamily="50" charset="-127"/>
                <a:sym typeface="Wingdings" pitchFamily="2" charset="2"/>
              </a:rPr>
              <a:t>Add extension].</a:t>
            </a:r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457200" y="2478719"/>
            <a:ext cx="6581620" cy="952303"/>
            <a:chOff x="803275" y="1561739"/>
            <a:chExt cx="5445125" cy="719138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1561739"/>
              <a:ext cx="5334000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</p:pic>
        <p:sp>
          <p:nvSpPr>
            <p:cNvPr id="11" name="타원 20"/>
            <p:cNvSpPr>
              <a:spLocks noChangeArrowheads="1"/>
            </p:cNvSpPr>
            <p:nvPr/>
          </p:nvSpPr>
          <p:spPr bwMode="auto">
            <a:xfrm>
              <a:off x="803275" y="1758589"/>
              <a:ext cx="719138" cy="1349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800"/>
            </a:p>
          </p:txBody>
        </p:sp>
        <p:sp>
          <p:nvSpPr>
            <p:cNvPr id="12" name="타원 20"/>
            <p:cNvSpPr>
              <a:spLocks noChangeArrowheads="1"/>
            </p:cNvSpPr>
            <p:nvPr/>
          </p:nvSpPr>
          <p:spPr bwMode="auto">
            <a:xfrm>
              <a:off x="1708150" y="1731602"/>
              <a:ext cx="719138" cy="134937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rIns="720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415700560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 - simple">
  <a:themeElements>
    <a:clrScheme name="PRAGMA COLOURS">
      <a:dk1>
        <a:srgbClr val="56575F"/>
      </a:dk1>
      <a:lt1>
        <a:sysClr val="window" lastClr="FFFFFF"/>
      </a:lt1>
      <a:dk2>
        <a:srgbClr val="0086CD"/>
      </a:dk2>
      <a:lt2>
        <a:srgbClr val="FFFFFF"/>
      </a:lt2>
      <a:accent1>
        <a:srgbClr val="52ACE1"/>
      </a:accent1>
      <a:accent2>
        <a:srgbClr val="214157"/>
      </a:accent2>
      <a:accent3>
        <a:srgbClr val="EF7D00"/>
      </a:accent3>
      <a:accent4>
        <a:srgbClr val="56575F"/>
      </a:accent4>
      <a:accent5>
        <a:srgbClr val="0086CD"/>
      </a:accent5>
      <a:accent6>
        <a:srgbClr val="AAABB3"/>
      </a:accent6>
      <a:hlink>
        <a:srgbClr val="EF7D00"/>
      </a:hlink>
      <a:folHlink>
        <a:srgbClr val="7C797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3E708B-717A-49CE-8382-7475F7A36095}" vid="{C64D8F54-F03F-48B0-89F9-741CB41C136A}"/>
    </a:ext>
  </a:extLst>
</a:theme>
</file>

<file path=ppt/theme/theme2.xml><?xml version="1.0" encoding="utf-8"?>
<a:theme xmlns:a="http://schemas.openxmlformats.org/drawingml/2006/main" name="1_Pragma">
  <a:themeElements>
    <a:clrScheme name="Pragma">
      <a:dk1>
        <a:srgbClr val="999999"/>
      </a:dk1>
      <a:lt1>
        <a:sysClr val="window" lastClr="FFFFFF"/>
      </a:lt1>
      <a:dk2>
        <a:srgbClr val="C6093B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000"/>
      </a:hlink>
      <a:folHlink>
        <a:srgbClr val="FF8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23E708B-717A-49CE-8382-7475F7A36095}" vid="{78BA7247-C5A0-4E21-86B7-8A59B91BC597}"/>
    </a:ext>
  </a:extLst>
</a:theme>
</file>

<file path=ppt/theme/theme3.xml><?xml version="1.0" encoding="utf-8"?>
<a:theme xmlns:a="http://schemas.openxmlformats.org/drawingml/2006/main" name="Title Slide with 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 2</Template>
  <TotalTime>0</TotalTime>
  <Words>641</Words>
  <Application>Microsoft Office PowerPoint</Application>
  <PresentationFormat>Custom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Content slide - simple</vt:lpstr>
      <vt:lpstr>1_Pragma</vt:lpstr>
      <vt:lpstr>Title Slide with Graphic</vt:lpstr>
      <vt:lpstr>IP Dect 130db User Setup Cloud</vt:lpstr>
      <vt:lpstr>Configuration </vt:lpstr>
      <vt:lpstr>Configuration Country/Time Settings</vt:lpstr>
      <vt:lpstr>Configuration</vt:lpstr>
      <vt:lpstr>Configuration</vt:lpstr>
      <vt:lpstr>Configuration</vt:lpstr>
      <vt:lpstr>Registration</vt:lpstr>
      <vt:lpstr>Registration</vt:lpstr>
      <vt:lpstr>Registration</vt:lpstr>
      <vt:lpstr>Registration</vt:lpstr>
      <vt:lpstr>Registration</vt:lpstr>
      <vt:lpstr>Registration</vt:lpstr>
      <vt:lpstr>End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Lewis</dc:creator>
  <cp:lastModifiedBy>Jessica Portugal</cp:lastModifiedBy>
  <cp:revision>203</cp:revision>
  <dcterms:created xsi:type="dcterms:W3CDTF">2016-02-12T09:14:10Z</dcterms:created>
  <dcterms:modified xsi:type="dcterms:W3CDTF">2023-01-04T14:59:21Z</dcterms:modified>
</cp:coreProperties>
</file>