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1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9" r:id="rId5"/>
    <p:sldId id="261" r:id="rId6"/>
    <p:sldId id="282" r:id="rId7"/>
    <p:sldId id="263" r:id="rId8"/>
    <p:sldId id="281" r:id="rId9"/>
    <p:sldId id="280" r:id="rId10"/>
    <p:sldId id="283" r:id="rId11"/>
    <p:sldId id="279" r:id="rId12"/>
    <p:sldId id="284" r:id="rId13"/>
    <p:sldId id="285" r:id="rId14"/>
    <p:sldId id="286" r:id="rId15"/>
    <p:sldId id="287" r:id="rId16"/>
    <p:sldId id="268" r:id="rId17"/>
  </p:sldIdLst>
  <p:sldSz cx="10077450" cy="7562850"/>
  <p:notesSz cx="6858000" cy="9144000"/>
  <p:defaultTextStyle>
    <a:defPPr>
      <a:defRPr lang="en-GB"/>
    </a:defPPr>
    <a:lvl1pPr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03238" indent="-460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06475" indent="-92075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11300" indent="-139700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14538" indent="-1857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DE1"/>
    <a:srgbClr val="E9CF6C"/>
    <a:srgbClr val="B01207"/>
    <a:srgbClr val="2CE824"/>
    <a:srgbClr val="0086CD"/>
    <a:srgbClr val="EF7D00"/>
    <a:srgbClr val="56575F"/>
    <a:srgbClr val="E24912"/>
    <a:srgbClr val="C6093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393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240" y="48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E922-72D0-4AF9-B1BE-1F04053E1C6C}" type="datetimeFigureOut">
              <a:rPr lang="en-GB" altLang="ja-JP" smtClean="0"/>
              <a:pPr/>
              <a:t>04/01/2023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0AA9-3493-425B-95E9-9C51E80394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8E6D-2669-48F2-8731-3D6C56C2DE2B}" type="datetimeFigureOut">
              <a:rPr lang="en-GB" altLang="ja-JP" smtClean="0"/>
              <a:pPr/>
              <a:t>04/01/2023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177-900E-4186-8690-8A49FA2A8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57275" y="1578377"/>
            <a:ext cx="7859713" cy="430191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4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88543" y="2862078"/>
            <a:ext cx="1587" cy="900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496" y="2893418"/>
            <a:ext cx="3199847" cy="868773"/>
          </a:xfrm>
        </p:spPr>
        <p:txBody>
          <a:bodyPr>
            <a:normAutofit/>
          </a:bodyPr>
          <a:lstStyle>
            <a:lvl1pPr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69" y="3041823"/>
            <a:ext cx="3195025" cy="831850"/>
          </a:xfr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6454" y="277843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Donut 8"/>
          <p:cNvSpPr/>
          <p:nvPr userDrawn="1"/>
        </p:nvSpPr>
        <p:spPr>
          <a:xfrm>
            <a:off x="441129" y="2592474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425" y="1587405"/>
            <a:ext cx="6290846" cy="868773"/>
          </a:xfrm>
        </p:spPr>
        <p:txBody>
          <a:bodyPr>
            <a:normAutofit/>
          </a:bodyPr>
          <a:lstStyle>
            <a:lvl1pPr>
              <a:defRPr sz="47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1" y="2739309"/>
            <a:ext cx="4647440" cy="298451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2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5002" y="1533525"/>
            <a:ext cx="4647440" cy="1755775"/>
          </a:xfrm>
          <a:prstGeom prst="rect">
            <a:avLst/>
          </a:prstGeom>
        </p:spPr>
        <p:txBody>
          <a:bodyPr vert="horz"/>
          <a:lstStyle>
            <a:lvl1pPr algn="l"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5001" y="3771900"/>
            <a:ext cx="4647440" cy="2984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90" y="1578377"/>
            <a:ext cx="7054215" cy="393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EF7D00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7275" y="2063795"/>
            <a:ext cx="7916863" cy="373209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6300" y="1619250"/>
            <a:ext cx="4203700" cy="1187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000" y="1708150"/>
            <a:ext cx="2649489" cy="992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14039" y="170815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7275" y="2996418"/>
            <a:ext cx="7870825" cy="287946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9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con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7275" y="124460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57275" y="2632075"/>
            <a:ext cx="6864350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F7D00"/>
                </a:solidFill>
              </a:defRPr>
            </a:lvl1pPr>
            <a:lvl2pPr marL="503972" indent="0">
              <a:buNone/>
              <a:defRPr sz="1800">
                <a:solidFill>
                  <a:srgbClr val="C6093B"/>
                </a:solidFill>
              </a:defRPr>
            </a:lvl2pPr>
            <a:lvl3pPr marL="1007943" indent="0">
              <a:buNone/>
              <a:defRPr sz="1800">
                <a:solidFill>
                  <a:srgbClr val="C6093B"/>
                </a:solidFill>
              </a:defRPr>
            </a:lvl3pPr>
            <a:lvl4pPr marL="1511914" indent="0">
              <a:buNone/>
              <a:defRPr sz="1800">
                <a:solidFill>
                  <a:srgbClr val="C6093B"/>
                </a:solidFill>
              </a:defRPr>
            </a:lvl4pPr>
            <a:lvl5pPr marL="2015886" indent="0">
              <a:buNone/>
              <a:defRPr sz="1800">
                <a:solidFill>
                  <a:srgbClr val="C6093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7275" y="3005344"/>
            <a:ext cx="7870825" cy="277647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2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08000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80000" y="3738563"/>
            <a:ext cx="3640137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16205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63638" y="3738563"/>
            <a:ext cx="3638550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427" y="1709799"/>
            <a:ext cx="2106505" cy="17227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8549" y="1699206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38549" y="3944783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9152" y="1709799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94432" y="3945045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51426" y="3945045"/>
            <a:ext cx="2106505" cy="17101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382903" y="1708607"/>
            <a:ext cx="2113983" cy="17239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382903" y="3944782"/>
            <a:ext cx="2113983" cy="1710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22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38092" y="1584325"/>
            <a:ext cx="3691671" cy="41477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584325"/>
            <a:ext cx="5138737" cy="414772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8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541463"/>
            <a:ext cx="9264650" cy="41576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EF7D00"/>
                </a:solidFill>
                <a:latin typeface="+mn-lt"/>
              </a:defRPr>
            </a:lvl1pPr>
          </a:lstStyle>
          <a:p>
            <a:r>
              <a:rPr lang="en-AU" altLang="ja-JP" dirty="0"/>
              <a:t>Click icon to insert table</a:t>
            </a:r>
            <a:endParaRPr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79513"/>
            <a:ext cx="6905625" cy="3619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/>
            </a:lvl1pPr>
          </a:lstStyle>
          <a:p>
            <a:pPr lvl="0"/>
            <a:r>
              <a:rPr lang="en-AU" altLang="ja-JP" dirty="0"/>
              <a:t>Click to edit subtitle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0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3239" y="1483895"/>
            <a:ext cx="9025792" cy="39383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27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474" y="2822368"/>
            <a:ext cx="6441583" cy="147976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508" y="2274532"/>
            <a:ext cx="6414572" cy="547836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5380" y="251876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" name="Donut 5"/>
          <p:cNvSpPr/>
          <p:nvPr userDrawn="1"/>
        </p:nvSpPr>
        <p:spPr>
          <a:xfrm>
            <a:off x="441129" y="2303066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894926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896400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tent-slide_simple_Content slide 2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18699"/>
            <a:ext cx="10084565" cy="7557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503238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77825" indent="-377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title-slide_Title slide with logo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31"/>
            <a:ext cx="10077450" cy="7552187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70928" y="3234069"/>
            <a:ext cx="6003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Main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3763" y="2686050"/>
            <a:ext cx="2700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Sub Title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503238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bg1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/>
              <a:t>IP </a:t>
            </a:r>
            <a:r>
              <a:rPr lang="en-AU" altLang="ja-JP" dirty="0" err="1"/>
              <a:t>Dect</a:t>
            </a:r>
            <a:r>
              <a:rPr lang="en-AU" altLang="ja-JP" dirty="0"/>
              <a:t> 130dB </a:t>
            </a:r>
            <a:br>
              <a:rPr lang="en-AU" altLang="ja-JP" dirty="0"/>
            </a:br>
            <a:r>
              <a:rPr lang="en-AU" altLang="ja-JP" dirty="0"/>
              <a:t>User Setup </a:t>
            </a:r>
            <a:br>
              <a:rPr lang="en-AU" altLang="ja-JP" dirty="0"/>
            </a:br>
            <a:r>
              <a:rPr lang="en-AU" altLang="ja-JP" dirty="0"/>
              <a:t>UCP/eMG80</a:t>
            </a:r>
            <a:endParaRPr lang="ja-JP" alt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Handset Registration</a:t>
            </a:r>
            <a:endParaRPr lang="ja-JP" altLang="en-US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71496" y="1147866"/>
            <a:ext cx="1881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Handset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57199" y="1710781"/>
            <a:ext cx="38480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Press [Menu] button.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Select [Connectivity] button.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Select [Register] button.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Enter AC code. (0000)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Click [OK].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Phones says registering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Front screen displays the extension number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On 130dB confirm extension registration as shown </a:t>
            </a:r>
          </a:p>
          <a:p>
            <a:pPr marL="342900" indent="-342900"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567890" y="1535951"/>
            <a:ext cx="3762924" cy="2147996"/>
            <a:chOff x="2819400" y="3429000"/>
            <a:chExt cx="3111500" cy="167107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8" b="50000"/>
            <a:stretch>
              <a:fillRect/>
            </a:stretch>
          </p:blipFill>
          <p:spPr bwMode="auto">
            <a:xfrm>
              <a:off x="2819400" y="3429000"/>
              <a:ext cx="1555750" cy="167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60" b="-2"/>
            <a:stretch>
              <a:fillRect/>
            </a:stretch>
          </p:blipFill>
          <p:spPr bwMode="auto">
            <a:xfrm>
              <a:off x="4375150" y="3499089"/>
              <a:ext cx="1555750" cy="156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8"/>
            <p:cNvSpPr>
              <a:spLocks noChangeArrowheads="1"/>
            </p:cNvSpPr>
            <p:nvPr/>
          </p:nvSpPr>
          <p:spPr bwMode="auto">
            <a:xfrm>
              <a:off x="3032499" y="4204730"/>
              <a:ext cx="412375" cy="31209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800"/>
            </a:p>
          </p:txBody>
        </p:sp>
        <p:sp>
          <p:nvSpPr>
            <p:cNvPr id="15" name="직사각형 18"/>
            <p:cNvSpPr>
              <a:spLocks noChangeArrowheads="1"/>
            </p:cNvSpPr>
            <p:nvPr/>
          </p:nvSpPr>
          <p:spPr bwMode="auto">
            <a:xfrm>
              <a:off x="4592360" y="3808460"/>
              <a:ext cx="757520" cy="15213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80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26B726E-F2DE-4F4E-AFBD-2D8A5C98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6" y="4825222"/>
            <a:ext cx="7667415" cy="1201677"/>
          </a:xfrm>
          <a:prstGeom prst="rect">
            <a:avLst/>
          </a:prstGeom>
        </p:spPr>
      </p:pic>
      <p:sp>
        <p:nvSpPr>
          <p:cNvPr id="19" name="Rectangle 20">
            <a:extLst>
              <a:ext uri="{FF2B5EF4-FFF2-40B4-BE49-F238E27FC236}">
                <a16:creationId xmlns:a16="http://schemas.microsoft.com/office/drawing/2014/main" id="{82B578F9-E21B-4740-A889-6136EF78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4183044"/>
            <a:ext cx="1881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</a:t>
            </a:r>
            <a:r>
              <a:rPr lang="en-US" altLang="ko-KR" sz="1800" b="1" dirty="0">
                <a:solidFill>
                  <a:schemeClr val="tx2"/>
                </a:solidFill>
              </a:rPr>
              <a:t>Base</a:t>
            </a:r>
            <a:r>
              <a:rPr kumimoji="0" lang="en-US" altLang="ko-KR" sz="1800" b="1" dirty="0">
                <a:solidFill>
                  <a:schemeClr val="tx2"/>
                </a:solidFill>
              </a:rPr>
              <a:t>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17" name="직사각형 18"/>
          <p:cNvSpPr>
            <a:spLocks noChangeArrowheads="1"/>
          </p:cNvSpPr>
          <p:nvPr/>
        </p:nvSpPr>
        <p:spPr bwMode="auto">
          <a:xfrm>
            <a:off x="4806946" y="5273659"/>
            <a:ext cx="1164976" cy="39076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89350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Repeater Registration</a:t>
            </a:r>
            <a:endParaRPr lang="ja-JP" altLang="en-US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57200" y="1455059"/>
            <a:ext cx="5482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From repeaters web select “Add Repeater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.</a:t>
            </a:r>
          </a:p>
          <a:p>
            <a:pPr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D630AA-89E6-4B2E-82F3-A5F2DCA5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95" y="1916723"/>
            <a:ext cx="4808568" cy="2809025"/>
          </a:xfrm>
          <a:prstGeom prst="rect">
            <a:avLst/>
          </a:prstGeom>
        </p:spPr>
      </p:pic>
      <p:sp>
        <p:nvSpPr>
          <p:cNvPr id="21" name="직사각형 18">
            <a:extLst>
              <a:ext uri="{FF2B5EF4-FFF2-40B4-BE49-F238E27FC236}">
                <a16:creationId xmlns:a16="http://schemas.microsoft.com/office/drawing/2014/main" id="{DA485D30-A0B9-46FA-AD23-5FFCA7B05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95" y="4519926"/>
            <a:ext cx="746303" cy="311019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22" name="직사각형 18">
            <a:extLst>
              <a:ext uri="{FF2B5EF4-FFF2-40B4-BE49-F238E27FC236}">
                <a16:creationId xmlns:a16="http://schemas.microsoft.com/office/drawing/2014/main" id="{6533675A-B40D-458D-824C-878E9F21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598" y="2489506"/>
            <a:ext cx="746303" cy="311019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11694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Repeater Registration</a:t>
            </a:r>
            <a:endParaRPr lang="ja-JP" altLang="en-US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57199" y="1070433"/>
            <a:ext cx="54823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lt"/>
                <a:ea typeface="맑은 고딕" pitchFamily="50" charset="-127"/>
                <a:sym typeface="Wingdings" pitchFamily="2" charset="2"/>
              </a:rPr>
              <a:t>Select DECT sync mode.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+mj-lt"/>
              </a:rPr>
              <a:t> Manually: 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+mj-lt"/>
              </a:rPr>
              <a:t>User controlled by manually assign “Repeater RPN” and “DECT sync source RPN”   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+mj-lt"/>
              </a:rPr>
              <a:t>Local </a:t>
            </a:r>
            <a:r>
              <a:rPr lang="en-GB" sz="1200" b="1" i="0" u="none" strike="noStrike" baseline="0" dirty="0" err="1">
                <a:solidFill>
                  <a:srgbClr val="000000"/>
                </a:solidFill>
                <a:latin typeface="+mj-lt"/>
              </a:rPr>
              <a:t>Automatical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+mj-lt"/>
              </a:rPr>
              <a:t>Repeater controlled by auto detects best base signal and auto assign RPN 	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Then tick check box and select Register Repeater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004C1-BB99-4C9F-9860-8A8A0584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1" y="2280361"/>
            <a:ext cx="5237992" cy="2005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62A2E-CFA4-4AC0-BBF4-AADA3C4E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7" y="4519558"/>
            <a:ext cx="4640403" cy="2188586"/>
          </a:xfrm>
          <a:prstGeom prst="rect">
            <a:avLst/>
          </a:prstGeom>
        </p:spPr>
      </p:pic>
      <p:sp>
        <p:nvSpPr>
          <p:cNvPr id="8" name="직사각형 18">
            <a:extLst>
              <a:ext uri="{FF2B5EF4-FFF2-40B4-BE49-F238E27FC236}">
                <a16:creationId xmlns:a16="http://schemas.microsoft.com/office/drawing/2014/main" id="{3D5A1C10-7F44-42AF-96EC-576B6AB70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365" y="3063359"/>
            <a:ext cx="1652610" cy="311019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9" name="직사각형 18">
            <a:extLst>
              <a:ext uri="{FF2B5EF4-FFF2-40B4-BE49-F238E27FC236}">
                <a16:creationId xmlns:a16="http://schemas.microsoft.com/office/drawing/2014/main" id="{4E3C6DBC-1138-411E-A64A-9269F88E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118" y="6397125"/>
            <a:ext cx="1029524" cy="311019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889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Repeater Registration</a:t>
            </a:r>
            <a:endParaRPr lang="ja-JP" altLang="en-US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57200" y="1455059"/>
            <a:ext cx="5482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Repeater LED will change from flashing green to solid green and the repeater will show as present in the State column 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A4152-4A79-4597-901C-BDF5CBEB0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0007"/>
            <a:ext cx="7795885" cy="2722239"/>
          </a:xfrm>
          <a:prstGeom prst="rect">
            <a:avLst/>
          </a:prstGeom>
        </p:spPr>
      </p:pic>
      <p:sp>
        <p:nvSpPr>
          <p:cNvPr id="8" name="직사각형 18">
            <a:extLst>
              <a:ext uri="{FF2B5EF4-FFF2-40B4-BE49-F238E27FC236}">
                <a16:creationId xmlns:a16="http://schemas.microsoft.com/office/drawing/2014/main" id="{76B6513D-ADEC-4491-8A8F-5DDF5318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683" y="4439005"/>
            <a:ext cx="1262358" cy="311019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18665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9264" y="3019695"/>
            <a:ext cx="1838922" cy="868773"/>
          </a:xfrm>
        </p:spPr>
        <p:txBody>
          <a:bodyPr/>
          <a:lstStyle/>
          <a:p>
            <a:r>
              <a:rPr lang="en-AU" altLang="ja-JP" dirty="0"/>
              <a:t>End</a:t>
            </a:r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 Find Base IP address and login </a:t>
            </a:r>
            <a:endParaRPr lang="ja-JP" altLang="en-US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87298" y="882277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tx2"/>
                </a:solidFill>
              </a:rPr>
              <a:t>Base Station</a:t>
            </a:r>
          </a:p>
          <a:p>
            <a:pPr eaLnBrk="1" latinLnBrk="0" hangingPunct="1">
              <a:buFontTx/>
              <a:buNone/>
            </a:pPr>
            <a:endParaRPr kumimoji="0" lang="en-US" altLang="ko-KR" sz="2400">
              <a:solidFill>
                <a:srgbClr val="000000"/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63498" y="1182315"/>
            <a:ext cx="79558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Method for Base IP Setting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1) Network mode of the base station is set as DHCP by default.  So you need a DHCP server on the network.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2) Connect a base station to the POE switch and make it get IP address from a DHCP server.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3) On the handset, p</a:t>
            </a:r>
            <a:r>
              <a:rPr lang="en-US" altLang="ko-KR" sz="1200" dirty="0">
                <a:ea typeface="맑은 고딕" pitchFamily="50" charset="-127"/>
              </a:rPr>
              <a:t>ress [Menu] button and dial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*47* to enter “Base Searching mode”.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4) MAC Address of the base station will be shown with IP address obtained by a DHCP server.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5) Connect the base station Web Admin by accessing the IP. (For example, if the acquired IP is 192.168.4.121)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    (http://192.168.4.121)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6) Enter ID(admin) and Password(admin).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FAFCD-7F1A-4C7F-A97B-D6D4F2D7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57" y="3368938"/>
            <a:ext cx="5578134" cy="2942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97265-5DB8-48FE-91B6-5A385FEB1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95" y="3368938"/>
            <a:ext cx="3076297" cy="1784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Country/Time Settings</a:t>
            </a:r>
            <a:endParaRPr lang="ja-JP" altLang="en-US" dirty="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33400" y="1279681"/>
            <a:ext cx="8330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ea typeface="맑은 고딕" pitchFamily="50" charset="-127"/>
                <a:cs typeface="Arial" panose="020B0604020202020204" pitchFamily="34" charset="0"/>
              </a:rPr>
              <a:t>On the Base </a:t>
            </a:r>
            <a:r>
              <a:rPr lang="en-GB" sz="1400" dirty="0">
                <a:ea typeface="맑은 고딕" pitchFamily="50" charset="-127"/>
                <a:cs typeface="Arial" panose="020B0604020202020204" pitchFamily="34" charset="0"/>
              </a:rPr>
              <a:t>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elect UK, set the Time Server IP address/URL as you prefer and check DST settings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cs typeface="Arial" panose="020B0604020202020204" pitchFamily="34" charset="0"/>
              </a:rPr>
              <a:t>Save and reboot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400" dirty="0">
              <a:latin typeface="+mn-lt"/>
              <a:ea typeface="맑은 고딕" pitchFamily="50" charset="-127"/>
            </a:endParaRPr>
          </a:p>
          <a:p>
            <a:pPr marL="342900" indent="-342900"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993A4-F851-4B07-AE4B-420EABE9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1" y="2047285"/>
            <a:ext cx="4249572" cy="4603062"/>
          </a:xfrm>
          <a:prstGeom prst="rect">
            <a:avLst/>
          </a:prstGeom>
        </p:spPr>
      </p:pic>
      <p:sp>
        <p:nvSpPr>
          <p:cNvPr id="13" name="직사각형 18">
            <a:extLst>
              <a:ext uri="{FF2B5EF4-FFF2-40B4-BE49-F238E27FC236}">
                <a16:creationId xmlns:a16="http://schemas.microsoft.com/office/drawing/2014/main" id="{E474A0FA-5EE4-4259-B5B6-CD5AAB02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1" y="3652748"/>
            <a:ext cx="757237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</a:t>
            </a:r>
            <a:endParaRPr lang="ja-JP" altLang="en-US" dirty="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57200" y="1028491"/>
            <a:ext cx="631480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Base IP Setting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Click [Network].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Select DHCP or Static IP.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In case of Static IP, enter network information.(IP, Subnet Mask, Default Gateway, DNS)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Click [Save] to save new configuration.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Reboot the base station.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EDD14-14F2-4855-B015-E4873385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32" y="2405811"/>
            <a:ext cx="5111385" cy="4407118"/>
          </a:xfrm>
          <a:prstGeom prst="rect">
            <a:avLst/>
          </a:prstGeom>
        </p:spPr>
      </p:pic>
      <p:sp>
        <p:nvSpPr>
          <p:cNvPr id="11" name="직사각형 18"/>
          <p:cNvSpPr>
            <a:spLocks noChangeArrowheads="1"/>
          </p:cNvSpPr>
          <p:nvPr/>
        </p:nvSpPr>
        <p:spPr bwMode="auto">
          <a:xfrm>
            <a:off x="561132" y="3229040"/>
            <a:ext cx="757237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42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Add Call Server</a:t>
            </a:r>
            <a:endParaRPr lang="ja-JP" altLang="en-US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90045" y="1015163"/>
            <a:ext cx="7831138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Call Server registration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Click [Servers] and enter the UCP IP Address in Registrar</a:t>
            </a: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NAT Adaption : Select Disable or Enable based on the network environment</a:t>
            </a: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Remove G722 codec if not used, note G722 requires double the channels. 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Codec Priority : Adjust the Codec Priority. (G.711A  G.711U) </a:t>
            </a: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Click [Save] to save new server information.</a:t>
            </a:r>
            <a:endParaRPr lang="en-US" altLang="ko-KR" sz="1200" dirty="0">
              <a:solidFill>
                <a:srgbClr val="FF0000"/>
              </a:solidFill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3539D1B-7B9C-4A5D-81A9-4359046A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3" y="2310526"/>
            <a:ext cx="8108219" cy="4480858"/>
          </a:xfrm>
          <a:prstGeom prst="rect">
            <a:avLst/>
          </a:prstGeom>
        </p:spPr>
      </p:pic>
      <p:sp>
        <p:nvSpPr>
          <p:cNvPr id="13" name="직사각형 18"/>
          <p:cNvSpPr>
            <a:spLocks noChangeArrowheads="1"/>
          </p:cNvSpPr>
          <p:nvPr/>
        </p:nvSpPr>
        <p:spPr bwMode="auto">
          <a:xfrm>
            <a:off x="590045" y="3057441"/>
            <a:ext cx="864075" cy="29686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1047236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UCP / eMG80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B0573CE-54D0-4D7D-AB79-7BFC1921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36058"/>
            <a:ext cx="7831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맑은 고딕" pitchFamily="50" charset="-127"/>
                <a:sym typeface="Wingdings" pitchFamily="2" charset="2"/>
              </a:rPr>
              <a:t>On UCP/eMG80 PGM443 add the ID (that would be the extension number) ,the password and the desired number (also extension number and available in PGM105)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solidFill>
                <a:schemeClr val="tx1">
                  <a:lumMod val="50000"/>
                </a:schemeClr>
              </a:solidFill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defRPr/>
            </a:pPr>
            <a:endParaRPr lang="en-US" altLang="ko-KR" sz="1200" dirty="0">
              <a:solidFill>
                <a:schemeClr val="tx1">
                  <a:lumMod val="50000"/>
                </a:schemeClr>
              </a:solidFill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맑은 고딕" pitchFamily="50" charset="-127"/>
                <a:sym typeface="Wingdings" pitchFamily="2" charset="2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82D4B-B24F-499C-8047-EB2CEBA5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6680"/>
            <a:ext cx="8079897" cy="35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Handset 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990600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533400" y="1371600"/>
            <a:ext cx="7831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1. Handset registration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1) Click [Extensions]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in menu</a:t>
            </a:r>
            <a:r>
              <a:rPr lang="en-US" altLang="ko-KR" sz="1200" dirty="0">
                <a:latin typeface="+mn-lt"/>
                <a:ea typeface="맑은 고딕" pitchFamily="50" charset="-127"/>
              </a:rPr>
              <a:t> and</a:t>
            </a:r>
            <a:r>
              <a:rPr lang="ko-KR" altLang="en-US" sz="1200" dirty="0">
                <a:latin typeface="+mn-lt"/>
                <a:ea typeface="맑은 고딕" pitchFamily="50" charset="-127"/>
              </a:rPr>
              <a:t> </a:t>
            </a:r>
            <a:r>
              <a:rPr lang="en-US" altLang="ko-KR" sz="1200" dirty="0">
                <a:latin typeface="+mn-lt"/>
                <a:ea typeface="맑은 고딕" pitchFamily="50" charset="-127"/>
              </a:rPr>
              <a:t>[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Add extension].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8DD49-D7BA-42C6-9635-6553FD07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94" y="2344408"/>
            <a:ext cx="8045363" cy="2332788"/>
          </a:xfrm>
          <a:prstGeom prst="rect">
            <a:avLst/>
          </a:prstGeom>
        </p:spPr>
      </p:pic>
      <p:sp>
        <p:nvSpPr>
          <p:cNvPr id="8" name="직사각형 18"/>
          <p:cNvSpPr>
            <a:spLocks noChangeArrowheads="1"/>
          </p:cNvSpPr>
          <p:nvPr/>
        </p:nvSpPr>
        <p:spPr bwMode="auto">
          <a:xfrm>
            <a:off x="457200" y="3062452"/>
            <a:ext cx="1561347" cy="26894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4" name="직사각형 18">
            <a:extLst>
              <a:ext uri="{FF2B5EF4-FFF2-40B4-BE49-F238E27FC236}">
                <a16:creationId xmlns:a16="http://schemas.microsoft.com/office/drawing/2014/main" id="{03A1F073-37DC-41F3-AC80-6DCA5611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327" y="3677608"/>
            <a:ext cx="1561347" cy="26894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415700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Handset 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990600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05358" y="1522786"/>
            <a:ext cx="7831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Enter Extension</a:t>
            </a:r>
            <a:r>
              <a:rPr lang="ko-KR" altLang="en-US" sz="1200" dirty="0">
                <a:latin typeface="+mn-lt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number. (same as in PGM443)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Enter Authentication User Name.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(same as in PGM443)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Enter Authentication Password.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 (same as in PGM443)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Click [Save].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F525F-0688-47B6-9441-BC7C51E8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79" y="2618911"/>
            <a:ext cx="6353175" cy="4105275"/>
          </a:xfrm>
          <a:prstGeom prst="rect">
            <a:avLst/>
          </a:prstGeom>
        </p:spPr>
      </p:pic>
      <p:sp>
        <p:nvSpPr>
          <p:cNvPr id="8" name="직사각형 18"/>
          <p:cNvSpPr>
            <a:spLocks noChangeArrowheads="1"/>
          </p:cNvSpPr>
          <p:nvPr/>
        </p:nvSpPr>
        <p:spPr bwMode="auto">
          <a:xfrm>
            <a:off x="3222530" y="3479575"/>
            <a:ext cx="1090525" cy="87394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1" name="직사각형 18">
            <a:extLst>
              <a:ext uri="{FF2B5EF4-FFF2-40B4-BE49-F238E27FC236}">
                <a16:creationId xmlns:a16="http://schemas.microsoft.com/office/drawing/2014/main" id="{F191AD8E-F397-44DC-AA5C-CF305AC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79" y="3172078"/>
            <a:ext cx="832511" cy="30749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3326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Handset 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958850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54686" y="1398878"/>
            <a:ext cx="78311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1. Handset registration</a:t>
            </a:r>
            <a:endParaRPr lang="en-US" altLang="ko-KR" sz="1200" dirty="0">
              <a:latin typeface="+mn-lt"/>
              <a:ea typeface="맑은 고딕" pitchFamily="50" charset="-127"/>
            </a:endParaRPr>
          </a:p>
          <a:p>
            <a:pPr marL="342900" indent="-342900">
              <a:defRPr/>
            </a:pPr>
            <a:r>
              <a:rPr lang="en-US" altLang="ko-KR" sz="1200" dirty="0">
                <a:ea typeface="맑은 고딕" pitchFamily="50" charset="-127"/>
              </a:rPr>
              <a:t>   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Check the desired handset and Click “Register Handset(s).</a:t>
            </a:r>
          </a:p>
          <a:p>
            <a:pPr marL="342900" indent="-342900">
              <a:defRPr/>
            </a:pP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    State changes to enabled and the base is waiting for the handset request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692DC7-2CE1-4D09-81D0-93AB477D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7" y="2582863"/>
            <a:ext cx="6352374" cy="2175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E7078D-FD6E-49CB-836F-9CC631BE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6" y="5112768"/>
            <a:ext cx="7260621" cy="1302389"/>
          </a:xfrm>
          <a:prstGeom prst="rect">
            <a:avLst/>
          </a:prstGeom>
        </p:spPr>
      </p:pic>
      <p:sp>
        <p:nvSpPr>
          <p:cNvPr id="9" name="직사각형 18"/>
          <p:cNvSpPr>
            <a:spLocks noChangeArrowheads="1"/>
          </p:cNvSpPr>
          <p:nvPr/>
        </p:nvSpPr>
        <p:spPr bwMode="auto">
          <a:xfrm>
            <a:off x="1601802" y="4180787"/>
            <a:ext cx="163513" cy="152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0" name="직사각형 18"/>
          <p:cNvSpPr>
            <a:spLocks noChangeArrowheads="1"/>
          </p:cNvSpPr>
          <p:nvPr/>
        </p:nvSpPr>
        <p:spPr bwMode="auto">
          <a:xfrm>
            <a:off x="3016109" y="4499748"/>
            <a:ext cx="843792" cy="152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20" name="직사각형 18">
            <a:extLst>
              <a:ext uri="{FF2B5EF4-FFF2-40B4-BE49-F238E27FC236}">
                <a16:creationId xmlns:a16="http://schemas.microsoft.com/office/drawing/2014/main" id="{A499C9A2-A1A8-4FEA-901F-BD75DDD0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5" y="5825493"/>
            <a:ext cx="843792" cy="152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56564432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 - simple">
  <a:themeElements>
    <a:clrScheme name="PRAGMA COLOURS">
      <a:dk1>
        <a:srgbClr val="56575F"/>
      </a:dk1>
      <a:lt1>
        <a:sysClr val="window" lastClr="FFFFFF"/>
      </a:lt1>
      <a:dk2>
        <a:srgbClr val="0086CD"/>
      </a:dk2>
      <a:lt2>
        <a:srgbClr val="FFFFFF"/>
      </a:lt2>
      <a:accent1>
        <a:srgbClr val="52ACE1"/>
      </a:accent1>
      <a:accent2>
        <a:srgbClr val="214157"/>
      </a:accent2>
      <a:accent3>
        <a:srgbClr val="EF7D00"/>
      </a:accent3>
      <a:accent4>
        <a:srgbClr val="56575F"/>
      </a:accent4>
      <a:accent5>
        <a:srgbClr val="0086CD"/>
      </a:accent5>
      <a:accent6>
        <a:srgbClr val="AAABB3"/>
      </a:accent6>
      <a:hlink>
        <a:srgbClr val="EF7D00"/>
      </a:hlink>
      <a:folHlink>
        <a:srgbClr val="7C797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C64D8F54-F03F-48B0-89F9-741CB41C136A}"/>
    </a:ext>
  </a:extLst>
</a:theme>
</file>

<file path=ppt/theme/theme2.xml><?xml version="1.0" encoding="utf-8"?>
<a:theme xmlns:a="http://schemas.openxmlformats.org/drawingml/2006/main" name="1_Pragma">
  <a:themeElements>
    <a:clrScheme name="Pragma">
      <a:dk1>
        <a:srgbClr val="999999"/>
      </a:dk1>
      <a:lt1>
        <a:sysClr val="window" lastClr="FFFFFF"/>
      </a:lt1>
      <a:dk2>
        <a:srgbClr val="C6093B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FF8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78BA7247-C5A0-4E21-86B7-8A59B91BC597}"/>
    </a:ext>
  </a:extLst>
</a:theme>
</file>

<file path=ppt/theme/theme3.xml><?xml version="1.0" encoding="utf-8"?>
<a:theme xmlns:a="http://schemas.openxmlformats.org/drawingml/2006/main" name="Title Slide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2</Template>
  <TotalTime>0</TotalTime>
  <Words>584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Content slide - simple</vt:lpstr>
      <vt:lpstr>1_Pragma</vt:lpstr>
      <vt:lpstr>Title Slide with Graphic</vt:lpstr>
      <vt:lpstr>IP Dect 130dB  User Setup  UCP/eMG80</vt:lpstr>
      <vt:lpstr>Configuration  Find Base IP address and login </vt:lpstr>
      <vt:lpstr>Configuration Country/Time Settings</vt:lpstr>
      <vt:lpstr>Configuration</vt:lpstr>
      <vt:lpstr>Configuration Add Call Server</vt:lpstr>
      <vt:lpstr>Registration</vt:lpstr>
      <vt:lpstr>Configuration Handset Registration</vt:lpstr>
      <vt:lpstr>Configuration Handset Registration</vt:lpstr>
      <vt:lpstr>Configuration Handset Registration</vt:lpstr>
      <vt:lpstr>Configuration Handset Registration</vt:lpstr>
      <vt:lpstr>Configuration Repeater Registration</vt:lpstr>
      <vt:lpstr>Configuration Repeater Registration</vt:lpstr>
      <vt:lpstr>Configuration Repeater Registration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Lewis</dc:creator>
  <cp:lastModifiedBy>Jessica Portugal</cp:lastModifiedBy>
  <cp:revision>199</cp:revision>
  <dcterms:created xsi:type="dcterms:W3CDTF">2016-02-12T09:14:10Z</dcterms:created>
  <dcterms:modified xsi:type="dcterms:W3CDTF">2023-01-04T15:15:53Z</dcterms:modified>
</cp:coreProperties>
</file>