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  <p:sldMasterId id="2147483648" r:id="rId2"/>
    <p:sldMasterId id="2147483657" r:id="rId3"/>
  </p:sldMasterIdLst>
  <p:notesMasterIdLst>
    <p:notesMasterId r:id="rId22"/>
  </p:notesMasterIdLst>
  <p:handoutMasterIdLst>
    <p:handoutMasterId r:id="rId23"/>
  </p:handoutMasterIdLst>
  <p:sldIdLst>
    <p:sldId id="256" r:id="rId4"/>
    <p:sldId id="257" r:id="rId5"/>
    <p:sldId id="284" r:id="rId6"/>
    <p:sldId id="258" r:id="rId7"/>
    <p:sldId id="259" r:id="rId8"/>
    <p:sldId id="260" r:id="rId9"/>
    <p:sldId id="261" r:id="rId10"/>
    <p:sldId id="287" r:id="rId11"/>
    <p:sldId id="262" r:id="rId12"/>
    <p:sldId id="272" r:id="rId13"/>
    <p:sldId id="285" r:id="rId14"/>
    <p:sldId id="263" r:id="rId15"/>
    <p:sldId id="286" r:id="rId16"/>
    <p:sldId id="266" r:id="rId17"/>
    <p:sldId id="270" r:id="rId18"/>
    <p:sldId id="269" r:id="rId19"/>
    <p:sldId id="281" r:id="rId20"/>
    <p:sldId id="271" r:id="rId21"/>
  </p:sldIdLst>
  <p:sldSz cx="13444538" cy="7562850"/>
  <p:notesSz cx="9144000" cy="6858000"/>
  <p:defaultTextStyle>
    <a:defPPr>
      <a:defRPr lang="en-GB"/>
    </a:defPPr>
    <a:lvl1pPr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42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DE1"/>
    <a:srgbClr val="E9CF6C"/>
    <a:srgbClr val="B01207"/>
    <a:srgbClr val="2CE824"/>
    <a:srgbClr val="0086CD"/>
    <a:srgbClr val="EF7D00"/>
    <a:srgbClr val="56575F"/>
    <a:srgbClr val="E24912"/>
    <a:srgbClr val="C6093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8615" autoAdjust="0"/>
  </p:normalViewPr>
  <p:slideViewPr>
    <p:cSldViewPr snapToGrid="0" snapToObjects="1" showGuides="1">
      <p:cViewPr varScale="1">
        <p:scale>
          <a:sx n="51" d="100"/>
          <a:sy n="51" d="100"/>
        </p:scale>
        <p:origin x="312" y="36"/>
      </p:cViewPr>
      <p:guideLst>
        <p:guide orient="horz" pos="2382"/>
        <p:guide pos="42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2" d="100"/>
          <a:sy n="102" d="100"/>
        </p:scale>
        <p:origin x="344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CE922-72D0-4AF9-B1BE-1F04053E1C6C}" type="datetimeFigureOut">
              <a:rPr lang="en-GB" altLang="ja-JP" smtClean="0"/>
              <a:pPr/>
              <a:t>02/03/2023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10AA9-3493-425B-95E9-9C51E803943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94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28E6D-2669-48F2-8731-3D6C56C2DE2B}" type="datetimeFigureOut">
              <a:rPr lang="en-GB" altLang="ja-JP" smtClean="0"/>
              <a:pPr/>
              <a:t>02/03/2023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B8177-900E-4186-8690-8A49FA2A84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579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Member on hunt group, pickup group. Can </a:t>
            </a:r>
            <a:r>
              <a:rPr lang="en-GB"/>
              <a:t>set forwards.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57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Member on hunt group, pickup group. Can </a:t>
            </a:r>
            <a:r>
              <a:rPr lang="en-GB"/>
              <a:t>set forwards.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417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061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43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80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296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 + extension roadmap to not need 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051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 + extension roadmap to not need 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B8177-900E-4186-8690-8A49FA2A8400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36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AF1AF-CBE4-4F7D-A55C-31010D38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163" y="1238250"/>
            <a:ext cx="10082212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561EC-4A7F-4B61-95F3-EF7434914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163" y="3971925"/>
            <a:ext cx="10082212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68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3008" y="2822369"/>
            <a:ext cx="8593851" cy="1479767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7716" y="2274532"/>
            <a:ext cx="8557815" cy="547836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bg1">
                    <a:lumMod val="8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603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322381" y="2862079"/>
            <a:ext cx="2117" cy="9001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:a14="http://schemas.microsoft.com/office/drawing/2010/main" xmlns="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1679" y="2893419"/>
            <a:ext cx="4268983" cy="868773"/>
          </a:xfrm>
        </p:spPr>
        <p:txBody>
          <a:bodyPr>
            <a:normAutofit/>
          </a:bodyPr>
          <a:lstStyle>
            <a:lvl1pPr>
              <a:defRPr sz="4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756539" y="3041823"/>
            <a:ext cx="4262550" cy="831850"/>
          </a:xfrm>
        </p:spPr>
        <p:txBody>
          <a:bodyPr/>
          <a:lstStyle>
            <a:lvl1pPr>
              <a:defRPr sz="36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39094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410534" y="1578377"/>
            <a:ext cx="10485808" cy="430191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554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0820" y="1578377"/>
            <a:ext cx="9411177" cy="39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EF7D00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410534" y="2063795"/>
            <a:ext cx="10562053" cy="373209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446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69090" y="1619250"/>
            <a:ext cx="5608245" cy="11874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7759" y="1708150"/>
            <a:ext cx="3534739" cy="992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486264" y="1708150"/>
            <a:ext cx="1224156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10534" y="2996418"/>
            <a:ext cx="10500633" cy="287946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95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Icon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410534" y="1244600"/>
            <a:ext cx="1224156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410533" y="2632076"/>
            <a:ext cx="9157874" cy="365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EF7D00"/>
                </a:solidFill>
              </a:defRPr>
            </a:lvl1pPr>
            <a:lvl2pPr marL="503972" indent="0">
              <a:buNone/>
              <a:defRPr sz="1800">
                <a:solidFill>
                  <a:srgbClr val="C6093B"/>
                </a:solidFill>
              </a:defRPr>
            </a:lvl2pPr>
            <a:lvl3pPr marL="1007943" indent="0">
              <a:buNone/>
              <a:defRPr sz="1800">
                <a:solidFill>
                  <a:srgbClr val="C6093B"/>
                </a:solidFill>
              </a:defRPr>
            </a:lvl3pPr>
            <a:lvl4pPr marL="1511914" indent="0">
              <a:buNone/>
              <a:defRPr sz="1800">
                <a:solidFill>
                  <a:srgbClr val="C6093B"/>
                </a:solidFill>
              </a:defRPr>
            </a:lvl4pPr>
            <a:lvl5pPr marL="2015886" indent="0">
              <a:buNone/>
              <a:defRPr sz="1800">
                <a:solidFill>
                  <a:srgbClr val="C6093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410534" y="3005344"/>
            <a:ext cx="10500633" cy="277647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223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d su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6777335" y="1511301"/>
            <a:ext cx="4856385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6777336" y="3738564"/>
            <a:ext cx="4856383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1550315" y="1511301"/>
            <a:ext cx="4856385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1552434" y="3738564"/>
            <a:ext cx="4854266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0501" y="1709799"/>
            <a:ext cx="2810333" cy="17227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785787" y="1699206"/>
            <a:ext cx="1224156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785787" y="3944783"/>
            <a:ext cx="1224156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123076" y="1709799"/>
            <a:ext cx="1224156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63414" y="3945045"/>
            <a:ext cx="1224156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3270499" y="3945046"/>
            <a:ext cx="2810333" cy="171016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8515566" y="1708608"/>
            <a:ext cx="2820309" cy="17239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8515566" y="3944783"/>
            <a:ext cx="2820309" cy="171042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822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788722" y="1584325"/>
            <a:ext cx="4925136" cy="41477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71381" y="1584325"/>
            <a:ext cx="6855697" cy="414772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288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 hasCustomPrompt="1"/>
          </p:nvPr>
        </p:nvSpPr>
        <p:spPr>
          <a:xfrm>
            <a:off x="609960" y="1541463"/>
            <a:ext cx="12360164" cy="41576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>
                <a:solidFill>
                  <a:srgbClr val="EF7D00"/>
                </a:solidFill>
                <a:latin typeface="+mn-lt"/>
              </a:defRPr>
            </a:lvl1pPr>
          </a:lstStyle>
          <a:p>
            <a:r>
              <a:rPr lang="en-AU" altLang="ja-JP" dirty="0"/>
              <a:t>Click icon to insert table</a:t>
            </a:r>
            <a:endParaRPr lang="ja-JP" alt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609961" y="1179513"/>
            <a:ext cx="9212940" cy="36195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/>
            </a:lvl1pPr>
          </a:lstStyle>
          <a:p>
            <a:pPr lvl="0"/>
            <a:r>
              <a:rPr lang="en-AU" altLang="ja-JP" dirty="0"/>
              <a:t>Click to edit subtitle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607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671382" y="1483896"/>
            <a:ext cx="12041499" cy="3938337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EF7D00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609961" y="317903"/>
            <a:ext cx="12101779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627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52B8BF-2852-4E21-82B2-A4346F2630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40" y="0"/>
            <a:ext cx="13438298" cy="75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71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894926"/>
            <a:ext cx="11946819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896400"/>
            <a:ext cx="11946819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2E1F731B-E929-4C15-9721-05C1BD6BBF1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12" y="0"/>
            <a:ext cx="13443713" cy="7562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ctr" defTabSz="503238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77825" indent="-377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2A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896281" y="3234069"/>
            <a:ext cx="80099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86723" y="2686051"/>
            <a:ext cx="3602576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Sub Title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E98109-51CA-4B59-BF8B-01F866136A0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4674" y="2191476"/>
            <a:ext cx="1861655" cy="18616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txStyles>
    <p:titleStyle>
      <a:lvl1pPr algn="l" defTabSz="503238" rtl="0" fontAlgn="base">
        <a:spcBef>
          <a:spcPct val="0"/>
        </a:spcBef>
        <a:spcAft>
          <a:spcPct val="0"/>
        </a:spcAft>
        <a:defRPr sz="54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bg1">
              <a:lumMod val="75000"/>
            </a:schemeClr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930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EA034-00EE-45EF-9A97-7F6E8F4D34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Setup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D3D558-31E0-44BC-955D-D6EACA191E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iPECS</a:t>
            </a:r>
            <a:r>
              <a:rPr lang="en-GB" dirty="0"/>
              <a:t> Cloud Mobile	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758C43-02E5-409C-8772-B0765B00A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0824" y="2380724"/>
            <a:ext cx="1973023" cy="147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29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iCM</a:t>
            </a:r>
            <a:r>
              <a:rPr lang="en-GB" dirty="0"/>
              <a:t> Provisioning Form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EB3A46-7ECB-4DB6-948F-606AA0EE4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60" y="1002982"/>
            <a:ext cx="4968349" cy="53978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0D7D924-3E95-458F-8AE4-85265BD4ACA1}"/>
              </a:ext>
            </a:extLst>
          </p:cNvPr>
          <p:cNvSpPr/>
          <p:nvPr/>
        </p:nvSpPr>
        <p:spPr>
          <a:xfrm>
            <a:off x="5347193" y="2424617"/>
            <a:ext cx="6721475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endParaRPr lang="en-GB" dirty="0"/>
          </a:p>
          <a:p>
            <a:pPr lvl="1"/>
            <a:r>
              <a:rPr lang="en-GB" dirty="0"/>
              <a:t>Reseller would complete this after creating the user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u="sng" dirty="0"/>
              <a:t> Email address of user</a:t>
            </a:r>
          </a:p>
          <a:p>
            <a:pPr lvl="1"/>
            <a:endParaRPr lang="en-GB" b="1" i="1" dirty="0"/>
          </a:p>
          <a:p>
            <a:pPr marL="503972" lvl="1" indent="0">
              <a:buNone/>
            </a:pPr>
            <a:r>
              <a:rPr lang="en-GB" dirty="0"/>
              <a:t>Steps: Confirm email address of the user. This email must be unique to this user, duplicate email addresses will cause the sim to fail to register </a:t>
            </a:r>
          </a:p>
        </p:txBody>
      </p:sp>
    </p:spTree>
    <p:extLst>
      <p:ext uri="{BB962C8B-B14F-4D97-AF65-F5344CB8AC3E}">
        <p14:creationId xmlns:p14="http://schemas.microsoft.com/office/powerpoint/2010/main" val="3308679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7050" y="1176134"/>
            <a:ext cx="11212439" cy="538925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Reseller to complete the </a:t>
            </a:r>
            <a:r>
              <a:rPr lang="en-GB" b="1" u="sng" dirty="0" err="1"/>
              <a:t>iCM</a:t>
            </a:r>
            <a:r>
              <a:rPr lang="en-GB" b="1" u="sng" dirty="0"/>
              <a:t> User Provisioning Form</a:t>
            </a:r>
          </a:p>
          <a:p>
            <a:pPr marL="0" indent="0">
              <a:buNone/>
            </a:pPr>
            <a:endParaRPr lang="en-GB" b="1" u="sng" dirty="0"/>
          </a:p>
          <a:p>
            <a:pPr lvl="1"/>
            <a:r>
              <a:rPr lang="en-GB" dirty="0"/>
              <a:t>Authentication ID and Authentication Password</a:t>
            </a:r>
          </a:p>
          <a:p>
            <a:pPr lvl="1"/>
            <a:endParaRPr lang="en-GB" dirty="0"/>
          </a:p>
          <a:p>
            <a:pPr marL="503972" lvl="1" indent="0">
              <a:buNone/>
            </a:pPr>
            <a:r>
              <a:rPr lang="en-GB" sz="1400" dirty="0"/>
              <a:t>Steps: Customer Portal </a:t>
            </a:r>
            <a:r>
              <a:rPr lang="en-GB" sz="1400" b="1" dirty="0"/>
              <a:t>&gt;</a:t>
            </a:r>
            <a:r>
              <a:rPr lang="en-GB" sz="1400" dirty="0"/>
              <a:t> Modify Existing </a:t>
            </a:r>
            <a:r>
              <a:rPr lang="en-GB" sz="1400" b="1" dirty="0"/>
              <a:t>&gt;</a:t>
            </a:r>
            <a:r>
              <a:rPr lang="en-GB" sz="1400" dirty="0"/>
              <a:t> User </a:t>
            </a:r>
            <a:r>
              <a:rPr lang="en-GB" sz="1400" b="1" dirty="0"/>
              <a:t>&gt;</a:t>
            </a:r>
            <a:r>
              <a:rPr lang="en-GB" sz="1400" dirty="0"/>
              <a:t> User Setup </a:t>
            </a:r>
            <a:r>
              <a:rPr lang="en-GB" sz="1400" b="1" dirty="0"/>
              <a:t>&gt;</a:t>
            </a:r>
            <a:r>
              <a:rPr lang="en-GB" sz="1400" dirty="0"/>
              <a:t> Select User </a:t>
            </a:r>
            <a:r>
              <a:rPr lang="en-GB" sz="1400" b="1" dirty="0"/>
              <a:t>&gt;</a:t>
            </a:r>
            <a:r>
              <a:rPr lang="en-GB" sz="1400" dirty="0"/>
              <a:t> Device</a:t>
            </a:r>
          </a:p>
          <a:p>
            <a:pPr marL="1007943" lvl="2" indent="0">
              <a:buNone/>
            </a:pPr>
            <a:endParaRPr lang="en-GB" dirty="0"/>
          </a:p>
          <a:p>
            <a:pPr marL="1007943" lvl="2" indent="0">
              <a:buNone/>
            </a:pPr>
            <a:r>
              <a:rPr lang="en-GB" sz="1200" b="1" dirty="0"/>
              <a:t>You will need to add a dummy Authentication ID here and a secure password. </a:t>
            </a:r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marL="503972" lvl="1" indent="0">
              <a:buNone/>
            </a:pPr>
            <a:endParaRPr lang="en-GB" dirty="0"/>
          </a:p>
          <a:p>
            <a:pPr lvl="2"/>
            <a:endParaRPr lang="en-GB" sz="12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8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39F027-A2E7-4E30-89EA-E8BA7E8A8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049" y="3326892"/>
            <a:ext cx="81819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84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7050" y="1261872"/>
            <a:ext cx="10330647" cy="5303520"/>
          </a:xfrm>
        </p:spPr>
        <p:txBody>
          <a:bodyPr/>
          <a:lstStyle/>
          <a:p>
            <a:pPr lvl="1"/>
            <a:r>
              <a:rPr lang="en-GB" dirty="0"/>
              <a:t>Authentication ID and Authentication Password</a:t>
            </a:r>
          </a:p>
          <a:p>
            <a:pPr marL="1007943" lvl="2" indent="0">
              <a:buNone/>
            </a:pPr>
            <a:endParaRPr lang="en-GB" dirty="0"/>
          </a:p>
          <a:p>
            <a:pPr marL="1007943" lvl="2" indent="0">
              <a:buNone/>
            </a:pPr>
            <a:r>
              <a:rPr lang="en-GB" sz="1200" b="1" dirty="0"/>
              <a:t>One you save the user the User the User ID will be populated next to the </a:t>
            </a:r>
            <a:r>
              <a:rPr lang="en-GB" sz="1200" b="1" dirty="0" err="1"/>
              <a:t>iPECS</a:t>
            </a:r>
            <a:r>
              <a:rPr lang="en-GB" sz="1200" b="1" dirty="0"/>
              <a:t> Cloud Mobile licence.</a:t>
            </a:r>
          </a:p>
          <a:p>
            <a:pPr marL="1007943" lvl="2" indent="0">
              <a:buNone/>
            </a:pPr>
            <a:r>
              <a:rPr lang="en-GB" sz="1200" b="1" dirty="0"/>
              <a:t>You would need to copy and paste to the Authentication ID. Check for spaces before and after the number that might cause the user to fail to register.</a:t>
            </a:r>
          </a:p>
          <a:p>
            <a:pPr marL="1007943" lvl="2" indent="0">
              <a:buNone/>
            </a:pPr>
            <a:endParaRPr lang="en-GB" sz="1200" b="1" dirty="0"/>
          </a:p>
          <a:p>
            <a:pPr marL="1007943" lvl="2" indent="0">
              <a:buNone/>
            </a:pPr>
            <a:endParaRPr lang="en-GB" sz="1200" b="1" dirty="0"/>
          </a:p>
          <a:p>
            <a:pPr marL="1007943" lvl="2" indent="0">
              <a:buNone/>
            </a:pPr>
            <a:endParaRPr lang="en-GB" sz="1200" b="1" dirty="0"/>
          </a:p>
          <a:p>
            <a:pPr marL="1007943" lvl="2" indent="0">
              <a:buNone/>
            </a:pPr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marL="1007943" lvl="2" indent="0">
              <a:buNone/>
            </a:pPr>
            <a:endParaRPr lang="en-GB" sz="1200" b="1" dirty="0"/>
          </a:p>
          <a:p>
            <a:pPr lvl="2"/>
            <a:endParaRPr lang="en-GB" sz="12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B04580-8B7D-4A42-A269-5F43887EE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74" y="2893575"/>
            <a:ext cx="10254114" cy="28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12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9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362F35-60D4-4250-AFC4-1278070F3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367" y="2059438"/>
            <a:ext cx="8688012" cy="4505954"/>
          </a:xfrm>
          <a:prstGeom prst="rect">
            <a:avLst/>
          </a:prstGeom>
        </p:spPr>
      </p:pic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D3CF2BA-70E7-41D0-8587-0FCEAEDD8401}"/>
              </a:ext>
            </a:extLst>
          </p:cNvPr>
          <p:cNvSpPr txBox="1">
            <a:spLocks/>
          </p:cNvSpPr>
          <p:nvPr/>
        </p:nvSpPr>
        <p:spPr>
          <a:xfrm>
            <a:off x="681884" y="1020890"/>
            <a:ext cx="9879436" cy="1859470"/>
          </a:xfrm>
          <a:prstGeom prst="rect">
            <a:avLst/>
          </a:prstGeom>
        </p:spPr>
        <p:txBody>
          <a:bodyPr vert="horz"/>
          <a:lstStyle>
            <a:lvl1pPr marL="377979" indent="-377979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F7D00"/>
              </a:buClr>
              <a:buFont typeface="Arial"/>
              <a:buChar char="•"/>
              <a:defRPr sz="1800" kern="1200">
                <a:solidFill>
                  <a:srgbClr val="56575F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818954" indent="-314982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F7D00"/>
              </a:buClr>
              <a:buFont typeface="Arial"/>
              <a:buChar char="•"/>
              <a:defRPr sz="1800" kern="1200">
                <a:solidFill>
                  <a:srgbClr val="56575F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259929" indent="-251986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F7D00"/>
              </a:buClr>
              <a:buFont typeface="Arial"/>
              <a:buChar char="•"/>
              <a:defRPr sz="1800" kern="1200">
                <a:solidFill>
                  <a:srgbClr val="56575F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763900" indent="-251986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F7D00"/>
              </a:buClr>
              <a:buFont typeface="Arial"/>
              <a:buChar char="•"/>
              <a:defRPr sz="1800" kern="1200">
                <a:solidFill>
                  <a:srgbClr val="56575F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267872" indent="-251986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F7D00"/>
              </a:buClr>
              <a:buFont typeface="Arial"/>
              <a:buChar char="•"/>
              <a:defRPr sz="1800" kern="1200">
                <a:solidFill>
                  <a:srgbClr val="56575F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771844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/>
              <a:t>DDI Summary</a:t>
            </a:r>
          </a:p>
          <a:p>
            <a:pPr lvl="1"/>
            <a:endParaRPr lang="en-GB" sz="1200" b="1" dirty="0"/>
          </a:p>
          <a:p>
            <a:pPr marL="503972" lvl="1" indent="0">
              <a:buNone/>
            </a:pPr>
            <a:r>
              <a:rPr lang="en-GB" sz="1200" b="1" dirty="0"/>
              <a:t>You then need to point the DDI of your mobile number to the </a:t>
            </a:r>
            <a:r>
              <a:rPr lang="en-GB" sz="1200" b="1" dirty="0" err="1"/>
              <a:t>iPECS</a:t>
            </a:r>
            <a:r>
              <a:rPr lang="en-GB" sz="1200" b="1" dirty="0"/>
              <a:t> Cloud mobile extension created previously so the mobile can receive calls.</a:t>
            </a:r>
          </a:p>
          <a:p>
            <a:pPr marL="1007943" lvl="2" indent="0">
              <a:buFont typeface="Arial"/>
              <a:buNone/>
            </a:pPr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lvl="2"/>
            <a:endParaRPr lang="en-GB" sz="1200" b="1" dirty="0"/>
          </a:p>
          <a:p>
            <a:pPr marL="1007943" lvl="2" indent="0">
              <a:buFont typeface="Arial"/>
              <a:buNone/>
            </a:pPr>
            <a:endParaRPr lang="en-GB" sz="1200" b="1" dirty="0"/>
          </a:p>
          <a:p>
            <a:pPr lvl="2"/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007017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0534" y="1578376"/>
            <a:ext cx="10485808" cy="4868143"/>
          </a:xfrm>
        </p:spPr>
        <p:txBody>
          <a:bodyPr/>
          <a:lstStyle/>
          <a:p>
            <a:pPr lvl="0"/>
            <a:r>
              <a:rPr lang="en-GB" sz="2400" b="1" u="sng" dirty="0"/>
              <a:t>STEP 10</a:t>
            </a:r>
            <a:r>
              <a:rPr lang="en-GB" sz="2400" b="1" dirty="0"/>
              <a:t>:</a:t>
            </a:r>
            <a:r>
              <a:rPr lang="en-GB" sz="2400" dirty="0"/>
              <a:t> Send the completed </a:t>
            </a:r>
            <a:r>
              <a:rPr lang="en-GB" sz="2400" dirty="0" err="1"/>
              <a:t>iCM</a:t>
            </a:r>
            <a:r>
              <a:rPr lang="en-GB" sz="2400" dirty="0"/>
              <a:t> User Provision form back to Pragma</a:t>
            </a:r>
          </a:p>
          <a:p>
            <a:pPr lvl="0"/>
            <a:endParaRPr lang="en-GB" sz="2400" dirty="0"/>
          </a:p>
          <a:p>
            <a:pPr lvl="0"/>
            <a:r>
              <a:rPr lang="en-GB" sz="2400" b="1" u="sng" dirty="0"/>
              <a:t>STEP 11</a:t>
            </a:r>
            <a:r>
              <a:rPr lang="en-GB" sz="2400" b="1" dirty="0"/>
              <a:t>:</a:t>
            </a:r>
            <a:r>
              <a:rPr lang="en-GB" sz="2400" dirty="0"/>
              <a:t> Pragma will provision your </a:t>
            </a:r>
            <a:r>
              <a:rPr lang="en-GB" sz="2400" dirty="0" err="1"/>
              <a:t>iCM</a:t>
            </a:r>
            <a:r>
              <a:rPr lang="en-GB" sz="2400" dirty="0"/>
              <a:t> service within 72 hours</a:t>
            </a:r>
          </a:p>
          <a:p>
            <a:pPr marL="0" lvl="0" indent="0">
              <a:buNone/>
            </a:pPr>
            <a:endParaRPr lang="en-GB" sz="2000" dirty="0"/>
          </a:p>
          <a:p>
            <a:pPr marL="0" lvl="0" indent="0">
              <a:buNone/>
            </a:pP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To view registration status from the cloud portal, within the customer manager</a:t>
            </a:r>
          </a:p>
          <a:p>
            <a:pPr marL="0" lvl="0" indent="0">
              <a:buNone/>
            </a:pPr>
            <a:r>
              <a:rPr lang="en-GB" sz="2000" dirty="0"/>
              <a:t>Status view &gt; Device status</a:t>
            </a:r>
          </a:p>
          <a:p>
            <a:pPr marL="0" lvl="0" indent="0">
              <a:buNone/>
            </a:pPr>
            <a:endParaRPr lang="en-GB" sz="2000" dirty="0"/>
          </a:p>
          <a:p>
            <a:pPr marL="0" lvl="0" indent="0">
              <a:buNone/>
            </a:pPr>
            <a:endParaRPr lang="en-GB" sz="2000" dirty="0"/>
          </a:p>
          <a:p>
            <a:pPr marL="0" lvl="0" indent="0">
              <a:buNone/>
            </a:pPr>
            <a:endParaRPr lang="en-GB" sz="2000" dirty="0"/>
          </a:p>
          <a:p>
            <a:pPr marL="0" lvl="0" indent="0">
              <a:buNone/>
            </a:pP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The phone needs to be turn on.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10 &amp; 11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3D68AE-1AA1-4E58-92D0-1F0638CA3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89" y="4943680"/>
            <a:ext cx="11564898" cy="2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9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25340" y="1266041"/>
            <a:ext cx="10485808" cy="5030767"/>
          </a:xfrm>
        </p:spPr>
        <p:txBody>
          <a:bodyPr/>
          <a:lstStyle/>
          <a:p>
            <a:r>
              <a:rPr lang="en-GB" sz="2200" dirty="0"/>
              <a:t>Enabling roaming</a:t>
            </a:r>
          </a:p>
          <a:p>
            <a:pPr marL="503972" lvl="1" indent="0">
              <a:buNone/>
            </a:pPr>
            <a:r>
              <a:rPr lang="en-GB" b="1" dirty="0"/>
              <a:t>Android: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Settings &gt; Network &gt; Mobile Networks &gt; Data Roaming (On/off) </a:t>
            </a:r>
          </a:p>
          <a:p>
            <a:pPr marL="0" indent="0">
              <a:buNone/>
            </a:pPr>
            <a:r>
              <a:rPr lang="en-GB" b="1" dirty="0"/>
              <a:t>	iOS: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Settings &gt; Mobile Data &gt; Mobile Data (On/Off) &gt; Mobile Data Options &gt; 4G &amp; Data Roaming 	(On/Off)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12 - Initial mobile phone settings</a:t>
            </a:r>
          </a:p>
        </p:txBody>
      </p:sp>
    </p:spTree>
    <p:extLst>
      <p:ext uri="{BB962C8B-B14F-4D97-AF65-F5344CB8AC3E}">
        <p14:creationId xmlns:p14="http://schemas.microsoft.com/office/powerpoint/2010/main" val="1291845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0955" y="813818"/>
            <a:ext cx="10819790" cy="5672582"/>
          </a:xfrm>
        </p:spPr>
        <p:txBody>
          <a:bodyPr/>
          <a:lstStyle/>
          <a:p>
            <a:pPr lvl="0"/>
            <a:endParaRPr lang="en-GB" sz="2000" dirty="0"/>
          </a:p>
          <a:p>
            <a:pPr lvl="0"/>
            <a:r>
              <a:rPr lang="en-GB" sz="2000" dirty="0"/>
              <a:t>To dial extensions with a 3 digit number plan;</a:t>
            </a:r>
          </a:p>
          <a:p>
            <a:pPr marL="0" lvl="0" indent="0">
              <a:buNone/>
            </a:pPr>
            <a:r>
              <a:rPr lang="en-GB" sz="2000" dirty="0"/>
              <a:t>	* + extension number</a:t>
            </a:r>
          </a:p>
          <a:p>
            <a:pPr marL="0" lvl="0" indent="0">
              <a:buNone/>
            </a:pPr>
            <a:r>
              <a:rPr lang="en-GB" sz="2000" dirty="0"/>
              <a:t>	Dialling extension number using 4+ digit numbering plan dial as normal.</a:t>
            </a:r>
          </a:p>
          <a:p>
            <a:pPr marL="0" lvl="0" indent="0">
              <a:buNone/>
            </a:pPr>
            <a:endParaRPr lang="en-GB" sz="2000" dirty="0"/>
          </a:p>
          <a:p>
            <a:pPr lvl="0"/>
            <a:r>
              <a:rPr lang="en-GB" sz="2000" dirty="0"/>
              <a:t>To perform a blind (unannounced) transfer:</a:t>
            </a:r>
          </a:p>
          <a:p>
            <a:pPr marL="0" lvl="0" indent="0">
              <a:buNone/>
            </a:pPr>
            <a:r>
              <a:rPr lang="en-GB" sz="2000" dirty="0"/>
              <a:t>	1. Dial *26</a:t>
            </a:r>
          </a:p>
          <a:p>
            <a:pPr marL="0" lvl="0" indent="0">
              <a:buNone/>
            </a:pPr>
            <a:r>
              <a:rPr lang="en-GB" sz="2000" dirty="0"/>
              <a:t>	2. Dial the extension number you require</a:t>
            </a:r>
          </a:p>
          <a:p>
            <a:pPr marL="0" lvl="0" indent="0">
              <a:buNone/>
            </a:pPr>
            <a:r>
              <a:rPr lang="en-GB" sz="2000" dirty="0"/>
              <a:t>	3. Hang up</a:t>
            </a:r>
          </a:p>
          <a:p>
            <a:pPr marL="0" lvl="0" indent="0">
              <a:buNone/>
            </a:pPr>
            <a:endParaRPr lang="en-GB" sz="2000" dirty="0"/>
          </a:p>
          <a:p>
            <a:pPr lvl="0"/>
            <a:r>
              <a:rPr lang="en-GB" sz="2000" dirty="0"/>
              <a:t>To perform a screened (announced) transfer:</a:t>
            </a:r>
          </a:p>
          <a:p>
            <a:pPr marL="0" lvl="0" indent="0">
              <a:buNone/>
            </a:pPr>
            <a:r>
              <a:rPr lang="en-GB" sz="2000" dirty="0"/>
              <a:t>	1. Dial *82</a:t>
            </a:r>
          </a:p>
          <a:p>
            <a:pPr marL="0" lvl="0" indent="0">
              <a:buNone/>
            </a:pPr>
            <a:r>
              <a:rPr lang="en-GB" sz="2000" dirty="0"/>
              <a:t>	2. Dial the extension number you require</a:t>
            </a:r>
          </a:p>
          <a:p>
            <a:pPr marL="0" lvl="0" indent="0">
              <a:buNone/>
            </a:pPr>
            <a:r>
              <a:rPr lang="en-GB" sz="2000" dirty="0"/>
              <a:t>	3. Announce the call</a:t>
            </a:r>
          </a:p>
          <a:p>
            <a:pPr marL="0" lvl="0" indent="0">
              <a:buNone/>
            </a:pPr>
            <a:r>
              <a:rPr lang="en-GB" sz="2000" dirty="0"/>
              <a:t>	4. Hang up</a:t>
            </a:r>
          </a:p>
          <a:p>
            <a:pPr marL="0" lvl="0" indent="0">
              <a:buNone/>
            </a:pPr>
            <a:endParaRPr lang="en-GB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Functionality </a:t>
            </a:r>
          </a:p>
        </p:txBody>
      </p:sp>
    </p:spTree>
    <p:extLst>
      <p:ext uri="{BB962C8B-B14F-4D97-AF65-F5344CB8AC3E}">
        <p14:creationId xmlns:p14="http://schemas.microsoft.com/office/powerpoint/2010/main" val="138298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0955" y="1188720"/>
            <a:ext cx="10819790" cy="5297680"/>
          </a:xfrm>
        </p:spPr>
        <p:txBody>
          <a:bodyPr/>
          <a:lstStyle/>
          <a:p>
            <a:pPr lvl="0"/>
            <a:endParaRPr lang="en-GB" sz="2000" dirty="0"/>
          </a:p>
          <a:p>
            <a:pPr lvl="0"/>
            <a:r>
              <a:rPr lang="en-GB" sz="2000" dirty="0"/>
              <a:t>504 - DND - Number dials and receive ring back tone, after hanging up DND is enabled/disabled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512 - Call park - able to pick up calls from park when </a:t>
            </a:r>
            <a:r>
              <a:rPr lang="en-GB" sz="2000" dirty="0" err="1"/>
              <a:t>dialing</a:t>
            </a:r>
            <a:r>
              <a:rPr lang="en-GB" sz="2000" dirty="0"/>
              <a:t> access code (512) and park location number e.g. 001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510 &amp; 511 - Group &amp; direct call pickup - ringing 511 picks up call after 2-3 seconds. Dialling 510 + </a:t>
            </a:r>
            <a:r>
              <a:rPr lang="en-GB" sz="2000" dirty="0" err="1"/>
              <a:t>ext</a:t>
            </a:r>
            <a:r>
              <a:rPr lang="en-GB" sz="2000" dirty="0"/>
              <a:t> number picks up call from ext.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501/502 - Forward register - dialling 501 + (1 - 4) + destination receives audible tone and forwards handset. 502 cancels forward.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 codes </a:t>
            </a:r>
          </a:p>
        </p:txBody>
      </p:sp>
    </p:spTree>
    <p:extLst>
      <p:ext uri="{BB962C8B-B14F-4D97-AF65-F5344CB8AC3E}">
        <p14:creationId xmlns:p14="http://schemas.microsoft.com/office/powerpoint/2010/main" val="2174897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79365" y="1647799"/>
            <a:ext cx="10485808" cy="4267252"/>
          </a:xfrm>
        </p:spPr>
        <p:txBody>
          <a:bodyPr/>
          <a:lstStyle/>
          <a:p>
            <a:pPr lvl="0"/>
            <a:r>
              <a:rPr lang="en-GB" sz="2200" dirty="0"/>
              <a:t>The </a:t>
            </a:r>
            <a:r>
              <a:rPr lang="en-GB" sz="2200" dirty="0" err="1"/>
              <a:t>iCM</a:t>
            </a:r>
            <a:r>
              <a:rPr lang="en-GB" sz="2200" dirty="0"/>
              <a:t> SIM roams between EE and O2.</a:t>
            </a:r>
          </a:p>
          <a:p>
            <a:pPr lvl="0"/>
            <a:r>
              <a:rPr lang="en-GB" sz="2200" dirty="0"/>
              <a:t>The </a:t>
            </a:r>
            <a:r>
              <a:rPr lang="en-GB" sz="2200" dirty="0" err="1"/>
              <a:t>iCM</a:t>
            </a:r>
            <a:r>
              <a:rPr lang="en-GB" sz="2200" dirty="0"/>
              <a:t> SIM chooses the strongest signal when turned on, the SIM will only change carrier when all connection is lost to the current carrier.</a:t>
            </a:r>
          </a:p>
          <a:p>
            <a:pPr lvl="0"/>
            <a:r>
              <a:rPr lang="en-GB" sz="2200" dirty="0" err="1"/>
              <a:t>WiFi</a:t>
            </a:r>
            <a:r>
              <a:rPr lang="en-GB" sz="2200" dirty="0"/>
              <a:t> calling is currently not possible but is on the roadmap for the future.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Mobile roaming</a:t>
            </a:r>
          </a:p>
        </p:txBody>
      </p:sp>
    </p:spTree>
    <p:extLst>
      <p:ext uri="{BB962C8B-B14F-4D97-AF65-F5344CB8AC3E}">
        <p14:creationId xmlns:p14="http://schemas.microsoft.com/office/powerpoint/2010/main" val="1715711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CBDAC0-7F15-4733-B985-3CE065CE80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0534" y="1786196"/>
            <a:ext cx="5311735" cy="3450823"/>
          </a:xfrm>
        </p:spPr>
        <p:txBody>
          <a:bodyPr/>
          <a:lstStyle/>
          <a:p>
            <a:r>
              <a:rPr lang="en-GB" sz="2400" dirty="0"/>
              <a:t>Licences required</a:t>
            </a:r>
          </a:p>
          <a:p>
            <a:r>
              <a:rPr lang="en-GB" sz="2400" dirty="0"/>
              <a:t>Provisioning of the SIM card</a:t>
            </a:r>
          </a:p>
          <a:p>
            <a:r>
              <a:rPr lang="en-GB" sz="2400" dirty="0"/>
              <a:t>Setup of the user</a:t>
            </a:r>
          </a:p>
          <a:p>
            <a:r>
              <a:rPr lang="en-GB" sz="2400" dirty="0" err="1"/>
              <a:t>iCM</a:t>
            </a:r>
            <a:r>
              <a:rPr lang="en-GB" sz="2400" dirty="0"/>
              <a:t> features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D84D8D-ADB1-4F14-9BE8-3AF97378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iPECS</a:t>
            </a:r>
            <a:r>
              <a:rPr lang="en-GB" dirty="0"/>
              <a:t> Cloud Mobile Guide</a:t>
            </a:r>
          </a:p>
        </p:txBody>
      </p:sp>
    </p:spTree>
    <p:extLst>
      <p:ext uri="{BB962C8B-B14F-4D97-AF65-F5344CB8AC3E}">
        <p14:creationId xmlns:p14="http://schemas.microsoft.com/office/powerpoint/2010/main" val="173712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CBDAC0-7F15-4733-B985-3CE065CE80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0534" y="1578377"/>
            <a:ext cx="8843175" cy="3499650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iPECS</a:t>
            </a:r>
            <a:r>
              <a:rPr lang="en-GB" dirty="0"/>
              <a:t> Cloud Mobile (</a:t>
            </a:r>
            <a:r>
              <a:rPr lang="en-GB" dirty="0" err="1"/>
              <a:t>iCM</a:t>
            </a:r>
            <a:r>
              <a:rPr lang="en-GB" dirty="0"/>
              <a:t>) is a mobile SIM card that can be used in a mobile phone that acts as an extension on the </a:t>
            </a:r>
            <a:r>
              <a:rPr lang="en-GB" dirty="0" err="1"/>
              <a:t>iPECS</a:t>
            </a:r>
            <a:r>
              <a:rPr lang="en-GB" dirty="0"/>
              <a:t> Cloud. This extension functions like a normal extension on the Cloud platform. </a:t>
            </a:r>
            <a:r>
              <a:rPr lang="en-GB" dirty="0" err="1"/>
              <a:t>iCM</a:t>
            </a:r>
            <a:r>
              <a:rPr lang="en-GB" dirty="0"/>
              <a:t> can receive calls on the assigned mobile number and any DDI on the customers account.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Registers as a SIP extension.</a:t>
            </a:r>
          </a:p>
          <a:p>
            <a:r>
              <a:rPr lang="en-GB" dirty="0"/>
              <a:t>Functions like a normal extension.</a:t>
            </a:r>
          </a:p>
          <a:p>
            <a:r>
              <a:rPr lang="en-GB" dirty="0"/>
              <a:t>Call recording and playback through the Cloud portal.</a:t>
            </a:r>
          </a:p>
          <a:p>
            <a:r>
              <a:rPr lang="en-GB" dirty="0"/>
              <a:t>Receive inbound calls on mobile and DDI numbers.</a:t>
            </a:r>
          </a:p>
          <a:p>
            <a:r>
              <a:rPr lang="en-GB" dirty="0"/>
              <a:t>Ability to be used as a multi-client user paired with a desk phone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D84D8D-ADB1-4F14-9BE8-3AF97378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iPECS</a:t>
            </a:r>
            <a:r>
              <a:rPr lang="en-GB" dirty="0"/>
              <a:t> Cloud Mobile – Product Overview</a:t>
            </a:r>
          </a:p>
        </p:txBody>
      </p:sp>
    </p:spTree>
    <p:extLst>
      <p:ext uri="{BB962C8B-B14F-4D97-AF65-F5344CB8AC3E}">
        <p14:creationId xmlns:p14="http://schemas.microsoft.com/office/powerpoint/2010/main" val="73779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79364" y="1196007"/>
            <a:ext cx="10485808" cy="430191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Step 1 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u="sng" dirty="0"/>
              <a:t>Add the amount of new mobile numbers that are required</a:t>
            </a:r>
          </a:p>
          <a:p>
            <a:r>
              <a:rPr lang="en-GB" dirty="0"/>
              <a:t>Make it clear in the notes field that these are for </a:t>
            </a:r>
            <a:r>
              <a:rPr lang="en-GB" dirty="0" err="1"/>
              <a:t>iCM</a:t>
            </a:r>
            <a:endParaRPr lang="en-GB" dirty="0"/>
          </a:p>
          <a:p>
            <a:r>
              <a:rPr lang="en-GB" dirty="0"/>
              <a:t>Steps:</a:t>
            </a:r>
          </a:p>
          <a:p>
            <a:pPr lvl="1"/>
            <a:r>
              <a:rPr lang="en-GB" dirty="0"/>
              <a:t>Reseller Portal </a:t>
            </a:r>
            <a:r>
              <a:rPr lang="en-GB" b="1" dirty="0"/>
              <a:t>&gt;</a:t>
            </a:r>
            <a:r>
              <a:rPr lang="en-GB" dirty="0"/>
              <a:t> Modify Existing </a:t>
            </a:r>
            <a:r>
              <a:rPr lang="en-GB" b="1" dirty="0"/>
              <a:t>&gt;</a:t>
            </a:r>
            <a:r>
              <a:rPr lang="en-GB" dirty="0"/>
              <a:t> Change Order </a:t>
            </a:r>
            <a:r>
              <a:rPr lang="en-GB" b="1" dirty="0"/>
              <a:t>&gt;</a:t>
            </a:r>
            <a:r>
              <a:rPr lang="en-GB" dirty="0"/>
              <a:t> Number Ordering/Porting</a:t>
            </a:r>
          </a:p>
          <a:p>
            <a:endParaRPr lang="en-GB" dirty="0"/>
          </a:p>
          <a:p>
            <a:r>
              <a:rPr lang="en-GB" sz="1400" b="1" dirty="0"/>
              <a:t>NOTE: If you are porting a mobile number across from another service provider you will also need to add the PAC code and mobile number in the notes field at this step</a:t>
            </a:r>
          </a:p>
          <a:p>
            <a:r>
              <a:rPr lang="en-GB" sz="1400" b="1" dirty="0"/>
              <a:t>A mobile number is required for each SIM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Ordering </a:t>
            </a:r>
            <a:r>
              <a:rPr lang="en-GB" dirty="0" err="1"/>
              <a:t>iPECS</a:t>
            </a:r>
            <a:r>
              <a:rPr lang="en-GB" dirty="0"/>
              <a:t> Cloud Mobile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BAF41C-A97B-4D1C-8F29-C265E6634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912" y="4467797"/>
            <a:ext cx="11592828" cy="1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2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F955B5C-7791-48C1-8366-E18CE835AA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u="sng" dirty="0"/>
              <a:t>Create new user/users in the End User Customer account</a:t>
            </a:r>
          </a:p>
          <a:p>
            <a:r>
              <a:rPr lang="en-GB" dirty="0"/>
              <a:t>Steps:</a:t>
            </a:r>
          </a:p>
          <a:p>
            <a:pPr lvl="1"/>
            <a:r>
              <a:rPr lang="en-GB" dirty="0"/>
              <a:t>Reseller Portal </a:t>
            </a:r>
            <a:r>
              <a:rPr lang="en-GB" b="1" dirty="0"/>
              <a:t>&gt;</a:t>
            </a:r>
            <a:r>
              <a:rPr lang="en-GB" dirty="0"/>
              <a:t> Modify Existing </a:t>
            </a:r>
            <a:r>
              <a:rPr lang="en-GB" b="1" dirty="0"/>
              <a:t>&gt;</a:t>
            </a:r>
            <a:r>
              <a:rPr lang="en-GB" dirty="0"/>
              <a:t> Change Order </a:t>
            </a:r>
            <a:r>
              <a:rPr lang="en-GB" b="1" dirty="0"/>
              <a:t>&gt;</a:t>
            </a:r>
            <a:r>
              <a:rPr lang="en-GB" dirty="0"/>
              <a:t> Order Items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503972" lvl="1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If you are adding the iPECS Cloud Mobile to an existing extension (as a multi client) you won’t need another user licence.</a:t>
            </a:r>
          </a:p>
          <a:p>
            <a:pPr marL="503972" lvl="1" indent="0">
              <a:buNone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DEDD54-CB3A-40DA-A46B-7C1DE0D0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440021-C3D5-48F8-898A-34E7E4495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933" y="3025212"/>
            <a:ext cx="11440521" cy="20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6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F955B5C-7791-48C1-8366-E18CE835AA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1" y="1584325"/>
            <a:ext cx="11274434" cy="4147724"/>
          </a:xfrm>
        </p:spPr>
        <p:txBody>
          <a:bodyPr/>
          <a:lstStyle/>
          <a:p>
            <a:r>
              <a:rPr lang="fr-FR" b="1" u="sng" dirty="0" err="1"/>
              <a:t>Add</a:t>
            </a:r>
            <a:r>
              <a:rPr lang="fr-FR" b="1" u="sng" dirty="0"/>
              <a:t> iPECS Cloud mobile Licence/licences</a:t>
            </a:r>
            <a:endParaRPr lang="en-GB" b="1" u="sng" dirty="0"/>
          </a:p>
          <a:p>
            <a:r>
              <a:rPr lang="en-GB" dirty="0"/>
              <a:t>Steps:</a:t>
            </a:r>
          </a:p>
          <a:p>
            <a:pPr lvl="1"/>
            <a:r>
              <a:rPr lang="en-GB" dirty="0"/>
              <a:t>Reseller Portal </a:t>
            </a:r>
            <a:r>
              <a:rPr lang="en-GB" b="1" dirty="0"/>
              <a:t>&gt;</a:t>
            </a:r>
            <a:r>
              <a:rPr lang="en-GB" dirty="0"/>
              <a:t> Modify Existing </a:t>
            </a:r>
            <a:r>
              <a:rPr lang="en-GB" b="1" dirty="0"/>
              <a:t>&gt;</a:t>
            </a:r>
            <a:r>
              <a:rPr lang="en-GB" dirty="0"/>
              <a:t> Change Order </a:t>
            </a:r>
            <a:r>
              <a:rPr lang="en-GB" b="1" dirty="0"/>
              <a:t>&gt; </a:t>
            </a:r>
            <a:r>
              <a:rPr lang="en-GB" dirty="0"/>
              <a:t>Order Items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DEDD54-CB3A-40DA-A46B-7C1DE0D0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6CB4AE-6E65-4B65-A127-691205F43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056" y="3130648"/>
            <a:ext cx="12141684" cy="207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47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F955B5C-7791-48C1-8366-E18CE835AA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1" y="1486671"/>
            <a:ext cx="11426834" cy="4147724"/>
          </a:xfrm>
        </p:spPr>
        <p:txBody>
          <a:bodyPr/>
          <a:lstStyle/>
          <a:p>
            <a:r>
              <a:rPr lang="en-GB" b="1" u="sng" dirty="0"/>
              <a:t>Select the required iPECS Cloud Mobile Package (Contract) and SIM for each user</a:t>
            </a:r>
          </a:p>
          <a:p>
            <a:r>
              <a:rPr lang="en-GB" dirty="0"/>
              <a:t>Steps:</a:t>
            </a:r>
          </a:p>
          <a:p>
            <a:pPr lvl="1"/>
            <a:r>
              <a:rPr lang="en-GB" dirty="0"/>
              <a:t>Reseller Portal </a:t>
            </a:r>
            <a:r>
              <a:rPr lang="en-GB" b="1" dirty="0"/>
              <a:t>&gt;</a:t>
            </a:r>
            <a:r>
              <a:rPr lang="en-GB" dirty="0"/>
              <a:t> Modify Existing </a:t>
            </a:r>
            <a:r>
              <a:rPr lang="en-GB" b="1" dirty="0"/>
              <a:t>&gt;</a:t>
            </a:r>
            <a:r>
              <a:rPr lang="en-GB" dirty="0"/>
              <a:t> Change Order </a:t>
            </a:r>
            <a:r>
              <a:rPr lang="en-GB" b="1" dirty="0"/>
              <a:t>&gt; </a:t>
            </a:r>
            <a:r>
              <a:rPr lang="en-GB" dirty="0"/>
              <a:t>Order Items &gt; Choose Package</a:t>
            </a:r>
          </a:p>
          <a:p>
            <a:pPr marL="503972" lvl="1" indent="0">
              <a:buNone/>
            </a:pPr>
            <a:endParaRPr lang="en-GB" dirty="0"/>
          </a:p>
          <a:p>
            <a:pPr marL="503972" lvl="1" indent="0">
              <a:buNone/>
            </a:pPr>
            <a:endParaRPr lang="en-GB" dirty="0"/>
          </a:p>
          <a:p>
            <a:pPr marL="503972" lvl="1" indent="0">
              <a:buNone/>
            </a:pPr>
            <a:endParaRPr lang="en-GB" dirty="0"/>
          </a:p>
          <a:p>
            <a:pPr marL="503972" lvl="1" indent="0">
              <a:buNone/>
            </a:pPr>
            <a:endParaRPr lang="en-GB" dirty="0"/>
          </a:p>
          <a:p>
            <a:pPr marL="503972" lvl="1" indent="0">
              <a:buNone/>
            </a:pPr>
            <a:endParaRPr lang="en-GB" dirty="0"/>
          </a:p>
          <a:p>
            <a:pPr marL="503972" lvl="1" indent="0">
              <a:buNone/>
            </a:pPr>
            <a:r>
              <a:rPr lang="en-GB" sz="1400" b="1" dirty="0"/>
              <a:t>also require 10 x SIMs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DEDD54-CB3A-40DA-A46B-7C1DE0D0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CB481D-B292-4B99-900E-3DFACCA67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7" y="2557666"/>
            <a:ext cx="8890750" cy="5014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1E4FC3-079E-4902-BF43-DD6F4B57C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77" y="2949576"/>
            <a:ext cx="7584382" cy="361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3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F955B5C-7791-48C1-8366-E18CE835AA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1" y="1486671"/>
            <a:ext cx="11426834" cy="4147724"/>
          </a:xfrm>
        </p:spPr>
        <p:txBody>
          <a:bodyPr/>
          <a:lstStyle/>
          <a:p>
            <a:r>
              <a:rPr lang="en-GB" b="1" u="sng" dirty="0"/>
              <a:t>Select the required iPECS Cloud Mobile Package (Contract) and SIM for each user</a:t>
            </a:r>
          </a:p>
          <a:p>
            <a:r>
              <a:rPr lang="en-GB" dirty="0"/>
              <a:t>Steps:</a:t>
            </a:r>
          </a:p>
          <a:p>
            <a:pPr lvl="1"/>
            <a:r>
              <a:rPr lang="en-GB" dirty="0"/>
              <a:t>Reseller Portal </a:t>
            </a:r>
            <a:r>
              <a:rPr lang="en-GB" b="1" dirty="0"/>
              <a:t>&gt;</a:t>
            </a:r>
            <a:r>
              <a:rPr lang="en-GB" dirty="0"/>
              <a:t> Modify Existing </a:t>
            </a:r>
            <a:r>
              <a:rPr lang="en-GB" b="1" dirty="0"/>
              <a:t>&gt;</a:t>
            </a:r>
            <a:r>
              <a:rPr lang="en-GB" dirty="0"/>
              <a:t> Change Order &gt; Device Ordering</a:t>
            </a:r>
          </a:p>
          <a:p>
            <a:pPr lvl="1"/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NOTE: Every new </a:t>
            </a:r>
            <a:r>
              <a:rPr lang="en-GB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iCM</a:t>
            </a: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package (contract) must have a SIM card. Example, if you select 10 x 3 year, 5GB contracts then </a:t>
            </a:r>
            <a:r>
              <a:rPr lang="en-GB" sz="18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will need 10 SIM cards.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3972" lvl="1" indent="0">
              <a:buNone/>
            </a:pPr>
            <a:endParaRPr lang="en-GB" sz="1400" b="1" dirty="0"/>
          </a:p>
          <a:p>
            <a:pPr marL="503972" lvl="1" indent="0">
              <a:buNone/>
            </a:pPr>
            <a:endParaRPr lang="en-GB" sz="14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DEDD54-CB3A-40DA-A46B-7C1DE0D0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9B74C3-EEE9-4D44-A01B-CD1450E8E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734" y="3863487"/>
            <a:ext cx="10698127" cy="18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1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58A6B8-049E-4DAD-958D-1A0D796376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GB" sz="2800" b="1" u="sng" dirty="0"/>
              <a:t>STEP 5</a:t>
            </a:r>
            <a:r>
              <a:rPr lang="en-GB" sz="2800" b="1" dirty="0"/>
              <a:t>:</a:t>
            </a:r>
            <a:r>
              <a:rPr lang="en-GB" sz="2800" dirty="0"/>
              <a:t> Pragma will send out your SIMs and iPECS Cloud Mobile User Provisioning Form</a:t>
            </a:r>
          </a:p>
          <a:p>
            <a:pPr lvl="0"/>
            <a:endParaRPr lang="en-GB" sz="2800" dirty="0"/>
          </a:p>
          <a:p>
            <a:pPr lvl="0"/>
            <a:r>
              <a:rPr lang="en-GB" sz="2800" b="1" u="sng" dirty="0"/>
              <a:t>STEP 6</a:t>
            </a:r>
            <a:r>
              <a:rPr lang="en-GB" sz="2800" b="1" dirty="0"/>
              <a:t>:</a:t>
            </a:r>
            <a:r>
              <a:rPr lang="en-GB" sz="2800" dirty="0"/>
              <a:t> Pragma will confirm the order and allocate your mobile numbers</a:t>
            </a:r>
          </a:p>
          <a:p>
            <a:pPr lvl="0"/>
            <a:endParaRPr lang="en-GB" sz="2800" dirty="0"/>
          </a:p>
          <a:p>
            <a:pPr lvl="0"/>
            <a:r>
              <a:rPr lang="en-GB" sz="2800" b="1" u="sng" dirty="0"/>
              <a:t>STEP 7</a:t>
            </a:r>
            <a:r>
              <a:rPr lang="en-GB" sz="2800" b="1" dirty="0"/>
              <a:t>:</a:t>
            </a:r>
            <a:r>
              <a:rPr lang="en-GB" sz="2800" dirty="0"/>
              <a:t> Reseller to final confirm the order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DE7582-4C89-425B-9463-5C83EF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5 &gt; 7</a:t>
            </a:r>
          </a:p>
        </p:txBody>
      </p:sp>
    </p:spTree>
    <p:extLst>
      <p:ext uri="{BB962C8B-B14F-4D97-AF65-F5344CB8AC3E}">
        <p14:creationId xmlns:p14="http://schemas.microsoft.com/office/powerpoint/2010/main" val="154344059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gma Template master_widescreen (002).pptx [Read-Only]" id="{497D8764-3903-4F24-B1B2-59A013B0E9B6}" vid="{8282CF38-E4D7-4B22-8CDA-16A1ED148249}"/>
    </a:ext>
  </a:extLst>
</a:theme>
</file>

<file path=ppt/theme/theme2.xml><?xml version="1.0" encoding="utf-8"?>
<a:theme xmlns:a="http://schemas.openxmlformats.org/drawingml/2006/main" name="Content slide - simple">
  <a:themeElements>
    <a:clrScheme name="PRAGMA COLOURS">
      <a:dk1>
        <a:srgbClr val="56575F"/>
      </a:dk1>
      <a:lt1>
        <a:sysClr val="window" lastClr="FFFFFF"/>
      </a:lt1>
      <a:dk2>
        <a:srgbClr val="0086CD"/>
      </a:dk2>
      <a:lt2>
        <a:srgbClr val="FFFFFF"/>
      </a:lt2>
      <a:accent1>
        <a:srgbClr val="52ACE1"/>
      </a:accent1>
      <a:accent2>
        <a:srgbClr val="214157"/>
      </a:accent2>
      <a:accent3>
        <a:srgbClr val="EF7D00"/>
      </a:accent3>
      <a:accent4>
        <a:srgbClr val="56575F"/>
      </a:accent4>
      <a:accent5>
        <a:srgbClr val="0086CD"/>
      </a:accent5>
      <a:accent6>
        <a:srgbClr val="AAABB3"/>
      </a:accent6>
      <a:hlink>
        <a:srgbClr val="EF7D00"/>
      </a:hlink>
      <a:folHlink>
        <a:srgbClr val="7C797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agma Template master_widescreen (002).pptx [Read-Only]" id="{497D8764-3903-4F24-B1B2-59A013B0E9B6}" vid="{3F29D5B7-8D64-4961-9EA6-F939CDC52F68}"/>
    </a:ext>
  </a:extLst>
</a:theme>
</file>

<file path=ppt/theme/theme3.xml><?xml version="1.0" encoding="utf-8"?>
<a:theme xmlns:a="http://schemas.openxmlformats.org/drawingml/2006/main" name="1_Pragma">
  <a:themeElements>
    <a:clrScheme name="Pragma">
      <a:dk1>
        <a:srgbClr val="999999"/>
      </a:dk1>
      <a:lt1>
        <a:sysClr val="window" lastClr="FFFFFF"/>
      </a:lt1>
      <a:dk2>
        <a:srgbClr val="C6093B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000"/>
      </a:hlink>
      <a:folHlink>
        <a:srgbClr val="FF8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agma Template master_widescreen (002).pptx [Read-Only]" id="{497D8764-3903-4F24-B1B2-59A013B0E9B6}" vid="{9071D8FF-7CF3-40FD-9990-56F0B9E79B0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Pragma Template master_widescreen (002)</Template>
  <TotalTime>0</TotalTime>
  <Words>1026</Words>
  <Application>Microsoft Office PowerPoint</Application>
  <PresentationFormat>Custom</PresentationFormat>
  <Paragraphs>180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Custom Design</vt:lpstr>
      <vt:lpstr>Content slide - simple</vt:lpstr>
      <vt:lpstr>1_Pragma</vt:lpstr>
      <vt:lpstr> Setup Guide</vt:lpstr>
      <vt:lpstr>iPECS Cloud Mobile Guide</vt:lpstr>
      <vt:lpstr>iPECS Cloud Mobile – Product Overview</vt:lpstr>
      <vt:lpstr>Ordering iPECS Cloud Mobile</vt:lpstr>
      <vt:lpstr>STEP 2</vt:lpstr>
      <vt:lpstr>STEP 3</vt:lpstr>
      <vt:lpstr>STEP 4</vt:lpstr>
      <vt:lpstr>STEP 4</vt:lpstr>
      <vt:lpstr>STEP 5 &gt; 7</vt:lpstr>
      <vt:lpstr>iCM Provisioning Form</vt:lpstr>
      <vt:lpstr>STEP 8</vt:lpstr>
      <vt:lpstr>STEP 8</vt:lpstr>
      <vt:lpstr>STEP 9</vt:lpstr>
      <vt:lpstr>STEP 10 &amp; 11</vt:lpstr>
      <vt:lpstr>STEP 12 - Initial mobile phone settings</vt:lpstr>
      <vt:lpstr>Functionality </vt:lpstr>
      <vt:lpstr>Feature codes </vt:lpstr>
      <vt:lpstr>Mobile roaming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Ordering iPECS Cloud Mobile</dc:title>
  <dc:creator>Andy Herring</dc:creator>
  <cp:lastModifiedBy>Jessica Portugal</cp:lastModifiedBy>
  <cp:revision>111</cp:revision>
  <dcterms:created xsi:type="dcterms:W3CDTF">2019-05-30T08:45:44Z</dcterms:created>
  <dcterms:modified xsi:type="dcterms:W3CDTF">2023-03-02T15:17:55Z</dcterms:modified>
</cp:coreProperties>
</file>