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61" r:id="rId3"/>
  </p:sldMasterIdLst>
  <p:notesMasterIdLst>
    <p:notesMasterId r:id="rId32"/>
  </p:notesMasterIdLst>
  <p:handoutMasterIdLst>
    <p:handoutMasterId r:id="rId33"/>
  </p:handoutMasterIdLst>
  <p:sldIdLst>
    <p:sldId id="277" r:id="rId4"/>
    <p:sldId id="257" r:id="rId5"/>
    <p:sldId id="292" r:id="rId6"/>
    <p:sldId id="294" r:id="rId7"/>
    <p:sldId id="295" r:id="rId8"/>
    <p:sldId id="296" r:id="rId9"/>
    <p:sldId id="297" r:id="rId10"/>
    <p:sldId id="300" r:id="rId11"/>
    <p:sldId id="960" r:id="rId12"/>
    <p:sldId id="310" r:id="rId13"/>
    <p:sldId id="311" r:id="rId14"/>
    <p:sldId id="312" r:id="rId15"/>
    <p:sldId id="313" r:id="rId16"/>
    <p:sldId id="314" r:id="rId17"/>
    <p:sldId id="301" r:id="rId18"/>
    <p:sldId id="293" r:id="rId19"/>
    <p:sldId id="281" r:id="rId20"/>
    <p:sldId id="280" r:id="rId21"/>
    <p:sldId id="298" r:id="rId22"/>
    <p:sldId id="299" r:id="rId23"/>
    <p:sldId id="284" r:id="rId24"/>
    <p:sldId id="288" r:id="rId25"/>
    <p:sldId id="282" r:id="rId26"/>
    <p:sldId id="286" r:id="rId27"/>
    <p:sldId id="287" r:id="rId28"/>
    <p:sldId id="289" r:id="rId29"/>
    <p:sldId id="290" r:id="rId30"/>
    <p:sldId id="268" r:id="rId31"/>
  </p:sldIdLst>
  <p:sldSz cx="10077450" cy="7562850"/>
  <p:notesSz cx="6858000" cy="9144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DE1"/>
    <a:srgbClr val="E9CF6C"/>
    <a:srgbClr val="B01207"/>
    <a:srgbClr val="2CE824"/>
    <a:srgbClr val="0086CD"/>
    <a:srgbClr val="EF7D00"/>
    <a:srgbClr val="56575F"/>
    <a:srgbClr val="E24912"/>
    <a:srgbClr val="C6093B"/>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393" autoAdjust="0"/>
  </p:normalViewPr>
  <p:slideViewPr>
    <p:cSldViewPr snapToGrid="0" snapToObjects="1" showGuides="1">
      <p:cViewPr varScale="1">
        <p:scale>
          <a:sx n="93" d="100"/>
          <a:sy n="93" d="100"/>
        </p:scale>
        <p:origin x="570" y="90"/>
      </p:cViewPr>
      <p:guideLst>
        <p:guide orient="horz" pos="2382"/>
        <p:guide pos="3174"/>
      </p:guideLst>
    </p:cSldViewPr>
  </p:slideViewPr>
  <p:notesTextViewPr>
    <p:cViewPr>
      <p:scale>
        <a:sx n="1" d="1"/>
        <a:sy n="1" d="1"/>
      </p:scale>
      <p:origin x="0" y="0"/>
    </p:cViewPr>
  </p:notesTextViewPr>
  <p:notesViewPr>
    <p:cSldViewPr snapToGrid="0" snapToObject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CE922-72D0-4AF9-B1BE-1F04053E1C6C}" type="datetimeFigureOut">
              <a:rPr lang="en-GB" altLang="ja-JP" smtClean="0"/>
              <a:pPr/>
              <a:t>15/02/2021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10AA9-3493-425B-95E9-9C51E803943E}" type="slidenum">
              <a:rPr lang="en-GB" smtClean="0"/>
              <a:pPr/>
              <a:t>‹#›</a:t>
            </a:fld>
            <a:endParaRPr lang="en-GB" dirty="0"/>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28E6D-2669-48F2-8731-3D6C56C2DE2B}" type="datetimeFigureOut">
              <a:rPr lang="en-GB" altLang="ja-JP" smtClean="0"/>
              <a:pPr/>
              <a:t>15/02/2021</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B8177-900E-4186-8690-8A49FA2A8400}" type="slidenum">
              <a:rPr lang="en-GB" smtClean="0"/>
              <a:pPr/>
              <a:t>‹#›</a:t>
            </a:fld>
            <a:endParaRPr lang="en-GB" dirty="0"/>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a:t>
            </a:r>
          </a:p>
        </p:txBody>
      </p:sp>
      <p:sp>
        <p:nvSpPr>
          <p:cNvPr id="4" name="Slide Number Placeholder 3"/>
          <p:cNvSpPr>
            <a:spLocks noGrp="1"/>
          </p:cNvSpPr>
          <p:nvPr>
            <p:ph type="sldNum" sz="quarter" idx="5"/>
          </p:nvPr>
        </p:nvSpPr>
        <p:spPr/>
        <p:txBody>
          <a:bodyPr/>
          <a:lstStyle/>
          <a:p>
            <a:fld id="{3CAB8177-900E-4186-8690-8A49FA2A8400}" type="slidenum">
              <a:rPr lang="en-GB" smtClean="0"/>
              <a:pPr/>
              <a:t>9</a:t>
            </a:fld>
            <a:endParaRPr lang="en-GB" dirty="0"/>
          </a:p>
        </p:txBody>
      </p:sp>
    </p:spTree>
    <p:extLst>
      <p:ext uri="{BB962C8B-B14F-4D97-AF65-F5344CB8AC3E}">
        <p14:creationId xmlns:p14="http://schemas.microsoft.com/office/powerpoint/2010/main" val="328546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12</a:t>
            </a:fld>
            <a:endParaRPr lang="en-GB" dirty="0"/>
          </a:p>
        </p:txBody>
      </p:sp>
    </p:spTree>
    <p:extLst>
      <p:ext uri="{BB962C8B-B14F-4D97-AF65-F5344CB8AC3E}">
        <p14:creationId xmlns:p14="http://schemas.microsoft.com/office/powerpoint/2010/main" val="290234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13</a:t>
            </a:fld>
            <a:endParaRPr lang="en-GB" dirty="0"/>
          </a:p>
        </p:txBody>
      </p:sp>
    </p:spTree>
    <p:extLst>
      <p:ext uri="{BB962C8B-B14F-4D97-AF65-F5344CB8AC3E}">
        <p14:creationId xmlns:p14="http://schemas.microsoft.com/office/powerpoint/2010/main" val="30343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14</a:t>
            </a:fld>
            <a:endParaRPr lang="en-GB" dirty="0"/>
          </a:p>
        </p:txBody>
      </p:sp>
    </p:spTree>
    <p:extLst>
      <p:ext uri="{BB962C8B-B14F-4D97-AF65-F5344CB8AC3E}">
        <p14:creationId xmlns:p14="http://schemas.microsoft.com/office/powerpoint/2010/main" val="139520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3155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5488543" y="2862078"/>
            <a:ext cx="1587" cy="900113"/>
          </a:xfrm>
          <a:prstGeom prst="line">
            <a:avLst/>
          </a:prstGeom>
          <a:noFill/>
          <a:ln w="9525">
            <a:solidFill>
              <a:srgbClr val="FFFFFF"/>
            </a:solidFill>
            <a:round/>
            <a:headEnd/>
            <a:tailEnd/>
          </a:ln>
          <a:effectLst/>
          <a:extLst>
            <a:ext uri="{909E8E84-426E-40dd-AFC4-6F175D3DCCD1}">
              <a14:hiddenFill xmlns:mc="http://schemas.openxmlformats.org/markup-compatibility/2006" xmlns:mv="urn:schemas-microsoft-com:mac:vml" xmlns="" xmlns:a14="http://schemas.microsoft.com/office/drawing/2010/main">
                <a:noFill/>
              </a14:hiddenFill>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2137496" y="2893418"/>
            <a:ext cx="3199847" cy="868773"/>
          </a:xfrm>
        </p:spPr>
        <p:txBody>
          <a:bodyPr>
            <a:normAutofit/>
          </a:bodyPr>
          <a:lstStyle>
            <a:lvl1pPr>
              <a:defRPr sz="4700">
                <a:solidFill>
                  <a:schemeClr val="bg1"/>
                </a:solidFill>
              </a:defRPr>
            </a:lvl1pPr>
          </a:lstStyle>
          <a:p>
            <a:r>
              <a:rPr lang="en-GB" dirty="0"/>
              <a:t>Click to edit Master title style</a:t>
            </a:r>
          </a:p>
        </p:txBody>
      </p:sp>
      <p:sp>
        <p:nvSpPr>
          <p:cNvPr id="6" name="Text Placeholder 5"/>
          <p:cNvSpPr>
            <a:spLocks noGrp="1"/>
          </p:cNvSpPr>
          <p:nvPr>
            <p:ph type="body" sz="quarter" idx="10" hasCustomPrompt="1"/>
          </p:nvPr>
        </p:nvSpPr>
        <p:spPr>
          <a:xfrm>
            <a:off x="5813969" y="3041823"/>
            <a:ext cx="3195025" cy="831850"/>
          </a:xfrm>
        </p:spPr>
        <p:txBody>
          <a:bodyPr/>
          <a:lstStyle>
            <a:lvl1pPr>
              <a:defRPr sz="3600" baseline="0">
                <a:solidFill>
                  <a:srgbClr val="FFFFFF"/>
                </a:solidFill>
              </a:defRPr>
            </a:lvl1pPr>
          </a:lstStyle>
          <a:p>
            <a:r>
              <a:rPr lang="en-GB" dirty="0"/>
              <a:t>Click to add subtitle</a:t>
            </a:r>
          </a:p>
        </p:txBody>
      </p:sp>
      <p:sp>
        <p:nvSpPr>
          <p:cNvPr id="11" name="Picture Placeholder 4"/>
          <p:cNvSpPr>
            <a:spLocks noGrp="1"/>
          </p:cNvSpPr>
          <p:nvPr>
            <p:ph type="pic" sz="quarter" idx="11"/>
          </p:nvPr>
        </p:nvSpPr>
        <p:spPr>
          <a:xfrm>
            <a:off x="676454" y="277843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9" name="Donut 8"/>
          <p:cNvSpPr/>
          <p:nvPr userDrawn="1"/>
        </p:nvSpPr>
        <p:spPr>
          <a:xfrm>
            <a:off x="441129" y="2592474"/>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9094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587405"/>
            <a:ext cx="6290846" cy="868773"/>
          </a:xfrm>
        </p:spPr>
        <p:txBody>
          <a:bodyPr>
            <a:normAutofit/>
          </a:bodyPr>
          <a:lstStyle>
            <a:lvl1pPr>
              <a:defRPr sz="47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715001" y="2739309"/>
            <a:ext cx="4647440" cy="2984518"/>
          </a:xfrm>
        </p:spPr>
        <p:txBody>
          <a:bodyPr/>
          <a:lstStyle>
            <a:lvl1pPr marL="0" indent="0" algn="l">
              <a:buNone/>
              <a:defRPr sz="2800">
                <a:solidFill>
                  <a:schemeClr val="bg1">
                    <a:lumMod val="85000"/>
                  </a:schemeClr>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3794429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715002" y="1533525"/>
            <a:ext cx="4647440" cy="1755775"/>
          </a:xfrm>
          <a:prstGeom prst="rect">
            <a:avLst/>
          </a:prstGeom>
        </p:spPr>
        <p:txBody>
          <a:bodyPr vert="horz"/>
          <a:lstStyle>
            <a:lvl1pPr algn="l">
              <a:defRPr sz="5400">
                <a:solidFill>
                  <a:schemeClr val="bg1"/>
                </a:solidFill>
                <a:latin typeface="Arial"/>
                <a:cs typeface="Arial"/>
              </a:defRPr>
            </a:lvl1pPr>
          </a:lstStyle>
          <a:p>
            <a:r>
              <a:rPr lang="en-AU" altLang="ja-JP" dirty="0"/>
              <a:t>Click to edit Master title style</a:t>
            </a:r>
            <a:endParaRPr lang="ja-JP" altLang="en-US" dirty="0"/>
          </a:p>
        </p:txBody>
      </p:sp>
      <p:sp>
        <p:nvSpPr>
          <p:cNvPr id="10" name="Subtitle 2"/>
          <p:cNvSpPr>
            <a:spLocks noGrp="1"/>
          </p:cNvSpPr>
          <p:nvPr>
            <p:ph type="subTitle" idx="1"/>
          </p:nvPr>
        </p:nvSpPr>
        <p:spPr>
          <a:xfrm>
            <a:off x="715001" y="3771900"/>
            <a:ext cx="4647440" cy="2984518"/>
          </a:xfrm>
          <a:prstGeom prst="rect">
            <a:avLst/>
          </a:prstGeom>
        </p:spPr>
        <p:txBody>
          <a:bodyPr/>
          <a:lstStyle>
            <a:lvl1pPr marL="0" indent="0" algn="l">
              <a:buNone/>
              <a:defRPr sz="2800">
                <a:solidFill>
                  <a:schemeClr val="bg1">
                    <a:lumMod val="85000"/>
                  </a:schemeClr>
                </a:solidFill>
                <a:latin typeface="Arial"/>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7490" y="1578377"/>
            <a:ext cx="7054215" cy="393904"/>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1"/>
          </p:nvPr>
        </p:nvSpPr>
        <p:spPr>
          <a:xfrm>
            <a:off x="1057275" y="2063795"/>
            <a:ext cx="7916863" cy="373209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66446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876300" y="1619250"/>
            <a:ext cx="4203700"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232000" y="1708150"/>
            <a:ext cx="2649489" cy="992188"/>
          </a:xfrm>
          <a:prstGeom prst="rect">
            <a:avLst/>
          </a:prstGeom>
        </p:spPr>
        <p:txBody>
          <a:bodyPr/>
          <a:lstStyle>
            <a:lvl1pPr marL="0" indent="0" algn="l">
              <a:buNone/>
              <a:defRPr sz="20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114039" y="170815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2"/>
          </p:nvPr>
        </p:nvSpPr>
        <p:spPr>
          <a:xfrm>
            <a:off x="1057275" y="2996418"/>
            <a:ext cx="7870825" cy="287946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0195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57275" y="124460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4" name="Text Placeholder 3"/>
          <p:cNvSpPr>
            <a:spLocks noGrp="1"/>
          </p:cNvSpPr>
          <p:nvPr>
            <p:ph type="body" sz="quarter" idx="12"/>
          </p:nvPr>
        </p:nvSpPr>
        <p:spPr>
          <a:xfrm>
            <a:off x="1057275" y="2632075"/>
            <a:ext cx="6864350" cy="365125"/>
          </a:xfrm>
          <a:prstGeom prst="rect">
            <a:avLst/>
          </a:prstGeom>
        </p:spPr>
        <p:txBody>
          <a:bodyPr vert="horz"/>
          <a:lstStyle>
            <a:lvl1pPr marL="0" indent="0">
              <a:buNone/>
              <a:defRPr sz="20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dirty="0"/>
              <a:t>Click to edit Master text styles</a:t>
            </a:r>
          </a:p>
        </p:txBody>
      </p:sp>
      <p:sp>
        <p:nvSpPr>
          <p:cNvPr id="5" name="Text Placeholder 4"/>
          <p:cNvSpPr>
            <a:spLocks noGrp="1"/>
          </p:cNvSpPr>
          <p:nvPr>
            <p:ph type="body" sz="quarter" idx="13"/>
          </p:nvPr>
        </p:nvSpPr>
        <p:spPr>
          <a:xfrm>
            <a:off x="1057275" y="3005344"/>
            <a:ext cx="7870825" cy="277647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413223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508000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2" name="Rounded Rectangle 11"/>
          <p:cNvSpPr/>
          <p:nvPr/>
        </p:nvSpPr>
        <p:spPr>
          <a:xfrm>
            <a:off x="5080000" y="3738563"/>
            <a:ext cx="3640137"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6" name="Rounded Rectangle 15"/>
          <p:cNvSpPr/>
          <p:nvPr/>
        </p:nvSpPr>
        <p:spPr>
          <a:xfrm>
            <a:off x="116205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7" name="Rounded Rectangle 16"/>
          <p:cNvSpPr/>
          <p:nvPr/>
        </p:nvSpPr>
        <p:spPr>
          <a:xfrm>
            <a:off x="1163638" y="3738563"/>
            <a:ext cx="3638550"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451427" y="1709799"/>
            <a:ext cx="2106505" cy="1722718"/>
          </a:xfrm>
          <a:prstGeom prst="rect">
            <a:avLst/>
          </a:prstGeom>
        </p:spPr>
        <p:txBody>
          <a:bodyPr/>
          <a:lstStyle>
            <a:lvl1pPr marL="0" indent="0" algn="l">
              <a:buNone/>
              <a:defRPr sz="18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338549" y="1699206"/>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3" name="Picture Placeholder 6"/>
          <p:cNvSpPr>
            <a:spLocks noGrp="1"/>
          </p:cNvSpPr>
          <p:nvPr>
            <p:ph type="pic" sz="quarter" idx="12"/>
          </p:nvPr>
        </p:nvSpPr>
        <p:spPr>
          <a:xfrm>
            <a:off x="1338549" y="3944783"/>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4" name="Picture Placeholder 6"/>
          <p:cNvSpPr>
            <a:spLocks noGrp="1"/>
          </p:cNvSpPr>
          <p:nvPr>
            <p:ph type="pic" sz="quarter" idx="13"/>
          </p:nvPr>
        </p:nvSpPr>
        <p:spPr>
          <a:xfrm>
            <a:off x="5339152" y="1709799"/>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5" name="Picture Placeholder 6"/>
          <p:cNvSpPr>
            <a:spLocks noGrp="1"/>
          </p:cNvSpPr>
          <p:nvPr>
            <p:ph type="pic" sz="quarter" idx="14"/>
          </p:nvPr>
        </p:nvSpPr>
        <p:spPr>
          <a:xfrm>
            <a:off x="5294432" y="3945045"/>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5"/>
          </p:nvPr>
        </p:nvSpPr>
        <p:spPr>
          <a:xfrm>
            <a:off x="2451426" y="3945045"/>
            <a:ext cx="2106505" cy="1710167"/>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18" name="Text Placeholder 17"/>
          <p:cNvSpPr>
            <a:spLocks noGrp="1"/>
          </p:cNvSpPr>
          <p:nvPr>
            <p:ph type="body" sz="quarter" idx="16"/>
          </p:nvPr>
        </p:nvSpPr>
        <p:spPr>
          <a:xfrm>
            <a:off x="6382903" y="1708607"/>
            <a:ext cx="2113983" cy="1723909"/>
          </a:xfrm>
          <a:prstGeom prst="rect">
            <a:avLst/>
          </a:prstGeom>
        </p:spPr>
        <p:txBody>
          <a:bodyPr vert="horz"/>
          <a:lstStyle>
            <a:lvl1pPr marL="0" indent="0">
              <a:buNone/>
              <a:defRPr sz="1800">
                <a:solidFill>
                  <a:srgbClr val="56575F"/>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20" name="Text Placeholder 19"/>
          <p:cNvSpPr>
            <a:spLocks noGrp="1"/>
          </p:cNvSpPr>
          <p:nvPr>
            <p:ph type="body" sz="quarter" idx="17"/>
          </p:nvPr>
        </p:nvSpPr>
        <p:spPr>
          <a:xfrm>
            <a:off x="6382903" y="3944782"/>
            <a:ext cx="2113983" cy="1710429"/>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21"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6822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838092" y="1584325"/>
            <a:ext cx="3691671" cy="4147724"/>
          </a:xfrm>
          <a:prstGeom prst="rect">
            <a:avLst/>
          </a:prstGeom>
        </p:spPr>
        <p:txBody>
          <a:bodyPr vert="horz"/>
          <a:lstStyle>
            <a:lvl1pPr marL="0" indent="0">
              <a:buNone/>
              <a:defRPr sz="1500">
                <a:solidFill>
                  <a:srgbClr val="EF7D00"/>
                </a:solidFill>
              </a:defRPr>
            </a:lvl1pPr>
          </a:lstStyle>
          <a:p>
            <a:pPr lvl="0"/>
            <a:r>
              <a:rPr lang="en-US" noProof="0" dirty="0"/>
              <a:t>Click icon to add picture</a:t>
            </a:r>
          </a:p>
        </p:txBody>
      </p:sp>
      <p:sp>
        <p:nvSpPr>
          <p:cNvPr id="4" name="Text Placeholder 3"/>
          <p:cNvSpPr>
            <a:spLocks noGrp="1"/>
          </p:cNvSpPr>
          <p:nvPr>
            <p:ph type="body" sz="quarter" idx="13"/>
          </p:nvPr>
        </p:nvSpPr>
        <p:spPr>
          <a:xfrm>
            <a:off x="503238" y="1584325"/>
            <a:ext cx="5138737" cy="414772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99288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
        <p:nvSpPr>
          <p:cNvPr id="9" name="Table Placeholder 8"/>
          <p:cNvSpPr>
            <a:spLocks noGrp="1"/>
          </p:cNvSpPr>
          <p:nvPr>
            <p:ph type="tbl" sz="quarter" idx="10" hasCustomPrompt="1"/>
          </p:nvPr>
        </p:nvSpPr>
        <p:spPr>
          <a:xfrm>
            <a:off x="457200" y="1541463"/>
            <a:ext cx="9264650" cy="4157662"/>
          </a:xfrm>
          <a:prstGeom prst="rect">
            <a:avLst/>
          </a:prstGeom>
        </p:spPr>
        <p:txBody>
          <a:bodyPr vert="horz"/>
          <a:lstStyle>
            <a:lvl1pPr>
              <a:buNone/>
              <a:defRPr sz="2000" baseline="0">
                <a:solidFill>
                  <a:srgbClr val="EF7D00"/>
                </a:solidFill>
                <a:latin typeface="+mn-lt"/>
              </a:defRPr>
            </a:lvl1pPr>
          </a:lstStyle>
          <a:p>
            <a:r>
              <a:rPr lang="en-AU" altLang="ja-JP" dirty="0"/>
              <a:t>Click icon to insert table</a:t>
            </a:r>
            <a:endParaRPr lang="ja-JP" altLang="en-US" dirty="0"/>
          </a:p>
        </p:txBody>
      </p:sp>
      <p:sp>
        <p:nvSpPr>
          <p:cNvPr id="15" name="Text Placeholder 14"/>
          <p:cNvSpPr>
            <a:spLocks noGrp="1"/>
          </p:cNvSpPr>
          <p:nvPr>
            <p:ph type="body" sz="quarter" idx="11" hasCustomPrompt="1"/>
          </p:nvPr>
        </p:nvSpPr>
        <p:spPr>
          <a:xfrm>
            <a:off x="457200" y="1179513"/>
            <a:ext cx="6905625" cy="361950"/>
          </a:xfrm>
          <a:prstGeom prst="rect">
            <a:avLst/>
          </a:prstGeom>
        </p:spPr>
        <p:txBody>
          <a:bodyPr vert="horz"/>
          <a:lstStyle>
            <a:lvl1pPr>
              <a:buNone/>
              <a:defRPr sz="2000" baseline="0"/>
            </a:lvl1pPr>
          </a:lstStyle>
          <a:p>
            <a:pPr lvl="0"/>
            <a:r>
              <a:rPr lang="en-AU" altLang="ja-JP" dirty="0"/>
              <a:t>Click to edit subtitle</a:t>
            </a:r>
            <a:endParaRPr lang="ja-JP" altLang="en-US" dirty="0"/>
          </a:p>
        </p:txBody>
      </p:sp>
    </p:spTree>
    <p:extLst>
      <p:ext uri="{BB962C8B-B14F-4D97-AF65-F5344CB8AC3E}">
        <p14:creationId xmlns:p14="http://schemas.microsoft.com/office/powerpoint/2010/main" val="359607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3239" y="1483895"/>
            <a:ext cx="9025792" cy="3938337"/>
          </a:xfrm>
          <a:prstGeom prst="rect">
            <a:avLst/>
          </a:prstGeom>
        </p:spPr>
        <p:txBody>
          <a:bodyPr/>
          <a:lstStyle>
            <a:lvl1pPr>
              <a:buNone/>
              <a:defRPr sz="2000">
                <a:solidFill>
                  <a:srgbClr val="EF7D00"/>
                </a:solidFill>
              </a:defRPr>
            </a:lvl1pPr>
          </a:lstStyle>
          <a:p>
            <a:r>
              <a:rPr lang="en-US" dirty="0"/>
              <a:t>Click icon to add chart</a:t>
            </a:r>
            <a:endParaRPr lang="en-GB" dirty="0"/>
          </a:p>
        </p:txBody>
      </p:sp>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18627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168474" y="2822368"/>
            <a:ext cx="6441583"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164508" y="2274532"/>
            <a:ext cx="6414572"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a:t>Click to edit Master subtitle style</a:t>
            </a:r>
          </a:p>
        </p:txBody>
      </p:sp>
      <p:sp>
        <p:nvSpPr>
          <p:cNvPr id="14" name="Picture Placeholder 4"/>
          <p:cNvSpPr>
            <a:spLocks noGrp="1"/>
          </p:cNvSpPr>
          <p:nvPr>
            <p:ph type="pic" sz="quarter" idx="10"/>
          </p:nvPr>
        </p:nvSpPr>
        <p:spPr>
          <a:xfrm>
            <a:off x="655380" y="251876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6" name="Donut 5"/>
          <p:cNvSpPr/>
          <p:nvPr userDrawn="1"/>
        </p:nvSpPr>
        <p:spPr>
          <a:xfrm>
            <a:off x="441129" y="2303066"/>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4603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94926"/>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96400"/>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Content-slide_simple_Content slide 2.png"/>
          <p:cNvPicPr>
            <a:picLocks noChangeAspect="1"/>
          </p:cNvPicPr>
          <p:nvPr userDrawn="1"/>
        </p:nvPicPr>
        <p:blipFill>
          <a:blip r:embed="rId10"/>
          <a:stretch>
            <a:fillRect/>
          </a:stretch>
        </p:blipFill>
        <p:spPr>
          <a:xfrm>
            <a:off x="-1" y="18699"/>
            <a:ext cx="10084565" cy="75575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2ADE1"/>
        </a:solidFill>
        <a:effectLst/>
      </p:bgPr>
    </p:bg>
    <p:spTree>
      <p:nvGrpSpPr>
        <p:cNvPr id="1" name=""/>
        <p:cNvGrpSpPr/>
        <p:nvPr/>
      </p:nvGrpSpPr>
      <p:grpSpPr>
        <a:xfrm>
          <a:off x="0" y="0"/>
          <a:ext cx="0" cy="0"/>
          <a:chOff x="0" y="0"/>
          <a:chExt cx="0" cy="0"/>
        </a:xfrm>
      </p:grpSpPr>
      <p:pic>
        <p:nvPicPr>
          <p:cNvPr id="7" name="Picture 6" descr="Blue-title-slide_Title slide with logos.png"/>
          <p:cNvPicPr>
            <a:picLocks noChangeAspect="1"/>
          </p:cNvPicPr>
          <p:nvPr userDrawn="1"/>
        </p:nvPicPr>
        <p:blipFill>
          <a:blip r:embed="rId5"/>
          <a:stretch>
            <a:fillRect/>
          </a:stretch>
        </p:blipFill>
        <p:spPr>
          <a:xfrm>
            <a:off x="0" y="5331"/>
            <a:ext cx="10077450" cy="7552187"/>
          </a:xfrm>
          <a:prstGeom prst="rect">
            <a:avLst/>
          </a:prstGeom>
        </p:spPr>
      </p:pic>
      <p:sp>
        <p:nvSpPr>
          <p:cNvPr id="2050" name="Title Placeholder 1"/>
          <p:cNvSpPr>
            <a:spLocks noGrp="1"/>
          </p:cNvSpPr>
          <p:nvPr>
            <p:ph type="title"/>
          </p:nvPr>
        </p:nvSpPr>
        <p:spPr bwMode="auto">
          <a:xfrm>
            <a:off x="2170928" y="3234069"/>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dirty="0"/>
              <a:t>Sub Title </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bg1">
              <a:lumMod val="75000"/>
            </a:schemeClr>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ja-JP" altLang="en-US"/>
          </a:p>
        </p:txBody>
      </p:sp>
      <p:sp>
        <p:nvSpPr>
          <p:cNvPr id="3" name="Text Placeholder 2"/>
          <p:cNvSpPr>
            <a:spLocks noGrp="1"/>
          </p:cNvSpPr>
          <p:nvPr>
            <p:ph type="body" sz="quarter" idx="11"/>
          </p:nvPr>
        </p:nvSpPr>
        <p:spPr/>
        <p:txBody>
          <a:bodyPr/>
          <a:lstStyle/>
          <a:p>
            <a:endParaRPr lang="ja-JP" altLang="en-US"/>
          </a:p>
        </p:txBody>
      </p:sp>
      <p:sp>
        <p:nvSpPr>
          <p:cNvPr id="4" name="Title 3"/>
          <p:cNvSpPr>
            <a:spLocks noGrp="1"/>
          </p:cNvSpPr>
          <p:nvPr>
            <p:ph type="title"/>
          </p:nvPr>
        </p:nvSpPr>
        <p:spPr/>
        <p:txBody>
          <a:bodyPr/>
          <a:lstStyle/>
          <a:p>
            <a:endParaRPr lang="ja-JP" altLang="en-US"/>
          </a:p>
        </p:txBody>
      </p:sp>
      <p:pic>
        <p:nvPicPr>
          <p:cNvPr id="6" name="Picture 5" descr="Powerpoint-template_front-page3_Front cover.png"/>
          <p:cNvPicPr>
            <a:picLocks noChangeAspect="1"/>
          </p:cNvPicPr>
          <p:nvPr/>
        </p:nvPicPr>
        <p:blipFill>
          <a:blip r:embed="rId2"/>
          <a:stretch>
            <a:fillRect/>
          </a:stretch>
        </p:blipFill>
        <p:spPr>
          <a:xfrm>
            <a:off x="0" y="5331"/>
            <a:ext cx="10077450" cy="75521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eMG80 LCM – Board Management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4462760"/>
          </a:xfrm>
          <a:prstGeom prst="rect">
            <a:avLst/>
          </a:prstGeom>
          <a:noFill/>
        </p:spPr>
        <p:txBody>
          <a:bodyPr wrap="square" rtlCol="0">
            <a:spAutoFit/>
          </a:bodyPr>
          <a:lstStyle/>
          <a:p>
            <a:r>
              <a:rPr lang="en-GB" sz="1400" dirty="0">
                <a:solidFill>
                  <a:srgbClr val="52ADE1"/>
                </a:solidFill>
              </a:rPr>
              <a:t>Configuration on the eMG80 slots can be done through the eMG80 section of the portal. </a:t>
            </a:r>
          </a:p>
          <a:p>
            <a:endParaRPr lang="en-GB" sz="1400" dirty="0">
              <a:solidFill>
                <a:srgbClr val="52ADE1"/>
              </a:solidFill>
            </a:endParaRPr>
          </a:p>
          <a:p>
            <a:r>
              <a:rPr lang="en-GB" sz="1400" dirty="0">
                <a:solidFill>
                  <a:srgbClr val="52ADE1"/>
                </a:solidFill>
              </a:rPr>
              <a:t>From here you are able to see the slot numbers that you will need to match with the boards installed in the eMG80 unit. </a:t>
            </a:r>
          </a:p>
          <a:p>
            <a:endParaRPr lang="en-GB" sz="1400" dirty="0">
              <a:solidFill>
                <a:srgbClr val="52ADE1"/>
              </a:solidFill>
            </a:endParaRPr>
          </a:p>
          <a:p>
            <a:r>
              <a:rPr lang="en-GB" sz="1400" dirty="0">
                <a:solidFill>
                  <a:srgbClr val="52ADE1"/>
                </a:solidFill>
              </a:rPr>
              <a:t>You are also able to configure the expansion EMG from the same screen. </a:t>
            </a: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r>
              <a:rPr lang="en-GB" sz="1400" dirty="0">
                <a:solidFill>
                  <a:srgbClr val="52ADE1"/>
                </a:solidFill>
              </a:rPr>
              <a:t> </a:t>
            </a:r>
          </a:p>
          <a:p>
            <a:endParaRPr lang="en-GB" sz="1400" dirty="0">
              <a:solidFill>
                <a:srgbClr val="52ADE1"/>
              </a:solidFill>
            </a:endParaRPr>
          </a:p>
          <a:p>
            <a:endParaRPr lang="en-GB" sz="1400" dirty="0">
              <a:solidFill>
                <a:srgbClr val="52ADE1"/>
              </a:solidFill>
            </a:endParaRPr>
          </a:p>
          <a:p>
            <a:r>
              <a:rPr lang="en-GB" sz="1400" dirty="0">
                <a:solidFill>
                  <a:srgbClr val="52ADE1"/>
                </a:solidFill>
              </a:rPr>
              <a:t> </a:t>
            </a:r>
          </a:p>
          <a:p>
            <a:endParaRPr lang="en-GB" sz="1600" dirty="0">
              <a:solidFill>
                <a:srgbClr val="52ADE1"/>
              </a:solidFill>
            </a:endParaRPr>
          </a:p>
          <a:p>
            <a:r>
              <a:rPr lang="en-GB" sz="1600" dirty="0">
                <a:solidFill>
                  <a:srgbClr val="52ADE1"/>
                </a:solidFill>
              </a:rPr>
              <a:t> </a:t>
            </a: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C76EA9EB-B032-401E-A30B-6DAD9416A6B7}"/>
              </a:ext>
            </a:extLst>
          </p:cNvPr>
          <p:cNvPicPr>
            <a:picLocks noChangeAspect="1"/>
          </p:cNvPicPr>
          <p:nvPr/>
        </p:nvPicPr>
        <p:blipFill>
          <a:blip r:embed="rId2"/>
          <a:stretch>
            <a:fillRect/>
          </a:stretch>
        </p:blipFill>
        <p:spPr>
          <a:xfrm>
            <a:off x="500380" y="3043237"/>
            <a:ext cx="9305925" cy="3228975"/>
          </a:xfrm>
          <a:prstGeom prst="rect">
            <a:avLst/>
          </a:prstGeom>
        </p:spPr>
      </p:pic>
    </p:spTree>
    <p:extLst>
      <p:ext uri="{BB962C8B-B14F-4D97-AF65-F5344CB8AC3E}">
        <p14:creationId xmlns:p14="http://schemas.microsoft.com/office/powerpoint/2010/main" val="194834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rgbClr val="52ADE1"/>
                </a:solidFill>
              </a:rPr>
              <a:t>eMG80 LCM – Board Management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5324535"/>
          </a:xfrm>
          <a:prstGeom prst="rect">
            <a:avLst/>
          </a:prstGeom>
          <a:noFill/>
        </p:spPr>
        <p:txBody>
          <a:bodyPr wrap="square" rtlCol="0">
            <a:spAutoFit/>
          </a:bodyPr>
          <a:lstStyle/>
          <a:p>
            <a:r>
              <a:rPr lang="en-GB" sz="1400" dirty="0">
                <a:solidFill>
                  <a:srgbClr val="52ADE1"/>
                </a:solidFill>
              </a:rPr>
              <a:t>To configure first select the slot number you would like to identify. </a:t>
            </a:r>
          </a:p>
          <a:p>
            <a:endParaRPr lang="en-GB" sz="1400" dirty="0">
              <a:solidFill>
                <a:srgbClr val="52ADE1"/>
              </a:solidFill>
            </a:endParaRPr>
          </a:p>
          <a:p>
            <a:r>
              <a:rPr lang="en-GB" sz="1400" dirty="0">
                <a:solidFill>
                  <a:srgbClr val="52ADE1"/>
                </a:solidFill>
              </a:rPr>
              <a:t>Once selected you will be able to choose the module that you have installed in that position on the eMG80.</a:t>
            </a:r>
          </a:p>
          <a:p>
            <a:endParaRPr lang="en-GB" sz="1400" dirty="0">
              <a:solidFill>
                <a:srgbClr val="52ADE1"/>
              </a:solidFill>
            </a:endParaRPr>
          </a:p>
          <a:p>
            <a:r>
              <a:rPr lang="en-GB" sz="1400" dirty="0">
                <a:solidFill>
                  <a:srgbClr val="52ADE1"/>
                </a:solidFill>
              </a:rPr>
              <a:t>Once you have chosen your module from the list, you will be able to choose the Gateway Name and MAC Address  </a:t>
            </a:r>
          </a:p>
          <a:p>
            <a:r>
              <a:rPr lang="en-GB" sz="1400" dirty="0">
                <a:solidFill>
                  <a:srgbClr val="52ADE1"/>
                </a:solidFill>
              </a:rPr>
              <a:t> </a:t>
            </a:r>
          </a:p>
          <a:p>
            <a:r>
              <a:rPr lang="en-GB" sz="1400" dirty="0">
                <a:solidFill>
                  <a:srgbClr val="52ADE1"/>
                </a:solidFill>
              </a:rPr>
              <a:t>NOTE: Depending on the slot you select you will have different modules available.</a:t>
            </a:r>
          </a:p>
          <a:p>
            <a:endParaRPr lang="en-GB" sz="1400" dirty="0">
              <a:solidFill>
                <a:srgbClr val="52ADE1"/>
              </a:solidFill>
            </a:endParaRPr>
          </a:p>
          <a:p>
            <a:endParaRPr lang="en-GB" sz="1400" dirty="0">
              <a:solidFill>
                <a:srgbClr val="52ADE1"/>
              </a:solidFill>
            </a:endParaRPr>
          </a:p>
          <a:p>
            <a:r>
              <a:rPr lang="en-GB" sz="1400" dirty="0">
                <a:solidFill>
                  <a:srgbClr val="52ADE1"/>
                </a:solidFill>
              </a:rPr>
              <a:t>  </a:t>
            </a: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r>
              <a:rPr lang="en-GB" sz="1400" dirty="0">
                <a:solidFill>
                  <a:srgbClr val="52ADE1"/>
                </a:solidFill>
              </a:rPr>
              <a:t> </a:t>
            </a:r>
          </a:p>
          <a:p>
            <a:endParaRPr lang="en-GB" sz="1400" dirty="0">
              <a:solidFill>
                <a:srgbClr val="52ADE1"/>
              </a:solidFill>
            </a:endParaRPr>
          </a:p>
          <a:p>
            <a:endParaRPr lang="en-GB" sz="1400" dirty="0">
              <a:solidFill>
                <a:srgbClr val="52ADE1"/>
              </a:solidFill>
            </a:endParaRPr>
          </a:p>
          <a:p>
            <a:r>
              <a:rPr lang="en-GB" sz="1400" dirty="0">
                <a:solidFill>
                  <a:srgbClr val="52ADE1"/>
                </a:solidFill>
              </a:rPr>
              <a:t> </a:t>
            </a:r>
          </a:p>
          <a:p>
            <a:endParaRPr lang="en-GB" sz="1600" dirty="0">
              <a:solidFill>
                <a:srgbClr val="52ADE1"/>
              </a:solidFill>
            </a:endParaRPr>
          </a:p>
          <a:p>
            <a:r>
              <a:rPr lang="en-GB" sz="1600" dirty="0">
                <a:solidFill>
                  <a:srgbClr val="52ADE1"/>
                </a:solidFill>
              </a:rPr>
              <a:t> </a:t>
            </a: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9B2E4F0-B7F7-459F-8A97-5B45252253C0}"/>
              </a:ext>
            </a:extLst>
          </p:cNvPr>
          <p:cNvPicPr>
            <a:picLocks noChangeAspect="1"/>
          </p:cNvPicPr>
          <p:nvPr/>
        </p:nvPicPr>
        <p:blipFill>
          <a:blip r:embed="rId2"/>
          <a:stretch>
            <a:fillRect/>
          </a:stretch>
        </p:blipFill>
        <p:spPr>
          <a:xfrm>
            <a:off x="2747962" y="4659237"/>
            <a:ext cx="4581525" cy="1791915"/>
          </a:xfrm>
          <a:prstGeom prst="rect">
            <a:avLst/>
          </a:prstGeom>
        </p:spPr>
      </p:pic>
      <p:pic>
        <p:nvPicPr>
          <p:cNvPr id="8" name="Picture 7">
            <a:extLst>
              <a:ext uri="{FF2B5EF4-FFF2-40B4-BE49-F238E27FC236}">
                <a16:creationId xmlns:a16="http://schemas.microsoft.com/office/drawing/2014/main" id="{CC7EA528-8111-4935-B2D9-D00C34459BC0}"/>
              </a:ext>
            </a:extLst>
          </p:cNvPr>
          <p:cNvPicPr>
            <a:picLocks noChangeAspect="1"/>
          </p:cNvPicPr>
          <p:nvPr/>
        </p:nvPicPr>
        <p:blipFill>
          <a:blip r:embed="rId3"/>
          <a:stretch>
            <a:fillRect/>
          </a:stretch>
        </p:blipFill>
        <p:spPr>
          <a:xfrm>
            <a:off x="2701924" y="2730500"/>
            <a:ext cx="4581525" cy="1829977"/>
          </a:xfrm>
          <a:prstGeom prst="rect">
            <a:avLst/>
          </a:prstGeom>
        </p:spPr>
      </p:pic>
    </p:spTree>
    <p:extLst>
      <p:ext uri="{BB962C8B-B14F-4D97-AF65-F5344CB8AC3E}">
        <p14:creationId xmlns:p14="http://schemas.microsoft.com/office/powerpoint/2010/main" val="325419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rgbClr val="52ADE1"/>
                </a:solidFill>
              </a:rPr>
              <a:t>eMG80 LCM – Board Management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3170099"/>
          </a:xfrm>
          <a:prstGeom prst="rect">
            <a:avLst/>
          </a:prstGeom>
          <a:noFill/>
        </p:spPr>
        <p:txBody>
          <a:bodyPr wrap="square" rtlCol="0">
            <a:spAutoFit/>
          </a:bodyPr>
          <a:lstStyle/>
          <a:p>
            <a:r>
              <a:rPr lang="en-GB" sz="1400" dirty="0">
                <a:solidFill>
                  <a:srgbClr val="52ADE1"/>
                </a:solidFill>
              </a:rPr>
              <a:t>You will then be able to see if the gateway is registered or not in the Connected field. </a:t>
            </a:r>
          </a:p>
          <a:p>
            <a:endParaRPr lang="en-GB" sz="1400" dirty="0">
              <a:solidFill>
                <a:srgbClr val="52ADE1"/>
              </a:solidFill>
            </a:endParaRPr>
          </a:p>
          <a:p>
            <a:r>
              <a:rPr lang="en-GB" sz="1400" dirty="0">
                <a:solidFill>
                  <a:srgbClr val="52ADE1"/>
                </a:solidFill>
              </a:rPr>
              <a:t>If you would like to see what is allocated to the board select the magnified glass icon </a:t>
            </a:r>
          </a:p>
          <a:p>
            <a:endParaRPr lang="en-GB" sz="1400" dirty="0">
              <a:solidFill>
                <a:srgbClr val="52ADE1"/>
              </a:solidFill>
            </a:endParaRPr>
          </a:p>
          <a:p>
            <a:r>
              <a:rPr lang="en-GB" sz="1400" dirty="0">
                <a:solidFill>
                  <a:srgbClr val="52ADE1"/>
                </a:solidFill>
              </a:rPr>
              <a:t>This will then provide the information in a new popup window. </a:t>
            </a:r>
          </a:p>
          <a:p>
            <a:endParaRPr lang="en-GB" sz="1400" dirty="0">
              <a:solidFill>
                <a:srgbClr val="52ADE1"/>
              </a:solidFill>
            </a:endParaRPr>
          </a:p>
          <a:p>
            <a:endParaRPr lang="en-GB" sz="1400" dirty="0">
              <a:solidFill>
                <a:srgbClr val="52ADE1"/>
              </a:solidFill>
            </a:endParaRPr>
          </a:p>
          <a:p>
            <a:endParaRPr lang="en-GB" sz="1400" dirty="0">
              <a:solidFill>
                <a:srgbClr val="52ADE1"/>
              </a:solidFill>
            </a:endParaRPr>
          </a:p>
          <a:p>
            <a:r>
              <a:rPr lang="en-GB" sz="1400" dirty="0">
                <a:solidFill>
                  <a:srgbClr val="52ADE1"/>
                </a:solidFill>
              </a:rPr>
              <a:t> </a:t>
            </a:r>
          </a:p>
          <a:p>
            <a:endParaRPr lang="en-GB" sz="1400" dirty="0">
              <a:solidFill>
                <a:srgbClr val="52ADE1"/>
              </a:solidFill>
            </a:endParaRPr>
          </a:p>
          <a:p>
            <a:endParaRPr lang="en-GB" sz="1400" dirty="0">
              <a:solidFill>
                <a:srgbClr val="52ADE1"/>
              </a:solidFill>
            </a:endParaRPr>
          </a:p>
          <a:p>
            <a:r>
              <a:rPr lang="en-GB" sz="1400" dirty="0">
                <a:solidFill>
                  <a:srgbClr val="52ADE1"/>
                </a:solidFill>
              </a:rPr>
              <a:t> </a:t>
            </a:r>
          </a:p>
          <a:p>
            <a:endParaRPr lang="en-GB" sz="1600" dirty="0">
              <a:solidFill>
                <a:srgbClr val="52ADE1"/>
              </a:solidFill>
            </a:endParaRPr>
          </a:p>
          <a:p>
            <a:r>
              <a:rPr lang="en-GB" sz="1600" dirty="0">
                <a:solidFill>
                  <a:srgbClr val="52ADE1"/>
                </a:solidFill>
              </a:rPr>
              <a:t> </a:t>
            </a:r>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194AF75C-D04D-465B-985F-671E040855DF}"/>
              </a:ext>
            </a:extLst>
          </p:cNvPr>
          <p:cNvPicPr>
            <a:picLocks noChangeAspect="1"/>
          </p:cNvPicPr>
          <p:nvPr/>
        </p:nvPicPr>
        <p:blipFill rotWithShape="1">
          <a:blip r:embed="rId3"/>
          <a:srcRect l="21053" t="14258" r="10526" b="15152"/>
          <a:stretch/>
        </p:blipFill>
        <p:spPr>
          <a:xfrm>
            <a:off x="7200900" y="1511444"/>
            <a:ext cx="123825" cy="114300"/>
          </a:xfrm>
          <a:prstGeom prst="rect">
            <a:avLst/>
          </a:prstGeom>
        </p:spPr>
      </p:pic>
      <p:pic>
        <p:nvPicPr>
          <p:cNvPr id="5" name="Picture 4">
            <a:extLst>
              <a:ext uri="{FF2B5EF4-FFF2-40B4-BE49-F238E27FC236}">
                <a16:creationId xmlns:a16="http://schemas.microsoft.com/office/drawing/2014/main" id="{FCEFF262-FBF3-42FF-A5AE-53527F1B29E9}"/>
              </a:ext>
            </a:extLst>
          </p:cNvPr>
          <p:cNvPicPr>
            <a:picLocks noChangeAspect="1"/>
          </p:cNvPicPr>
          <p:nvPr/>
        </p:nvPicPr>
        <p:blipFill rotWithShape="1">
          <a:blip r:embed="rId4"/>
          <a:srcRect l="1042" t="1895" r="2182"/>
          <a:stretch/>
        </p:blipFill>
        <p:spPr>
          <a:xfrm>
            <a:off x="1973421" y="2867720"/>
            <a:ext cx="6130608" cy="2561131"/>
          </a:xfrm>
          <a:prstGeom prst="rect">
            <a:avLst/>
          </a:prstGeom>
        </p:spPr>
      </p:pic>
    </p:spTree>
    <p:extLst>
      <p:ext uri="{BB962C8B-B14F-4D97-AF65-F5344CB8AC3E}">
        <p14:creationId xmlns:p14="http://schemas.microsoft.com/office/powerpoint/2010/main" val="115751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rgbClr val="52ADE1"/>
                </a:solidFill>
              </a:rPr>
              <a:t>eMG80 LCM – Board Management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661993"/>
          </a:xfrm>
          <a:prstGeom prst="rect">
            <a:avLst/>
          </a:prstGeom>
          <a:noFill/>
        </p:spPr>
        <p:txBody>
          <a:bodyPr wrap="square" rtlCol="0">
            <a:spAutoFit/>
          </a:bodyPr>
          <a:lstStyle/>
          <a:p>
            <a:r>
              <a:rPr lang="en-GB" sz="1400" dirty="0">
                <a:solidFill>
                  <a:srgbClr val="52ADE1"/>
                </a:solidFill>
              </a:rPr>
              <a:t>eMG80 in an LCM supports the bellow slot configuration. </a:t>
            </a:r>
          </a:p>
          <a:p>
            <a:r>
              <a:rPr lang="en-GB" sz="1400" dirty="0">
                <a:solidFill>
                  <a:srgbClr val="52ADE1"/>
                </a:solidFill>
              </a:rPr>
              <a:t> </a:t>
            </a:r>
          </a:p>
          <a:p>
            <a:endParaRPr lang="en-GB" sz="1400" dirty="0">
              <a:solidFill>
                <a:srgbClr val="52ADE1"/>
              </a:solidFill>
            </a:endParaRPr>
          </a:p>
          <a:p>
            <a:endParaRPr lang="en-GB" sz="1400" dirty="0">
              <a:solidFill>
                <a:srgbClr val="52ADE1"/>
              </a:solidFill>
            </a:endParaRPr>
          </a:p>
          <a:p>
            <a:r>
              <a:rPr lang="en-GB" sz="1400" dirty="0">
                <a:solidFill>
                  <a:srgbClr val="52ADE1"/>
                </a:solidFill>
              </a:rPr>
              <a:t> </a:t>
            </a:r>
          </a:p>
          <a:p>
            <a:endParaRPr lang="en-GB" sz="1600" dirty="0">
              <a:solidFill>
                <a:srgbClr val="52ADE1"/>
              </a:solidFill>
            </a:endParaRPr>
          </a:p>
          <a:p>
            <a:r>
              <a:rPr lang="en-GB" sz="1600" dirty="0">
                <a:solidFill>
                  <a:srgbClr val="52ADE1"/>
                </a:solidFill>
              </a:rPr>
              <a:t> </a:t>
            </a: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F53A7F99-8465-4A79-AB4A-D9B127559F6E}"/>
              </a:ext>
            </a:extLst>
          </p:cNvPr>
          <p:cNvPicPr>
            <a:picLocks noChangeAspect="1"/>
          </p:cNvPicPr>
          <p:nvPr/>
        </p:nvPicPr>
        <p:blipFill>
          <a:blip r:embed="rId3"/>
          <a:stretch>
            <a:fillRect/>
          </a:stretch>
        </p:blipFill>
        <p:spPr>
          <a:xfrm>
            <a:off x="2229643" y="1463446"/>
            <a:ext cx="5618163" cy="5108803"/>
          </a:xfrm>
          <a:prstGeom prst="rect">
            <a:avLst/>
          </a:prstGeom>
        </p:spPr>
      </p:pic>
    </p:spTree>
    <p:extLst>
      <p:ext uri="{BB962C8B-B14F-4D97-AF65-F5344CB8AC3E}">
        <p14:creationId xmlns:p14="http://schemas.microsoft.com/office/powerpoint/2010/main" val="242699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rgbClr val="52ADE1"/>
                </a:solidFill>
              </a:rPr>
              <a:t>eMG80 LCM – Board Management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015663"/>
          </a:xfrm>
          <a:prstGeom prst="rect">
            <a:avLst/>
          </a:prstGeom>
          <a:noFill/>
        </p:spPr>
        <p:txBody>
          <a:bodyPr wrap="square" rtlCol="0">
            <a:spAutoFit/>
          </a:bodyPr>
          <a:lstStyle/>
          <a:p>
            <a:r>
              <a:rPr lang="en-GB" sz="1400" dirty="0">
                <a:solidFill>
                  <a:srgbClr val="52ADE1"/>
                </a:solidFill>
              </a:rPr>
              <a:t>When setting a BRIB2 you will need to configure some additional options when setting up </a:t>
            </a:r>
          </a:p>
          <a:p>
            <a:r>
              <a:rPr lang="en-GB" sz="1400" dirty="0">
                <a:solidFill>
                  <a:srgbClr val="52ADE1"/>
                </a:solidFill>
              </a:rPr>
              <a:t> </a:t>
            </a:r>
          </a:p>
          <a:p>
            <a:r>
              <a:rPr lang="en-GB" sz="1400" dirty="0">
                <a:solidFill>
                  <a:srgbClr val="52ADE1"/>
                </a:solidFill>
              </a:rPr>
              <a:t>You will additionally need to configure the trunk channels used by the board and TEI Type. </a:t>
            </a:r>
          </a:p>
          <a:p>
            <a:r>
              <a:rPr lang="en-GB" sz="1600" dirty="0">
                <a:solidFill>
                  <a:srgbClr val="52ADE1"/>
                </a:solidFill>
              </a:rPr>
              <a:t> </a:t>
            </a: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878A61F2-08DF-4787-8A45-A9B730E86DC2}"/>
              </a:ext>
            </a:extLst>
          </p:cNvPr>
          <p:cNvPicPr>
            <a:picLocks noChangeAspect="1"/>
          </p:cNvPicPr>
          <p:nvPr/>
        </p:nvPicPr>
        <p:blipFill>
          <a:blip r:embed="rId3"/>
          <a:stretch>
            <a:fillRect/>
          </a:stretch>
        </p:blipFill>
        <p:spPr>
          <a:xfrm>
            <a:off x="457200" y="2273300"/>
            <a:ext cx="8077200" cy="3377050"/>
          </a:xfrm>
          <a:prstGeom prst="rect">
            <a:avLst/>
          </a:prstGeom>
        </p:spPr>
      </p:pic>
    </p:spTree>
    <p:extLst>
      <p:ext uri="{BB962C8B-B14F-4D97-AF65-F5344CB8AC3E}">
        <p14:creationId xmlns:p14="http://schemas.microsoft.com/office/powerpoint/2010/main" val="2165467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8474" y="2301658"/>
            <a:ext cx="7174309" cy="1479767"/>
          </a:xfrm>
        </p:spPr>
        <p:txBody>
          <a:bodyPr/>
          <a:lstStyle/>
          <a:p>
            <a:r>
              <a:rPr lang="en-AU" altLang="ja-JP" dirty="0"/>
              <a:t>LCM Phone System Configuration.</a:t>
            </a:r>
            <a:endParaRPr lang="ja-JP" altLang="en-US"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3" b="73"/>
          <a:stretch>
            <a:fillRect/>
          </a:stretch>
        </p:blipFill>
        <p:spPr>
          <a:xfrm>
            <a:off x="651513" y="2567860"/>
            <a:ext cx="982807" cy="981928"/>
          </a:xfrm>
        </p:spPr>
      </p:pic>
    </p:spTree>
    <p:extLst>
      <p:ext uri="{BB962C8B-B14F-4D97-AF65-F5344CB8AC3E}">
        <p14:creationId xmlns:p14="http://schemas.microsoft.com/office/powerpoint/2010/main" val="355456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Enable TNET</a:t>
            </a:r>
            <a:endParaRPr lang="ja-JP" altLang="en-US" dirty="0">
              <a:solidFill>
                <a:srgbClr val="52ADE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42" y="1623108"/>
            <a:ext cx="8425219" cy="48289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025822" y="3554834"/>
            <a:ext cx="4389308" cy="301549"/>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 name="Rectangle 8"/>
          <p:cNvSpPr/>
          <p:nvPr/>
        </p:nvSpPr>
        <p:spPr>
          <a:xfrm>
            <a:off x="826631" y="1040178"/>
            <a:ext cx="9417299" cy="400110"/>
          </a:xfrm>
          <a:prstGeom prst="rect">
            <a:avLst/>
          </a:prstGeom>
        </p:spPr>
        <p:txBody>
          <a:bodyPr wrap="square">
            <a:spAutoFit/>
          </a:bodyPr>
          <a:lstStyle/>
          <a:p>
            <a:pPr marL="285750" indent="-285750">
              <a:buFont typeface="Arial" panose="020B0604020202020204" pitchFamily="34" charset="0"/>
              <a:buChar char="•"/>
            </a:pPr>
            <a:r>
              <a:rPr lang="en-US" altLang="ko-KR" dirty="0">
                <a:solidFill>
                  <a:srgbClr val="52ADE1"/>
                </a:solidFill>
                <a:ea typeface="iPECS"/>
              </a:rPr>
              <a:t>Enable TNET in the eMG80</a:t>
            </a:r>
          </a:p>
        </p:txBody>
      </p:sp>
    </p:spTree>
    <p:extLst>
      <p:ext uri="{BB962C8B-B14F-4D97-AF65-F5344CB8AC3E}">
        <p14:creationId xmlns:p14="http://schemas.microsoft.com/office/powerpoint/2010/main" val="205125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CM Attributes</a:t>
            </a:r>
            <a:endParaRPr lang="ja-JP" altLang="en-US" dirty="0">
              <a:solidFill>
                <a:srgbClr val="52ADE1"/>
              </a:solidFill>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7534"/>
          <a:stretch/>
        </p:blipFill>
        <p:spPr bwMode="auto">
          <a:xfrm>
            <a:off x="826631" y="1919339"/>
            <a:ext cx="8701544" cy="420718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612536" y="3348953"/>
            <a:ext cx="3482156" cy="67398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 name="Rectangle 1"/>
          <p:cNvSpPr/>
          <p:nvPr/>
        </p:nvSpPr>
        <p:spPr>
          <a:xfrm>
            <a:off x="330075" y="931888"/>
            <a:ext cx="9417299" cy="707886"/>
          </a:xfrm>
          <a:prstGeom prst="rect">
            <a:avLst/>
          </a:prstGeom>
        </p:spPr>
        <p:txBody>
          <a:bodyPr wrap="square">
            <a:spAutoFit/>
          </a:bodyPr>
          <a:lstStyle/>
          <a:p>
            <a:pPr marL="285750" indent="-285750">
              <a:buFont typeface="Arial" panose="020B0604020202020204" pitchFamily="34" charset="0"/>
              <a:buChar char="•"/>
            </a:pPr>
            <a:r>
              <a:rPr lang="en-US" altLang="ko-KR" dirty="0">
                <a:solidFill>
                  <a:srgbClr val="52ADE1"/>
                </a:solidFill>
                <a:ea typeface="iPECS"/>
              </a:rPr>
              <a:t>Register Enable </a:t>
            </a:r>
            <a:r>
              <a:rPr lang="en-US" altLang="ko-KR" dirty="0">
                <a:solidFill>
                  <a:srgbClr val="52ADE1"/>
                </a:solidFill>
                <a:ea typeface="iPECS"/>
                <a:sym typeface="Wingdings" panose="05000000000000000000" pitchFamily="2" charset="2"/>
              </a:rPr>
              <a:t> Select “CM” in CM Server Type  Enter “IPKTS Relay Public Representative IP Address” in IP Address</a:t>
            </a:r>
            <a:endParaRPr lang="en-US" altLang="ko-KR" dirty="0">
              <a:solidFill>
                <a:srgbClr val="52ADE1"/>
              </a:solidFill>
              <a:ea typeface="iPECS"/>
            </a:endParaRPr>
          </a:p>
        </p:txBody>
      </p:sp>
    </p:spTree>
    <p:extLst>
      <p:ext uri="{BB962C8B-B14F-4D97-AF65-F5344CB8AC3E}">
        <p14:creationId xmlns:p14="http://schemas.microsoft.com/office/powerpoint/2010/main" val="59136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Registering Phones to LCM</a:t>
            </a:r>
            <a:endParaRPr lang="ja-JP" altLang="en-US" dirty="0">
              <a:solidFill>
                <a:srgbClr val="52ADE1"/>
              </a:solidFill>
            </a:endParaRPr>
          </a:p>
        </p:txBody>
      </p:sp>
      <p:sp>
        <p:nvSpPr>
          <p:cNvPr id="15" name="TextBox 14"/>
          <p:cNvSpPr txBox="1"/>
          <p:nvPr/>
        </p:nvSpPr>
        <p:spPr>
          <a:xfrm>
            <a:off x="265471" y="921042"/>
            <a:ext cx="9262704" cy="1692771"/>
          </a:xfrm>
          <a:prstGeom prst="rect">
            <a:avLst/>
          </a:prstGeom>
          <a:noFill/>
        </p:spPr>
        <p:txBody>
          <a:bodyPr wrap="square" rtlCol="0">
            <a:spAutoFit/>
          </a:bodyPr>
          <a:lstStyle/>
          <a:p>
            <a:pPr marL="285750" indent="-285750">
              <a:buFont typeface="Arial" panose="020B0604020202020204" pitchFamily="34" charset="0"/>
              <a:buChar char="•"/>
            </a:pPr>
            <a:r>
              <a:rPr lang="en-US" altLang="ko-KR" sz="1800" dirty="0">
                <a:solidFill>
                  <a:srgbClr val="52ADE1"/>
                </a:solidFill>
                <a:ea typeface="iPECS"/>
              </a:rPr>
              <a:t>Register Phones to the LCM system first(NOTE MAKE SURE THAT THE HANDSETS ARE SET TO REMOTE). </a:t>
            </a:r>
          </a:p>
          <a:p>
            <a:pPr marL="285750" indent="-285750">
              <a:buFont typeface="Arial" panose="020B0604020202020204" pitchFamily="34" charset="0"/>
              <a:buChar char="•"/>
            </a:pPr>
            <a:r>
              <a:rPr lang="en-US" altLang="ko-KR" sz="1800" dirty="0">
                <a:solidFill>
                  <a:srgbClr val="52ADE1"/>
                </a:solidFill>
                <a:ea typeface="iPECS"/>
              </a:rPr>
              <a:t>When Phones are registered to LCM, make sure that gateway IP of the router(</a:t>
            </a:r>
            <a:r>
              <a:rPr lang="en-US" altLang="ko-KR" sz="1800" dirty="0" err="1">
                <a:solidFill>
                  <a:srgbClr val="52ADE1"/>
                </a:solidFill>
                <a:ea typeface="iPECS"/>
              </a:rPr>
              <a:t>ie</a:t>
            </a:r>
            <a:r>
              <a:rPr lang="en-US" altLang="ko-KR" sz="1800" dirty="0">
                <a:solidFill>
                  <a:srgbClr val="52ADE1"/>
                </a:solidFill>
                <a:ea typeface="iPECS"/>
              </a:rPr>
              <a:t> .10.10.10.1) is set to the phones.</a:t>
            </a:r>
          </a:p>
          <a:p>
            <a:pPr marL="285750" indent="-285750">
              <a:buFont typeface="Arial" panose="020B0604020202020204" pitchFamily="34" charset="0"/>
              <a:buChar char="•"/>
            </a:pPr>
            <a:r>
              <a:rPr lang="en-US" altLang="ko-KR" sz="1800" dirty="0">
                <a:solidFill>
                  <a:srgbClr val="52ADE1"/>
                </a:solidFill>
                <a:ea typeface="iPECS"/>
              </a:rPr>
              <a:t>If this is not showing you are able to set this on the phones. </a:t>
            </a:r>
          </a:p>
          <a:p>
            <a:pPr marL="285750" indent="-285750">
              <a:buFont typeface="Arial" panose="020B0604020202020204" pitchFamily="34" charset="0"/>
              <a:buChar char="•"/>
            </a:pPr>
            <a:endParaRPr lang="en-US" altLang="ko-KR" sz="1400" dirty="0">
              <a:ea typeface="iPECS"/>
            </a:endParaRPr>
          </a:p>
        </p:txBody>
      </p:sp>
      <p:grpSp>
        <p:nvGrpSpPr>
          <p:cNvPr id="3" name="Group 2">
            <a:extLst>
              <a:ext uri="{FF2B5EF4-FFF2-40B4-BE49-F238E27FC236}">
                <a16:creationId xmlns:a16="http://schemas.microsoft.com/office/drawing/2014/main" id="{80E6C259-4E7B-46F7-BEC6-3F3B0B06A20E}"/>
              </a:ext>
            </a:extLst>
          </p:cNvPr>
          <p:cNvGrpSpPr/>
          <p:nvPr/>
        </p:nvGrpSpPr>
        <p:grpSpPr>
          <a:xfrm>
            <a:off x="456565" y="2732405"/>
            <a:ext cx="8012477" cy="3958832"/>
            <a:chOff x="457200" y="2441020"/>
            <a:chExt cx="8012477" cy="3958832"/>
          </a:xfrm>
        </p:grpSpPr>
        <p:pic>
          <p:nvPicPr>
            <p:cNvPr id="2" name="Picture 1"/>
            <p:cNvPicPr>
              <a:picLocks noChangeAspect="1"/>
            </p:cNvPicPr>
            <p:nvPr/>
          </p:nvPicPr>
          <p:blipFill rotWithShape="1">
            <a:blip r:embed="rId2"/>
            <a:srcRect t="12120"/>
            <a:stretch/>
          </p:blipFill>
          <p:spPr>
            <a:xfrm>
              <a:off x="457200" y="2441020"/>
              <a:ext cx="8012477" cy="3958832"/>
            </a:xfrm>
            <a:prstGeom prst="rect">
              <a:avLst/>
            </a:prstGeom>
          </p:spPr>
        </p:pic>
        <p:sp>
          <p:nvSpPr>
            <p:cNvPr id="16" name="Rectangle 15"/>
            <p:cNvSpPr/>
            <p:nvPr/>
          </p:nvSpPr>
          <p:spPr>
            <a:xfrm>
              <a:off x="2377521" y="5185836"/>
              <a:ext cx="3418758" cy="16771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7" name="Rectangle 16"/>
            <p:cNvSpPr/>
            <p:nvPr/>
          </p:nvSpPr>
          <p:spPr>
            <a:xfrm>
              <a:off x="2377520" y="4225892"/>
              <a:ext cx="3418759" cy="16771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8" name="Rectangle 17"/>
            <p:cNvSpPr/>
            <p:nvPr/>
          </p:nvSpPr>
          <p:spPr>
            <a:xfrm>
              <a:off x="2377520" y="2515202"/>
              <a:ext cx="1683203" cy="20704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56583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Registering Phones to LCM</a:t>
            </a:r>
            <a:endParaRPr lang="ja-JP" altLang="en-US" dirty="0">
              <a:solidFill>
                <a:srgbClr val="52ADE1"/>
              </a:solidFill>
            </a:endParaRPr>
          </a:p>
        </p:txBody>
      </p:sp>
      <p:sp>
        <p:nvSpPr>
          <p:cNvPr id="15" name="TextBox 14"/>
          <p:cNvSpPr txBox="1"/>
          <p:nvPr/>
        </p:nvSpPr>
        <p:spPr>
          <a:xfrm>
            <a:off x="265471" y="921042"/>
            <a:ext cx="9262704" cy="369332"/>
          </a:xfrm>
          <a:prstGeom prst="rect">
            <a:avLst/>
          </a:prstGeom>
          <a:noFill/>
        </p:spPr>
        <p:txBody>
          <a:bodyPr wrap="square" rtlCol="0">
            <a:spAutoFit/>
          </a:bodyPr>
          <a:lstStyle/>
          <a:p>
            <a:pPr marL="285750" indent="-285750">
              <a:buFont typeface="Arial" panose="020B0604020202020204" pitchFamily="34" charset="0"/>
              <a:buChar char="•"/>
            </a:pPr>
            <a:r>
              <a:rPr lang="en-US" altLang="ko-KR" sz="1800" dirty="0">
                <a:solidFill>
                  <a:srgbClr val="52ADE1"/>
                </a:solidFill>
                <a:ea typeface="iPECS"/>
              </a:rPr>
              <a:t>In case that the LCM is located behind the NAT, enter Firewall IP Address.</a:t>
            </a:r>
          </a:p>
        </p:txBody>
      </p:sp>
      <p:pic>
        <p:nvPicPr>
          <p:cNvPr id="9" name="Picture 2">
            <a:extLst>
              <a:ext uri="{FF2B5EF4-FFF2-40B4-BE49-F238E27FC236}">
                <a16:creationId xmlns:a16="http://schemas.microsoft.com/office/drawing/2014/main" id="{7C951EE3-CDCB-491A-9D9D-D04F026D0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045" y="1703513"/>
            <a:ext cx="8087360" cy="470322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671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434" y="2318940"/>
            <a:ext cx="7174309" cy="1479767"/>
          </a:xfrm>
        </p:spPr>
        <p:txBody>
          <a:bodyPr/>
          <a:lstStyle/>
          <a:p>
            <a:r>
              <a:rPr lang="en-AU" altLang="ja-JP" dirty="0"/>
              <a:t>LCM Cloud Portal </a:t>
            </a:r>
            <a:endParaRPr lang="ja-JP" altLang="en-US"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3" b="73"/>
          <a:stretch>
            <a:fillRect/>
          </a:stretch>
        </p:blipFill>
        <p:spPr>
          <a:xfrm>
            <a:off x="651513" y="2567860"/>
            <a:ext cx="982807" cy="98192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Enable TNET for Phones</a:t>
            </a:r>
            <a:endParaRPr lang="ja-JP" altLang="en-US" dirty="0">
              <a:solidFill>
                <a:srgbClr val="52ADE1"/>
              </a:solidFill>
            </a:endParaRPr>
          </a:p>
        </p:txBody>
      </p:sp>
      <p:sp>
        <p:nvSpPr>
          <p:cNvPr id="15" name="TextBox 14"/>
          <p:cNvSpPr txBox="1"/>
          <p:nvPr/>
        </p:nvSpPr>
        <p:spPr>
          <a:xfrm>
            <a:off x="265471" y="921042"/>
            <a:ext cx="9262704"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sz="1800" dirty="0">
                <a:solidFill>
                  <a:srgbClr val="52ADE1"/>
                </a:solidFill>
                <a:ea typeface="iPECS"/>
              </a:rPr>
              <a:t>Enable TNET for all phones to connect to the Cloud automatically when TNET connection is normal between LCM and Cloud.</a:t>
            </a:r>
          </a:p>
        </p:txBody>
      </p:sp>
      <p:pic>
        <p:nvPicPr>
          <p:cNvPr id="5" name="Picture 2">
            <a:extLst>
              <a:ext uri="{FF2B5EF4-FFF2-40B4-BE49-F238E27FC236}">
                <a16:creationId xmlns:a16="http://schemas.microsoft.com/office/drawing/2014/main" id="{2996F5BB-CC96-4291-8D65-411F280CA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2533"/>
            <a:ext cx="8045536" cy="454407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85001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Users</a:t>
            </a:r>
            <a:endParaRPr lang="ja-JP" altLang="en-US" dirty="0">
              <a:solidFill>
                <a:srgbClr val="52ADE1"/>
              </a:solidFill>
            </a:endParaRPr>
          </a:p>
        </p:txBody>
      </p:sp>
      <p:sp>
        <p:nvSpPr>
          <p:cNvPr id="9" name="TextBox 8"/>
          <p:cNvSpPr txBox="1"/>
          <p:nvPr/>
        </p:nvSpPr>
        <p:spPr>
          <a:xfrm>
            <a:off x="457200" y="981956"/>
            <a:ext cx="8436864" cy="892552"/>
          </a:xfrm>
          <a:prstGeom prst="rect">
            <a:avLst/>
          </a:prstGeom>
          <a:noFill/>
        </p:spPr>
        <p:txBody>
          <a:bodyPr wrap="square" rtlCol="0">
            <a:spAutoFit/>
          </a:bodyPr>
          <a:lstStyle/>
          <a:p>
            <a:pPr marL="285750" indent="-285750">
              <a:buFont typeface="Arial" panose="020B0604020202020204" pitchFamily="34" charset="0"/>
              <a:buChar char="•"/>
            </a:pPr>
            <a:r>
              <a:rPr lang="en-US" altLang="ko-KR" sz="1800" dirty="0">
                <a:solidFill>
                  <a:srgbClr val="52ADE1"/>
                </a:solidFill>
                <a:ea typeface="iPECS"/>
              </a:rPr>
              <a:t>Phones are normally connected to the UCP and this will then connect to Cloud </a:t>
            </a:r>
          </a:p>
          <a:p>
            <a:pPr marL="285750" indent="-285750">
              <a:buFont typeface="Arial" panose="020B0604020202020204" pitchFamily="34" charset="0"/>
              <a:buChar char="•"/>
            </a:pPr>
            <a:r>
              <a:rPr lang="en-US" altLang="ko-KR" sz="1800" dirty="0">
                <a:solidFill>
                  <a:srgbClr val="52ADE1"/>
                </a:solidFill>
                <a:ea typeface="iPECS"/>
              </a:rPr>
              <a:t>This should be displayed as below in the UCP device.</a:t>
            </a:r>
          </a:p>
          <a:p>
            <a:pPr marL="285750" indent="-285750">
              <a:buFont typeface="Arial" panose="020B0604020202020204" pitchFamily="34" charset="0"/>
              <a:buChar char="•"/>
            </a:pPr>
            <a:endParaRPr lang="en-US" altLang="ko-KR" sz="1600" dirty="0">
              <a:ea typeface="iPECS"/>
            </a:endParaRPr>
          </a:p>
        </p:txBody>
      </p:sp>
      <p:pic>
        <p:nvPicPr>
          <p:cNvPr id="3" name="Picture 2"/>
          <p:cNvPicPr>
            <a:picLocks noChangeAspect="1"/>
          </p:cNvPicPr>
          <p:nvPr/>
        </p:nvPicPr>
        <p:blipFill>
          <a:blip r:embed="rId2"/>
          <a:stretch>
            <a:fillRect/>
          </a:stretch>
        </p:blipFill>
        <p:spPr>
          <a:xfrm>
            <a:off x="457200" y="2301362"/>
            <a:ext cx="8472966" cy="2994206"/>
          </a:xfrm>
          <a:prstGeom prst="rect">
            <a:avLst/>
          </a:prstGeom>
        </p:spPr>
      </p:pic>
    </p:spTree>
    <p:extLst>
      <p:ext uri="{BB962C8B-B14F-4D97-AF65-F5344CB8AC3E}">
        <p14:creationId xmlns:p14="http://schemas.microsoft.com/office/powerpoint/2010/main" val="344699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Users</a:t>
            </a:r>
            <a:endParaRPr lang="ja-JP" altLang="en-US" dirty="0">
              <a:solidFill>
                <a:srgbClr val="52ADE1"/>
              </a:solidFill>
            </a:endParaRPr>
          </a:p>
        </p:txBody>
      </p:sp>
      <p:sp>
        <p:nvSpPr>
          <p:cNvPr id="9" name="TextBox 8"/>
          <p:cNvSpPr txBox="1"/>
          <p:nvPr/>
        </p:nvSpPr>
        <p:spPr>
          <a:xfrm>
            <a:off x="681880" y="1092188"/>
            <a:ext cx="8436864" cy="615553"/>
          </a:xfrm>
          <a:prstGeom prst="rect">
            <a:avLst/>
          </a:prstGeom>
          <a:noFill/>
        </p:spPr>
        <p:txBody>
          <a:bodyPr wrap="square" rtlCol="0">
            <a:spAutoFit/>
          </a:bodyPr>
          <a:lstStyle/>
          <a:p>
            <a:pPr marL="285750" indent="-285750">
              <a:buFont typeface="Arial" panose="020B0604020202020204" pitchFamily="34" charset="0"/>
              <a:buChar char="•"/>
            </a:pPr>
            <a:r>
              <a:rPr lang="en-US" altLang="ko-KR" sz="1800" dirty="0">
                <a:solidFill>
                  <a:srgbClr val="52ADE1"/>
                </a:solidFill>
                <a:ea typeface="iPECS"/>
              </a:rPr>
              <a:t>Setup users on the cloud platform</a:t>
            </a:r>
          </a:p>
          <a:p>
            <a:pPr marL="285750" indent="-285750">
              <a:buFont typeface="Arial" panose="020B0604020202020204" pitchFamily="34" charset="0"/>
              <a:buChar char="•"/>
            </a:pPr>
            <a:endParaRPr lang="en-US" altLang="ko-KR" sz="1600" dirty="0">
              <a:ea typeface="iPECS"/>
            </a:endParaRPr>
          </a:p>
        </p:txBody>
      </p:sp>
      <p:pic>
        <p:nvPicPr>
          <p:cNvPr id="2" name="Picture 1"/>
          <p:cNvPicPr>
            <a:picLocks noChangeAspect="1"/>
          </p:cNvPicPr>
          <p:nvPr/>
        </p:nvPicPr>
        <p:blipFill rotWithShape="1">
          <a:blip r:embed="rId2"/>
          <a:srcRect r="38910"/>
          <a:stretch/>
        </p:blipFill>
        <p:spPr>
          <a:xfrm>
            <a:off x="681880" y="2419560"/>
            <a:ext cx="7814757" cy="3743325"/>
          </a:xfrm>
          <a:prstGeom prst="rect">
            <a:avLst/>
          </a:prstGeom>
        </p:spPr>
      </p:pic>
    </p:spTree>
    <p:extLst>
      <p:ext uri="{BB962C8B-B14F-4D97-AF65-F5344CB8AC3E}">
        <p14:creationId xmlns:p14="http://schemas.microsoft.com/office/powerpoint/2010/main" val="396340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Tennant Prefix</a:t>
            </a:r>
            <a:endParaRPr lang="ja-JP" altLang="en-US" dirty="0">
              <a:solidFill>
                <a:srgbClr val="52ADE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11777"/>
            <a:ext cx="8436864" cy="438178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925400" y="4953082"/>
            <a:ext cx="5231851" cy="43123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 name="TextBox 8"/>
          <p:cNvSpPr txBox="1"/>
          <p:nvPr/>
        </p:nvSpPr>
        <p:spPr>
          <a:xfrm>
            <a:off x="457200" y="1069285"/>
            <a:ext cx="8354183" cy="584775"/>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solidFill>
                  <a:srgbClr val="52ADE1"/>
                </a:solidFill>
                <a:ea typeface="iPECS"/>
              </a:rPr>
              <a:t>Enter the customer tenant prefix in CM Prefix. (This will be provided by Pragma)</a:t>
            </a:r>
          </a:p>
          <a:p>
            <a:pPr marL="285750" indent="-285750">
              <a:buFont typeface="Arial" panose="020B0604020202020204" pitchFamily="34" charset="0"/>
              <a:buChar char="•"/>
            </a:pPr>
            <a:r>
              <a:rPr lang="en-US" altLang="ko-KR" sz="1600" dirty="0">
                <a:solidFill>
                  <a:srgbClr val="52ADE1"/>
                </a:solidFill>
                <a:ea typeface="iPECS"/>
              </a:rPr>
              <a:t>Select “With PREFIX” in CM Prefix Method.</a:t>
            </a:r>
          </a:p>
        </p:txBody>
      </p:sp>
    </p:spTree>
    <p:extLst>
      <p:ext uri="{BB962C8B-B14F-4D97-AF65-F5344CB8AC3E}">
        <p14:creationId xmlns:p14="http://schemas.microsoft.com/office/powerpoint/2010/main" val="1336457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Station Authentication</a:t>
            </a:r>
            <a:endParaRPr lang="ja-JP" altLang="en-US" dirty="0">
              <a:solidFill>
                <a:srgbClr val="52ADE1"/>
              </a:solidFill>
            </a:endParaRPr>
          </a:p>
        </p:txBody>
      </p:sp>
      <p:sp>
        <p:nvSpPr>
          <p:cNvPr id="9" name="TextBox 8"/>
          <p:cNvSpPr txBox="1"/>
          <p:nvPr/>
        </p:nvSpPr>
        <p:spPr>
          <a:xfrm>
            <a:off x="457200" y="1144516"/>
            <a:ext cx="10688638" cy="338554"/>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solidFill>
                  <a:srgbClr val="52ADE1"/>
                </a:solidFill>
                <a:ea typeface="iPECS"/>
              </a:rPr>
              <a:t>Enter the Stations Authentication ID and Password that has been configured on the Cloud Portal</a:t>
            </a:r>
          </a:p>
        </p:txBody>
      </p:sp>
      <p:sp>
        <p:nvSpPr>
          <p:cNvPr id="6" name="Rectangle 5"/>
          <p:cNvSpPr/>
          <p:nvPr/>
        </p:nvSpPr>
        <p:spPr>
          <a:xfrm>
            <a:off x="2387437" y="3957005"/>
            <a:ext cx="4361322" cy="16652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pic>
        <p:nvPicPr>
          <p:cNvPr id="2" name="Picture 1"/>
          <p:cNvPicPr>
            <a:picLocks noChangeAspect="1"/>
          </p:cNvPicPr>
          <p:nvPr/>
        </p:nvPicPr>
        <p:blipFill rotWithShape="1">
          <a:blip r:embed="rId2"/>
          <a:srcRect r="23217"/>
          <a:stretch/>
        </p:blipFill>
        <p:spPr>
          <a:xfrm>
            <a:off x="333043" y="1586550"/>
            <a:ext cx="9171142" cy="4781550"/>
          </a:xfrm>
          <a:prstGeom prst="rect">
            <a:avLst/>
          </a:prstGeom>
        </p:spPr>
      </p:pic>
    </p:spTree>
    <p:extLst>
      <p:ext uri="{BB962C8B-B14F-4D97-AF65-F5344CB8AC3E}">
        <p14:creationId xmlns:p14="http://schemas.microsoft.com/office/powerpoint/2010/main" val="5049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TNET</a:t>
            </a:r>
            <a:endParaRPr lang="ja-JP" altLang="en-US" dirty="0">
              <a:solidFill>
                <a:srgbClr val="52ADE1"/>
              </a:solidFill>
            </a:endParaRPr>
          </a:p>
        </p:txBody>
      </p:sp>
      <p:sp>
        <p:nvSpPr>
          <p:cNvPr id="9" name="TextBox 8"/>
          <p:cNvSpPr txBox="1"/>
          <p:nvPr/>
        </p:nvSpPr>
        <p:spPr>
          <a:xfrm>
            <a:off x="457200" y="1181114"/>
            <a:ext cx="10688638" cy="338554"/>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solidFill>
                  <a:srgbClr val="52ADE1"/>
                </a:solidFill>
                <a:ea typeface="iPECS"/>
              </a:rPr>
              <a:t>You will also need to enable T-NET for the handset </a:t>
            </a:r>
          </a:p>
        </p:txBody>
      </p:sp>
      <p:pic>
        <p:nvPicPr>
          <p:cNvPr id="3" name="Picture 2"/>
          <p:cNvPicPr>
            <a:picLocks noChangeAspect="1"/>
          </p:cNvPicPr>
          <p:nvPr/>
        </p:nvPicPr>
        <p:blipFill>
          <a:blip r:embed="rId2"/>
          <a:stretch>
            <a:fillRect/>
          </a:stretch>
        </p:blipFill>
        <p:spPr>
          <a:xfrm>
            <a:off x="542166" y="2157059"/>
            <a:ext cx="8850691" cy="3984795"/>
          </a:xfrm>
          <a:prstGeom prst="rect">
            <a:avLst/>
          </a:prstGeom>
        </p:spPr>
      </p:pic>
    </p:spTree>
    <p:extLst>
      <p:ext uri="{BB962C8B-B14F-4D97-AF65-F5344CB8AC3E}">
        <p14:creationId xmlns:p14="http://schemas.microsoft.com/office/powerpoint/2010/main" val="37735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Complete</a:t>
            </a:r>
            <a:endParaRPr lang="ja-JP" altLang="en-US" dirty="0">
              <a:solidFill>
                <a:srgbClr val="52ADE1"/>
              </a:solidFill>
            </a:endParaRPr>
          </a:p>
        </p:txBody>
      </p:sp>
      <p:sp>
        <p:nvSpPr>
          <p:cNvPr id="9" name="TextBox 8"/>
          <p:cNvSpPr txBox="1"/>
          <p:nvPr/>
        </p:nvSpPr>
        <p:spPr>
          <a:xfrm>
            <a:off x="457200" y="1144516"/>
            <a:ext cx="8869692" cy="584775"/>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solidFill>
                  <a:srgbClr val="52ADE1"/>
                </a:solidFill>
                <a:ea typeface="iPECS"/>
              </a:rPr>
              <a:t>You will now see the below configuration in PGM103, as you can see the handsets are connected to the cloud platform Via T-NET</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945"/>
          <a:stretch/>
        </p:blipFill>
        <p:spPr bwMode="auto">
          <a:xfrm>
            <a:off x="457200" y="1991530"/>
            <a:ext cx="8298182" cy="385351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1310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Trouble Shooting </a:t>
            </a:r>
            <a:endParaRPr lang="ja-JP" altLang="en-US" dirty="0">
              <a:solidFill>
                <a:srgbClr val="52ADE1"/>
              </a:solidFill>
            </a:endParaRPr>
          </a:p>
        </p:txBody>
      </p:sp>
      <p:sp>
        <p:nvSpPr>
          <p:cNvPr id="9" name="TextBox 8"/>
          <p:cNvSpPr txBox="1"/>
          <p:nvPr/>
        </p:nvSpPr>
        <p:spPr>
          <a:xfrm>
            <a:off x="457200" y="1165110"/>
            <a:ext cx="8869692" cy="3416320"/>
          </a:xfrm>
          <a:prstGeom prst="rect">
            <a:avLst/>
          </a:prstGeom>
          <a:noFill/>
        </p:spPr>
        <p:txBody>
          <a:bodyPr wrap="square" rtlCol="0">
            <a:spAutoFit/>
          </a:bodyPr>
          <a:lstStyle/>
          <a:p>
            <a:r>
              <a:rPr lang="en-US" altLang="ko-KR" sz="1800" dirty="0">
                <a:solidFill>
                  <a:srgbClr val="52ADE1"/>
                </a:solidFill>
                <a:ea typeface="iPECS"/>
              </a:rPr>
              <a:t>If you have any issues with this, please make sure that you have double checked the below. </a:t>
            </a:r>
          </a:p>
          <a:p>
            <a:endParaRPr lang="en-US" altLang="ko-KR" sz="1800" dirty="0">
              <a:solidFill>
                <a:srgbClr val="52ADE1"/>
              </a:solidFill>
              <a:ea typeface="iPECS"/>
            </a:endParaRPr>
          </a:p>
          <a:p>
            <a:pPr marL="285750" indent="-285750">
              <a:buFont typeface="Arial" panose="020B0604020202020204" pitchFamily="34" charset="0"/>
              <a:buChar char="•"/>
            </a:pPr>
            <a:r>
              <a:rPr lang="en-GB" sz="1800" dirty="0">
                <a:solidFill>
                  <a:srgbClr val="52ADE1"/>
                </a:solidFill>
              </a:rPr>
              <a:t>Handset is set to remote.</a:t>
            </a:r>
          </a:p>
          <a:p>
            <a:pPr marL="285750" indent="-285750">
              <a:buFont typeface="Arial" panose="020B0604020202020204" pitchFamily="34" charset="0"/>
              <a:buChar char="•"/>
            </a:pPr>
            <a:r>
              <a:rPr lang="en-GB" sz="1800" dirty="0">
                <a:solidFill>
                  <a:srgbClr val="52ADE1"/>
                </a:solidFill>
              </a:rPr>
              <a:t>Correct IP and subnet are on the phone.</a:t>
            </a:r>
          </a:p>
          <a:p>
            <a:pPr marL="285750" indent="-285750">
              <a:buFont typeface="Arial" panose="020B0604020202020204" pitchFamily="34" charset="0"/>
              <a:buChar char="•"/>
            </a:pPr>
            <a:r>
              <a:rPr lang="en-GB" sz="1800" dirty="0">
                <a:solidFill>
                  <a:srgbClr val="52ADE1"/>
                </a:solidFill>
              </a:rPr>
              <a:t>You have a Gateway Address on the handset.</a:t>
            </a:r>
          </a:p>
          <a:p>
            <a:pPr marL="285750" indent="-285750">
              <a:buFont typeface="Arial" panose="020B0604020202020204" pitchFamily="34" charset="0"/>
              <a:buChar char="•"/>
            </a:pPr>
            <a:r>
              <a:rPr lang="en-GB" sz="1800" dirty="0">
                <a:solidFill>
                  <a:schemeClr val="accent1"/>
                </a:solidFill>
              </a:rPr>
              <a:t>Ensure the following ports have been opened / forwarded to the LCM IP address;</a:t>
            </a:r>
          </a:p>
          <a:p>
            <a:r>
              <a:rPr lang="en-GB" sz="1800" dirty="0">
                <a:solidFill>
                  <a:schemeClr val="accent1"/>
                </a:solidFill>
              </a:rPr>
              <a:t>UDP 5588</a:t>
            </a:r>
          </a:p>
          <a:p>
            <a:r>
              <a:rPr lang="en-GB" sz="1800">
                <a:solidFill>
                  <a:schemeClr val="accent1"/>
                </a:solidFill>
              </a:rPr>
              <a:t>UDP 10,000 </a:t>
            </a:r>
            <a:r>
              <a:rPr lang="en-GB" sz="1800" dirty="0">
                <a:solidFill>
                  <a:schemeClr val="accent1"/>
                </a:solidFill>
              </a:rPr>
              <a:t>– 30,000</a:t>
            </a:r>
          </a:p>
          <a:p>
            <a:endParaRPr lang="en-GB" sz="1800" dirty="0"/>
          </a:p>
          <a:p>
            <a:pPr marL="285750" indent="-285750">
              <a:buFont typeface="Arial" panose="020B0604020202020204" pitchFamily="34" charset="0"/>
              <a:buChar char="•"/>
            </a:pPr>
            <a:endParaRPr lang="en-GB" sz="1800" dirty="0"/>
          </a:p>
          <a:p>
            <a:endParaRPr lang="en-US" altLang="ko-KR" sz="1800" dirty="0">
              <a:solidFill>
                <a:srgbClr val="52ADE1"/>
              </a:solidFill>
              <a:ea typeface="iPECS"/>
            </a:endParaRPr>
          </a:p>
        </p:txBody>
      </p:sp>
    </p:spTree>
    <p:extLst>
      <p:ext uri="{BB962C8B-B14F-4D97-AF65-F5344CB8AC3E}">
        <p14:creationId xmlns:p14="http://schemas.microsoft.com/office/powerpoint/2010/main" val="3155202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Cloud Configuration</a:t>
            </a:r>
            <a:endParaRPr lang="ja-JP" altLang="en-US" dirty="0">
              <a:solidFill>
                <a:srgbClr val="52ADE1"/>
              </a:solidFill>
            </a:endParaRPr>
          </a:p>
        </p:txBody>
      </p:sp>
      <p:sp>
        <p:nvSpPr>
          <p:cNvPr id="9" name="Rectangle 8"/>
          <p:cNvSpPr/>
          <p:nvPr/>
        </p:nvSpPr>
        <p:spPr>
          <a:xfrm>
            <a:off x="826631" y="1040178"/>
            <a:ext cx="9070975" cy="2369880"/>
          </a:xfrm>
          <a:prstGeom prst="rect">
            <a:avLst/>
          </a:prstGeom>
        </p:spPr>
        <p:txBody>
          <a:bodyPr wrap="square">
            <a:spAutoFit/>
          </a:bodyPr>
          <a:lstStyle/>
          <a:p>
            <a:r>
              <a:rPr lang="en-US" altLang="ko-KR" sz="1800" dirty="0">
                <a:solidFill>
                  <a:srgbClr val="52ADE1"/>
                </a:solidFill>
                <a:ea typeface="iPECS"/>
              </a:rPr>
              <a:t>First log in to the iPECS Cloud Customer Manager Portal for the customer you want to enable LCM on before you do anything you will need to configure the portal. </a:t>
            </a:r>
          </a:p>
          <a:p>
            <a:endParaRPr lang="en-US" altLang="ko-KR" sz="1800" dirty="0">
              <a:solidFill>
                <a:srgbClr val="52ADE1"/>
              </a:solidFill>
              <a:ea typeface="iPECS"/>
            </a:endParaRPr>
          </a:p>
          <a:p>
            <a:r>
              <a:rPr lang="en-US" altLang="ko-KR" sz="1800" dirty="0">
                <a:solidFill>
                  <a:srgbClr val="52ADE1"/>
                </a:solidFill>
                <a:ea typeface="iPECS"/>
              </a:rPr>
              <a:t>For each LCM device you will be using you will require a license. Currently you can connect a device per site, you can use either a UCP, MFIM or EMG80 from version 3.5 onwards.</a:t>
            </a:r>
          </a:p>
          <a:p>
            <a:pPr marL="285750" indent="-285750">
              <a:buFont typeface="Arial" panose="020B0604020202020204" pitchFamily="34" charset="0"/>
              <a:buChar char="•"/>
            </a:pPr>
            <a:endParaRPr lang="en-US" altLang="ko-KR" dirty="0">
              <a:solidFill>
                <a:srgbClr val="52ADE1"/>
              </a:solidFill>
              <a:ea typeface="iPECS"/>
            </a:endParaRPr>
          </a:p>
          <a:p>
            <a:endParaRPr lang="en-US" altLang="ko-KR" dirty="0">
              <a:solidFill>
                <a:srgbClr val="52ADE1"/>
              </a:solidFill>
              <a:ea typeface="iPECS"/>
            </a:endParaRPr>
          </a:p>
        </p:txBody>
      </p:sp>
      <p:pic>
        <p:nvPicPr>
          <p:cNvPr id="2" name="Picture 1">
            <a:extLst>
              <a:ext uri="{FF2B5EF4-FFF2-40B4-BE49-F238E27FC236}">
                <a16:creationId xmlns:a16="http://schemas.microsoft.com/office/drawing/2014/main" id="{8F4D1FAD-C35D-4356-8F68-7880BF2F6524}"/>
              </a:ext>
            </a:extLst>
          </p:cNvPr>
          <p:cNvPicPr>
            <a:picLocks noChangeAspect="1"/>
          </p:cNvPicPr>
          <p:nvPr/>
        </p:nvPicPr>
        <p:blipFill rotWithShape="1">
          <a:blip r:embed="rId2"/>
          <a:srcRect r="21079"/>
          <a:stretch/>
        </p:blipFill>
        <p:spPr>
          <a:xfrm>
            <a:off x="884012" y="3001852"/>
            <a:ext cx="8366807" cy="3520820"/>
          </a:xfrm>
          <a:prstGeom prst="rect">
            <a:avLst/>
          </a:prstGeom>
        </p:spPr>
      </p:pic>
    </p:spTree>
    <p:extLst>
      <p:ext uri="{BB962C8B-B14F-4D97-AF65-F5344CB8AC3E}">
        <p14:creationId xmlns:p14="http://schemas.microsoft.com/office/powerpoint/2010/main" val="39132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Cloud Configuration</a:t>
            </a:r>
            <a:endParaRPr lang="ja-JP" altLang="en-US" dirty="0">
              <a:solidFill>
                <a:srgbClr val="52ADE1"/>
              </a:solidFill>
            </a:endParaRPr>
          </a:p>
        </p:txBody>
      </p:sp>
      <p:sp>
        <p:nvSpPr>
          <p:cNvPr id="9" name="Rectangle 8"/>
          <p:cNvSpPr/>
          <p:nvPr/>
        </p:nvSpPr>
        <p:spPr>
          <a:xfrm>
            <a:off x="826631" y="1040178"/>
            <a:ext cx="9070975" cy="1815882"/>
          </a:xfrm>
          <a:prstGeom prst="rect">
            <a:avLst/>
          </a:prstGeom>
        </p:spPr>
        <p:txBody>
          <a:bodyPr wrap="square">
            <a:spAutoFit/>
          </a:bodyPr>
          <a:lstStyle/>
          <a:p>
            <a:r>
              <a:rPr lang="en-US" altLang="ko-KR" sz="1800" dirty="0">
                <a:solidFill>
                  <a:srgbClr val="52ADE1"/>
                </a:solidFill>
                <a:ea typeface="iPECS"/>
              </a:rPr>
              <a:t>Once you have a license assigned to the customer this will show within Company &gt; LCM Management on the portal. </a:t>
            </a:r>
          </a:p>
          <a:p>
            <a:endParaRPr lang="en-US" altLang="ko-KR" sz="1800" dirty="0">
              <a:solidFill>
                <a:srgbClr val="52ADE1"/>
              </a:solidFill>
              <a:ea typeface="iPECS"/>
            </a:endParaRPr>
          </a:p>
          <a:p>
            <a:endParaRPr lang="en-US" altLang="ko-KR" sz="1800" dirty="0">
              <a:solidFill>
                <a:srgbClr val="52ADE1"/>
              </a:solidFill>
              <a:ea typeface="iPECS"/>
            </a:endParaRPr>
          </a:p>
          <a:p>
            <a:pPr marL="285750" indent="-285750">
              <a:buFont typeface="Arial" panose="020B0604020202020204" pitchFamily="34" charset="0"/>
              <a:buChar char="•"/>
            </a:pPr>
            <a:endParaRPr lang="en-US" altLang="ko-KR" dirty="0">
              <a:solidFill>
                <a:srgbClr val="52ADE1"/>
              </a:solidFill>
              <a:ea typeface="iPECS"/>
            </a:endParaRPr>
          </a:p>
          <a:p>
            <a:endParaRPr lang="en-US" altLang="ko-KR" dirty="0">
              <a:solidFill>
                <a:srgbClr val="52ADE1"/>
              </a:solidFill>
              <a:ea typeface="iPECS"/>
            </a:endParaRPr>
          </a:p>
        </p:txBody>
      </p:sp>
      <p:pic>
        <p:nvPicPr>
          <p:cNvPr id="3" name="Picture 2">
            <a:extLst>
              <a:ext uri="{FF2B5EF4-FFF2-40B4-BE49-F238E27FC236}">
                <a16:creationId xmlns:a16="http://schemas.microsoft.com/office/drawing/2014/main" id="{B9BE43C5-B69B-4CE2-B2F7-7D9794BDAE00}"/>
              </a:ext>
            </a:extLst>
          </p:cNvPr>
          <p:cNvPicPr>
            <a:picLocks noChangeAspect="1"/>
          </p:cNvPicPr>
          <p:nvPr/>
        </p:nvPicPr>
        <p:blipFill rotWithShape="1">
          <a:blip r:embed="rId2"/>
          <a:srcRect l="730" b="11256"/>
          <a:stretch/>
        </p:blipFill>
        <p:spPr>
          <a:xfrm>
            <a:off x="890123" y="2222456"/>
            <a:ext cx="8638051" cy="2648949"/>
          </a:xfrm>
          <a:prstGeom prst="rect">
            <a:avLst/>
          </a:prstGeom>
        </p:spPr>
      </p:pic>
    </p:spTree>
    <p:extLst>
      <p:ext uri="{BB962C8B-B14F-4D97-AF65-F5344CB8AC3E}">
        <p14:creationId xmlns:p14="http://schemas.microsoft.com/office/powerpoint/2010/main" val="376583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Cloud Configuration</a:t>
            </a:r>
            <a:endParaRPr lang="ja-JP" altLang="en-US" dirty="0">
              <a:solidFill>
                <a:srgbClr val="52ADE1"/>
              </a:solidFill>
            </a:endParaRPr>
          </a:p>
        </p:txBody>
      </p:sp>
      <p:sp>
        <p:nvSpPr>
          <p:cNvPr id="9" name="Rectangle 8"/>
          <p:cNvSpPr/>
          <p:nvPr/>
        </p:nvSpPr>
        <p:spPr>
          <a:xfrm>
            <a:off x="826631" y="1040178"/>
            <a:ext cx="9070975" cy="7232749"/>
          </a:xfrm>
          <a:prstGeom prst="rect">
            <a:avLst/>
          </a:prstGeom>
        </p:spPr>
        <p:txBody>
          <a:bodyPr wrap="square">
            <a:spAutoFit/>
          </a:bodyPr>
          <a:lstStyle/>
          <a:p>
            <a:r>
              <a:rPr lang="en-US" altLang="ko-KR" sz="1400" dirty="0">
                <a:solidFill>
                  <a:srgbClr val="52ADE1"/>
                </a:solidFill>
                <a:ea typeface="iPECS"/>
              </a:rPr>
              <a:t>To configure the LCM select the device you would like to amend, and you will then have to configure some additional settings as shown below : </a:t>
            </a:r>
          </a:p>
          <a:p>
            <a:endParaRPr lang="en-US" altLang="ko-KR" sz="1400" dirty="0">
              <a:solidFill>
                <a:srgbClr val="52ADE1"/>
              </a:solidFill>
              <a:ea typeface="iPECS"/>
            </a:endParaRPr>
          </a:p>
          <a:p>
            <a:pPr marL="285750" indent="-285750">
              <a:buFont typeface="Arial" panose="020B0604020202020204" pitchFamily="34" charset="0"/>
              <a:buChar char="•"/>
            </a:pPr>
            <a:r>
              <a:rPr lang="en-US" altLang="ko-KR" sz="1400" dirty="0">
                <a:solidFill>
                  <a:srgbClr val="52ADE1"/>
                </a:solidFill>
                <a:ea typeface="iPECS"/>
              </a:rPr>
              <a:t>Model – This is the device that you are configuring EG UCP 100, UCP 600, EMG80</a:t>
            </a:r>
          </a:p>
          <a:p>
            <a:pPr marL="285750" indent="-285750">
              <a:buFont typeface="Arial" panose="020B0604020202020204" pitchFamily="34" charset="0"/>
              <a:buChar char="•"/>
            </a:pPr>
            <a:r>
              <a:rPr lang="en-US" altLang="ko-KR" sz="1400" dirty="0">
                <a:solidFill>
                  <a:srgbClr val="52ADE1"/>
                </a:solidFill>
                <a:ea typeface="iPECS"/>
              </a:rPr>
              <a:t>Name – Name for the LCM, this will be used when assigning the device so is good to use an easily identifiable name. </a:t>
            </a:r>
          </a:p>
          <a:p>
            <a:pPr marL="285750" indent="-285750">
              <a:buFont typeface="Arial" panose="020B0604020202020204" pitchFamily="34" charset="0"/>
              <a:buChar char="•"/>
            </a:pPr>
            <a:r>
              <a:rPr lang="en-US" altLang="ko-KR" sz="1400" dirty="0">
                <a:solidFill>
                  <a:srgbClr val="52ADE1"/>
                </a:solidFill>
                <a:ea typeface="iPECS"/>
              </a:rPr>
              <a:t>Rep IP – This is the IP for the local system</a:t>
            </a:r>
          </a:p>
          <a:p>
            <a:pPr marL="285750" indent="-285750">
              <a:buFont typeface="Arial" panose="020B0604020202020204" pitchFamily="34" charset="0"/>
              <a:buChar char="•"/>
            </a:pPr>
            <a:r>
              <a:rPr lang="en-US" altLang="ko-KR" sz="1400" dirty="0">
                <a:solidFill>
                  <a:srgbClr val="52ADE1"/>
                </a:solidFill>
                <a:ea typeface="iPECS"/>
              </a:rPr>
              <a:t>Firewall IP – This is the WAN address for the customer site. </a:t>
            </a:r>
          </a:p>
          <a:p>
            <a:pPr marL="285750" indent="-285750">
              <a:buFont typeface="Arial" panose="020B0604020202020204" pitchFamily="34" charset="0"/>
              <a:buChar char="•"/>
            </a:pPr>
            <a:endParaRPr lang="en-US" altLang="ko-KR" sz="1400" dirty="0">
              <a:solidFill>
                <a:srgbClr val="52ADE1"/>
              </a:solidFill>
              <a:ea typeface="iPECS"/>
            </a:endParaRPr>
          </a:p>
          <a:p>
            <a:r>
              <a:rPr lang="en-US" altLang="ko-KR" sz="1400" dirty="0">
                <a:solidFill>
                  <a:srgbClr val="52ADE1"/>
                </a:solidFill>
                <a:ea typeface="iPECS"/>
              </a:rPr>
              <a:t>When the device is correctly set up on both sides this will show a connected on this page. </a:t>
            </a:r>
          </a:p>
          <a:p>
            <a:pPr marL="285750" indent="-285750">
              <a:buFont typeface="Arial" panose="020B0604020202020204" pitchFamily="34" charset="0"/>
              <a:buChar char="•"/>
            </a:pPr>
            <a:endParaRPr lang="en-US" altLang="ko-KR" sz="14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dirty="0">
              <a:solidFill>
                <a:srgbClr val="52ADE1"/>
              </a:solidFill>
              <a:ea typeface="iPECS"/>
            </a:endParaRPr>
          </a:p>
          <a:p>
            <a:endParaRPr lang="en-US" altLang="ko-KR" dirty="0">
              <a:solidFill>
                <a:srgbClr val="52ADE1"/>
              </a:solidFill>
              <a:ea typeface="iPECS"/>
            </a:endParaRPr>
          </a:p>
        </p:txBody>
      </p:sp>
      <p:pic>
        <p:nvPicPr>
          <p:cNvPr id="2" name="Picture 1">
            <a:extLst>
              <a:ext uri="{FF2B5EF4-FFF2-40B4-BE49-F238E27FC236}">
                <a16:creationId xmlns:a16="http://schemas.microsoft.com/office/drawing/2014/main" id="{FEB3B24F-8107-47B8-B877-9CF11B361417}"/>
              </a:ext>
            </a:extLst>
          </p:cNvPr>
          <p:cNvPicPr>
            <a:picLocks noChangeAspect="1"/>
          </p:cNvPicPr>
          <p:nvPr/>
        </p:nvPicPr>
        <p:blipFill rotWithShape="1">
          <a:blip r:embed="rId2"/>
          <a:srcRect r="2502" b="3710"/>
          <a:stretch/>
        </p:blipFill>
        <p:spPr>
          <a:xfrm>
            <a:off x="1838544" y="3318017"/>
            <a:ext cx="6156388" cy="3437767"/>
          </a:xfrm>
          <a:prstGeom prst="rect">
            <a:avLst/>
          </a:prstGeom>
        </p:spPr>
      </p:pic>
    </p:spTree>
    <p:extLst>
      <p:ext uri="{BB962C8B-B14F-4D97-AF65-F5344CB8AC3E}">
        <p14:creationId xmlns:p14="http://schemas.microsoft.com/office/powerpoint/2010/main" val="355917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Cloud Configuration</a:t>
            </a:r>
            <a:endParaRPr lang="ja-JP" altLang="en-US" dirty="0">
              <a:solidFill>
                <a:srgbClr val="52ADE1"/>
              </a:solidFill>
            </a:endParaRPr>
          </a:p>
        </p:txBody>
      </p:sp>
      <p:sp>
        <p:nvSpPr>
          <p:cNvPr id="9" name="Rectangle 8"/>
          <p:cNvSpPr/>
          <p:nvPr/>
        </p:nvSpPr>
        <p:spPr>
          <a:xfrm>
            <a:off x="826631" y="1040178"/>
            <a:ext cx="9070975" cy="5632311"/>
          </a:xfrm>
          <a:prstGeom prst="rect">
            <a:avLst/>
          </a:prstGeom>
        </p:spPr>
        <p:txBody>
          <a:bodyPr wrap="square">
            <a:spAutoFit/>
          </a:bodyPr>
          <a:lstStyle/>
          <a:p>
            <a:r>
              <a:rPr lang="en-US" altLang="ko-KR" sz="1600" dirty="0">
                <a:solidFill>
                  <a:srgbClr val="52ADE1"/>
                </a:solidFill>
                <a:ea typeface="iPECS"/>
              </a:rPr>
              <a:t>Once you have configured the LCM you will need to assign this to the site you would like to use. This can be done within Company &gt; Site Management. </a:t>
            </a:r>
          </a:p>
          <a:p>
            <a:endParaRPr lang="en-US" altLang="ko-KR" sz="1600" dirty="0">
              <a:solidFill>
                <a:srgbClr val="52ADE1"/>
              </a:solidFill>
              <a:ea typeface="iPECS"/>
            </a:endParaRPr>
          </a:p>
          <a:p>
            <a:r>
              <a:rPr lang="en-US" altLang="ko-KR" sz="1600" dirty="0">
                <a:solidFill>
                  <a:srgbClr val="52ADE1"/>
                </a:solidFill>
                <a:ea typeface="iPECS"/>
              </a:rPr>
              <a:t>Once you have selected the site you will see that there is option for Type this is where you will see to use LCM or not. </a:t>
            </a:r>
          </a:p>
          <a:p>
            <a:endParaRPr lang="en-US" altLang="ko-KR" sz="1600" dirty="0">
              <a:solidFill>
                <a:srgbClr val="52ADE1"/>
              </a:solidFill>
              <a:ea typeface="iPECS"/>
            </a:endParaRPr>
          </a:p>
          <a:p>
            <a:r>
              <a:rPr lang="en-US" altLang="ko-KR" sz="1600" dirty="0">
                <a:solidFill>
                  <a:srgbClr val="52ADE1"/>
                </a:solidFill>
                <a:ea typeface="iPECS"/>
              </a:rPr>
              <a:t>If this is set to CCM this is directly connected to the cloud. The other options will show the name for the LCM devices configured in LCM management. </a:t>
            </a:r>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sz="1800" dirty="0">
              <a:solidFill>
                <a:srgbClr val="52ADE1"/>
              </a:solidFill>
              <a:ea typeface="iPECS"/>
            </a:endParaRPr>
          </a:p>
          <a:p>
            <a:endParaRPr lang="en-US" altLang="ko-KR" dirty="0">
              <a:solidFill>
                <a:srgbClr val="52ADE1"/>
              </a:solidFill>
              <a:ea typeface="iPECS"/>
            </a:endParaRPr>
          </a:p>
          <a:p>
            <a:r>
              <a:rPr lang="en-US" altLang="ko-KR" sz="1600" dirty="0">
                <a:solidFill>
                  <a:srgbClr val="52ADE1"/>
                </a:solidFill>
                <a:ea typeface="iPECS"/>
              </a:rPr>
              <a:t>NOTE : You must assign the LCM to the site before you add any users, or you will have to delete all users to amend. </a:t>
            </a:r>
          </a:p>
        </p:txBody>
      </p:sp>
      <p:pic>
        <p:nvPicPr>
          <p:cNvPr id="3" name="Picture 2">
            <a:extLst>
              <a:ext uri="{FF2B5EF4-FFF2-40B4-BE49-F238E27FC236}">
                <a16:creationId xmlns:a16="http://schemas.microsoft.com/office/drawing/2014/main" id="{28D21863-7A4C-4969-8B47-22C6B94D3008}"/>
              </a:ext>
            </a:extLst>
          </p:cNvPr>
          <p:cNvPicPr>
            <a:picLocks noChangeAspect="1"/>
          </p:cNvPicPr>
          <p:nvPr/>
        </p:nvPicPr>
        <p:blipFill rotWithShape="1">
          <a:blip r:embed="rId2"/>
          <a:srcRect b="12671"/>
          <a:stretch/>
        </p:blipFill>
        <p:spPr>
          <a:xfrm>
            <a:off x="1810363" y="3073969"/>
            <a:ext cx="6456723" cy="2906046"/>
          </a:xfrm>
          <a:prstGeom prst="rect">
            <a:avLst/>
          </a:prstGeom>
        </p:spPr>
      </p:pic>
    </p:spTree>
    <p:extLst>
      <p:ext uri="{BB962C8B-B14F-4D97-AF65-F5344CB8AC3E}">
        <p14:creationId xmlns:p14="http://schemas.microsoft.com/office/powerpoint/2010/main" val="118019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ja-JP" dirty="0">
                <a:solidFill>
                  <a:srgbClr val="52ADE1"/>
                </a:solidFill>
              </a:rPr>
              <a:t>LCM – Cloud Configuration</a:t>
            </a:r>
            <a:endParaRPr lang="ja-JP" altLang="en-US" dirty="0">
              <a:solidFill>
                <a:srgbClr val="52ADE1"/>
              </a:solidFill>
            </a:endParaRPr>
          </a:p>
        </p:txBody>
      </p:sp>
      <p:sp>
        <p:nvSpPr>
          <p:cNvPr id="9" name="Rectangle 8"/>
          <p:cNvSpPr/>
          <p:nvPr/>
        </p:nvSpPr>
        <p:spPr>
          <a:xfrm>
            <a:off x="826631" y="1040178"/>
            <a:ext cx="9070975" cy="1354217"/>
          </a:xfrm>
          <a:prstGeom prst="rect">
            <a:avLst/>
          </a:prstGeom>
        </p:spPr>
        <p:txBody>
          <a:bodyPr wrap="square">
            <a:spAutoFit/>
          </a:bodyPr>
          <a:lstStyle/>
          <a:p>
            <a:r>
              <a:rPr lang="en-US" altLang="ko-KR" sz="1800" dirty="0">
                <a:solidFill>
                  <a:srgbClr val="52ADE1"/>
                </a:solidFill>
                <a:ea typeface="iPECS"/>
              </a:rPr>
              <a:t>You can now configure the rest of your cloud system as normal. </a:t>
            </a:r>
          </a:p>
          <a:p>
            <a:endParaRPr lang="en-US" altLang="ko-KR" sz="1600" dirty="0">
              <a:solidFill>
                <a:srgbClr val="52ADE1"/>
              </a:solidFill>
              <a:ea typeface="iPECS"/>
            </a:endParaRPr>
          </a:p>
          <a:p>
            <a:endParaRPr lang="en-US" altLang="ko-KR" sz="1600" dirty="0">
              <a:solidFill>
                <a:srgbClr val="52ADE1"/>
              </a:solidFill>
              <a:ea typeface="iPECS"/>
            </a:endParaRPr>
          </a:p>
          <a:p>
            <a:endParaRPr lang="en-US" altLang="ko-KR" sz="1600" dirty="0">
              <a:solidFill>
                <a:srgbClr val="52ADE1"/>
              </a:solidFill>
              <a:ea typeface="iPECS"/>
            </a:endParaRPr>
          </a:p>
          <a:p>
            <a:endParaRPr lang="en-US" altLang="ko-KR" sz="1600" dirty="0">
              <a:solidFill>
                <a:srgbClr val="52ADE1"/>
              </a:solidFill>
              <a:ea typeface="iPECS"/>
            </a:endParaRPr>
          </a:p>
        </p:txBody>
      </p:sp>
      <p:pic>
        <p:nvPicPr>
          <p:cNvPr id="2" name="Picture 1">
            <a:extLst>
              <a:ext uri="{FF2B5EF4-FFF2-40B4-BE49-F238E27FC236}">
                <a16:creationId xmlns:a16="http://schemas.microsoft.com/office/drawing/2014/main" id="{2FA1C109-26B5-4BA8-904E-A90A1969BC32}"/>
              </a:ext>
            </a:extLst>
          </p:cNvPr>
          <p:cNvPicPr>
            <a:picLocks noChangeAspect="1"/>
          </p:cNvPicPr>
          <p:nvPr/>
        </p:nvPicPr>
        <p:blipFill>
          <a:blip r:embed="rId2"/>
          <a:stretch>
            <a:fillRect/>
          </a:stretch>
        </p:blipFill>
        <p:spPr>
          <a:xfrm>
            <a:off x="826631" y="1859213"/>
            <a:ext cx="8681884" cy="4073772"/>
          </a:xfrm>
          <a:prstGeom prst="rect">
            <a:avLst/>
          </a:prstGeom>
        </p:spPr>
      </p:pic>
    </p:spTree>
    <p:extLst>
      <p:ext uri="{BB962C8B-B14F-4D97-AF65-F5344CB8AC3E}">
        <p14:creationId xmlns:p14="http://schemas.microsoft.com/office/powerpoint/2010/main" val="352755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6554" y="2318940"/>
            <a:ext cx="7174309" cy="1479767"/>
          </a:xfrm>
        </p:spPr>
        <p:txBody>
          <a:bodyPr/>
          <a:lstStyle/>
          <a:p>
            <a:r>
              <a:rPr lang="en-AU" altLang="ja-JP" dirty="0"/>
              <a:t>LCM Cloud Portal EMG</a:t>
            </a:r>
            <a:endParaRPr lang="ja-JP" altLang="en-US"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3" b="73"/>
          <a:stretch>
            <a:fillRect/>
          </a:stretch>
        </p:blipFill>
        <p:spPr>
          <a:xfrm>
            <a:off x="651513" y="2567860"/>
            <a:ext cx="982807" cy="981928"/>
          </a:xfrm>
        </p:spPr>
      </p:pic>
    </p:spTree>
    <p:extLst>
      <p:ext uri="{BB962C8B-B14F-4D97-AF65-F5344CB8AC3E}">
        <p14:creationId xmlns:p14="http://schemas.microsoft.com/office/powerpoint/2010/main" val="390780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accent5">
                    <a:lumMod val="60000"/>
                    <a:lumOff val="40000"/>
                  </a:schemeClr>
                </a:solidFill>
              </a:rPr>
              <a:t>Customer Manager - </a:t>
            </a:r>
            <a:r>
              <a:rPr lang="en-GB" dirty="0">
                <a:solidFill>
                  <a:schemeClr val="tx2">
                    <a:lumMod val="60000"/>
                    <a:lumOff val="40000"/>
                  </a:schemeClr>
                </a:solidFill>
              </a:rPr>
              <a:t>eMG80 LCM - Overview</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15281"/>
            <a:ext cx="9317421" cy="3139321"/>
          </a:xfrm>
          <a:prstGeom prst="rect">
            <a:avLst/>
          </a:prstGeom>
          <a:noFill/>
        </p:spPr>
        <p:txBody>
          <a:bodyPr wrap="square" rtlCol="0">
            <a:spAutoFit/>
          </a:bodyPr>
          <a:lstStyle/>
          <a:p>
            <a:r>
              <a:rPr lang="en-GB" sz="1400" dirty="0">
                <a:solidFill>
                  <a:srgbClr val="00B0F0"/>
                </a:solidFill>
              </a:rPr>
              <a:t>eMG80 is available as an LCM (Local Call Manager) for redundancy. </a:t>
            </a:r>
          </a:p>
          <a:p>
            <a:endParaRPr lang="en-GB" sz="1400" dirty="0">
              <a:solidFill>
                <a:srgbClr val="00B0F0"/>
              </a:solidFill>
            </a:endParaRPr>
          </a:p>
          <a:p>
            <a:r>
              <a:rPr lang="en-GB" sz="1400" dirty="0">
                <a:solidFill>
                  <a:srgbClr val="00B0F0"/>
                </a:solidFill>
              </a:rPr>
              <a:t>In a normal working state all phones will be connected to the cloud, if there was any failure that meant that the eMG80 and Cloud could not communicate then you can fall back to using ISDN or Analogue lines on the local system. </a:t>
            </a:r>
          </a:p>
          <a:p>
            <a:endParaRPr lang="en-GB" sz="1400" dirty="0">
              <a:solidFill>
                <a:srgbClr val="00B0F0"/>
              </a:solidFill>
            </a:endParaRPr>
          </a:p>
          <a:p>
            <a:r>
              <a:rPr lang="en-GB" sz="1400" dirty="0">
                <a:solidFill>
                  <a:srgbClr val="00B0F0"/>
                </a:solidFill>
              </a:rPr>
              <a:t>Things to note:</a:t>
            </a:r>
          </a:p>
          <a:p>
            <a:pPr marL="285750" indent="-285750">
              <a:buFont typeface="Arial" panose="020B0604020202020204" pitchFamily="34" charset="0"/>
              <a:buChar char="•"/>
            </a:pPr>
            <a:r>
              <a:rPr lang="en-GB" sz="1400" dirty="0">
                <a:solidFill>
                  <a:srgbClr val="00B0F0"/>
                </a:solidFill>
              </a:rPr>
              <a:t>Conference features cannot be used on an eMG80 in LCM mode.</a:t>
            </a:r>
          </a:p>
          <a:p>
            <a:pPr marL="285750" indent="-285750">
              <a:buFont typeface="Arial" panose="020B0604020202020204" pitchFamily="34" charset="0"/>
              <a:buChar char="•"/>
            </a:pPr>
            <a:r>
              <a:rPr lang="en-GB" sz="1400" dirty="0">
                <a:solidFill>
                  <a:srgbClr val="00B0F0"/>
                </a:solidFill>
              </a:rPr>
              <a:t>You need either a VOIU or VOIB to establish a voice call between any device. ( If you do not have any channels available the call will connect but you will have no audio.) </a:t>
            </a:r>
          </a:p>
          <a:p>
            <a:pPr marL="285750" indent="-285750">
              <a:buFont typeface="Arial" panose="020B0604020202020204" pitchFamily="34" charset="0"/>
              <a:buChar char="•"/>
            </a:pPr>
            <a:r>
              <a:rPr lang="en-GB" sz="1400" dirty="0">
                <a:solidFill>
                  <a:srgbClr val="00B0F0"/>
                </a:solidFill>
              </a:rPr>
              <a:t>The following is not supported by the eMG80 in LCM mode:R2 in E1IB, T1IB, VMIU/VMIB, WTIB/SOIB/MCIB/MISU.</a:t>
            </a:r>
          </a:p>
          <a:p>
            <a:pPr marL="285750" indent="-285750">
              <a:buFont typeface="Arial" panose="020B0604020202020204" pitchFamily="34" charset="0"/>
              <a:buChar char="•"/>
            </a:pPr>
            <a:endParaRPr lang="en-GB" sz="1400" dirty="0">
              <a:solidFill>
                <a:srgbClr val="00B0F0"/>
              </a:solidFill>
            </a:endParaRPr>
          </a:p>
          <a:p>
            <a:endParaRPr lang="en-GB" sz="1600" dirty="0">
              <a:solidFill>
                <a:srgbClr val="00B0F0"/>
              </a:solidFill>
            </a:endParaRP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a:extLst>
              <a:ext uri="{FF2B5EF4-FFF2-40B4-BE49-F238E27FC236}">
                <a16:creationId xmlns:a16="http://schemas.microsoft.com/office/drawing/2014/main" id="{03B63E90-AF18-4B57-9CB4-3A64B13B086D}"/>
              </a:ext>
            </a:extLst>
          </p:cNvPr>
          <p:cNvGrpSpPr/>
          <p:nvPr/>
        </p:nvGrpSpPr>
        <p:grpSpPr>
          <a:xfrm>
            <a:off x="868679" y="3512264"/>
            <a:ext cx="8248016" cy="3057525"/>
            <a:chOff x="0" y="0"/>
            <a:chExt cx="8248649" cy="3057525"/>
          </a:xfrm>
        </p:grpSpPr>
        <p:pic>
          <p:nvPicPr>
            <p:cNvPr id="12" name="Picture 11">
              <a:extLst>
                <a:ext uri="{FF2B5EF4-FFF2-40B4-BE49-F238E27FC236}">
                  <a16:creationId xmlns:a16="http://schemas.microsoft.com/office/drawing/2014/main" id="{F957A51F-A804-4DDE-8707-D939EF5909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29605" cy="3057525"/>
            </a:xfrm>
            <a:prstGeom prst="rect">
              <a:avLst/>
            </a:prstGeom>
            <a:noFill/>
            <a:ln>
              <a:noFill/>
            </a:ln>
          </p:spPr>
        </p:pic>
        <p:sp>
          <p:nvSpPr>
            <p:cNvPr id="13" name="Cloud 12">
              <a:extLst>
                <a:ext uri="{FF2B5EF4-FFF2-40B4-BE49-F238E27FC236}">
                  <a16:creationId xmlns:a16="http://schemas.microsoft.com/office/drawing/2014/main" id="{64A28219-BAC2-4835-8C2B-06D05E8864B5}"/>
                </a:ext>
              </a:extLst>
            </p:cNvPr>
            <p:cNvSpPr/>
            <p:nvPr/>
          </p:nvSpPr>
          <p:spPr>
            <a:xfrm>
              <a:off x="5312019" y="234461"/>
              <a:ext cx="2936630" cy="1934308"/>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4" name="Text Box 2">
              <a:extLst>
                <a:ext uri="{FF2B5EF4-FFF2-40B4-BE49-F238E27FC236}">
                  <a16:creationId xmlns:a16="http://schemas.microsoft.com/office/drawing/2014/main" id="{C27DE5D1-EAAD-482B-9AA8-6F30F1893486}"/>
                </a:ext>
              </a:extLst>
            </p:cNvPr>
            <p:cNvSpPr txBox="1">
              <a:spLocks noChangeArrowheads="1"/>
            </p:cNvSpPr>
            <p:nvPr/>
          </p:nvSpPr>
          <p:spPr bwMode="auto">
            <a:xfrm>
              <a:off x="5884984" y="896815"/>
              <a:ext cx="1822450" cy="636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iPECS Cloud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14167611"/>
      </p:ext>
    </p:extLst>
  </p:cSld>
  <p:clrMapOvr>
    <a:masterClrMapping/>
  </p:clrMapOvr>
</p:sld>
</file>

<file path=ppt/theme/theme1.xml><?xml version="1.0" encoding="utf-8"?>
<a:theme xmlns:a="http://schemas.openxmlformats.org/drawingml/2006/main" name="Content slide - simple">
  <a:themeElements>
    <a:clrScheme name="PRAGMA COLOURS">
      <a:dk1>
        <a:srgbClr val="56575F"/>
      </a:dk1>
      <a:lt1>
        <a:sysClr val="window" lastClr="FFFFFF"/>
      </a:lt1>
      <a:dk2>
        <a:srgbClr val="0086CD"/>
      </a:dk2>
      <a:lt2>
        <a:srgbClr val="FFFFFF"/>
      </a:lt2>
      <a:accent1>
        <a:srgbClr val="52ACE1"/>
      </a:accent1>
      <a:accent2>
        <a:srgbClr val="214157"/>
      </a:accent2>
      <a:accent3>
        <a:srgbClr val="EF7D00"/>
      </a:accent3>
      <a:accent4>
        <a:srgbClr val="56575F"/>
      </a:accent4>
      <a:accent5>
        <a:srgbClr val="0086CD"/>
      </a:accent5>
      <a:accent6>
        <a:srgbClr val="AAABB3"/>
      </a:accent6>
      <a:hlink>
        <a:srgbClr val="EF7D00"/>
      </a:hlink>
      <a:folHlink>
        <a:srgbClr val="7C79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2.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3.xml><?xml version="1.0" encoding="utf-8"?>
<a:theme xmlns:a="http://schemas.openxmlformats.org/drawingml/2006/main" name="Title Slide with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Master 2</Template>
  <TotalTime>9936</TotalTime>
  <Words>1140</Words>
  <Application>Microsoft Office PowerPoint</Application>
  <PresentationFormat>Custom</PresentationFormat>
  <Paragraphs>185</Paragraphs>
  <Slides>28</Slides>
  <Notes>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28</vt:i4>
      </vt:variant>
    </vt:vector>
  </HeadingPairs>
  <TitlesOfParts>
    <vt:vector size="33" baseType="lpstr">
      <vt:lpstr>Arial</vt:lpstr>
      <vt:lpstr>Calibri</vt:lpstr>
      <vt:lpstr>Content slide - simple</vt:lpstr>
      <vt:lpstr>1_Pragma</vt:lpstr>
      <vt:lpstr>Title Slide with Graphic</vt:lpstr>
      <vt:lpstr>PowerPoint Presentation</vt:lpstr>
      <vt:lpstr>LCM Cloud Portal </vt:lpstr>
      <vt:lpstr>LCM – Cloud Configuration</vt:lpstr>
      <vt:lpstr>LCM – Cloud Configuration</vt:lpstr>
      <vt:lpstr>LCM – Cloud Configuration</vt:lpstr>
      <vt:lpstr>LCM – Cloud Configuration</vt:lpstr>
      <vt:lpstr>LCM – Cloud Configuration</vt:lpstr>
      <vt:lpstr>LCM Cloud Portal EMG</vt:lpstr>
      <vt:lpstr>Customer Manager - eMG80 LCM - Overview</vt:lpstr>
      <vt:lpstr>eMG80 LCM – Board Management</vt:lpstr>
      <vt:lpstr>eMG80 LCM – Board Management</vt:lpstr>
      <vt:lpstr>eMG80 LCM – Board Management</vt:lpstr>
      <vt:lpstr>eMG80 LCM – Board Management</vt:lpstr>
      <vt:lpstr>eMG80 LCM – Board Management</vt:lpstr>
      <vt:lpstr>LCM Phone System Configuration.</vt:lpstr>
      <vt:lpstr>LCM – Enable TNET</vt:lpstr>
      <vt:lpstr>LCM -  CM Attributes</vt:lpstr>
      <vt:lpstr>LCM – Registering Phones to LCM</vt:lpstr>
      <vt:lpstr>LCM – Registering Phones to LCM</vt:lpstr>
      <vt:lpstr>LCM – Enable TNET for Phones</vt:lpstr>
      <vt:lpstr>LCM – Users</vt:lpstr>
      <vt:lpstr>LCM – Users</vt:lpstr>
      <vt:lpstr>LCM – Tennant Prefix</vt:lpstr>
      <vt:lpstr>LCM – Station Authentication</vt:lpstr>
      <vt:lpstr>LCM – TNET</vt:lpstr>
      <vt:lpstr>LCM – Complete</vt:lpstr>
      <vt:lpstr>LCM – Trouble Shooting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Lewis</dc:creator>
  <cp:lastModifiedBy>Jessica Portugal</cp:lastModifiedBy>
  <cp:revision>214</cp:revision>
  <dcterms:created xsi:type="dcterms:W3CDTF">2016-02-12T09:14:10Z</dcterms:created>
  <dcterms:modified xsi:type="dcterms:W3CDTF">2021-02-15T11:07:53Z</dcterms:modified>
</cp:coreProperties>
</file>