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7" r:id="rId5"/>
    <p:sldMasterId id="2147483661" r:id="rId6"/>
  </p:sldMasterIdLst>
  <p:notesMasterIdLst>
    <p:notesMasterId r:id="rId47"/>
  </p:notesMasterIdLst>
  <p:handoutMasterIdLst>
    <p:handoutMasterId r:id="rId48"/>
  </p:handoutMasterIdLst>
  <p:sldIdLst>
    <p:sldId id="601" r:id="rId7"/>
    <p:sldId id="972" r:id="rId8"/>
    <p:sldId id="1005" r:id="rId9"/>
    <p:sldId id="1006" r:id="rId10"/>
    <p:sldId id="1011" r:id="rId11"/>
    <p:sldId id="1007" r:id="rId12"/>
    <p:sldId id="995" r:id="rId13"/>
    <p:sldId id="971" r:id="rId14"/>
    <p:sldId id="1004" r:id="rId15"/>
    <p:sldId id="1012" r:id="rId16"/>
    <p:sldId id="1013" r:id="rId17"/>
    <p:sldId id="973" r:id="rId18"/>
    <p:sldId id="974" r:id="rId19"/>
    <p:sldId id="975" r:id="rId20"/>
    <p:sldId id="976" r:id="rId21"/>
    <p:sldId id="977" r:id="rId22"/>
    <p:sldId id="978" r:id="rId23"/>
    <p:sldId id="982" r:id="rId24"/>
    <p:sldId id="980" r:id="rId25"/>
    <p:sldId id="981" r:id="rId26"/>
    <p:sldId id="983" r:id="rId27"/>
    <p:sldId id="984" r:id="rId28"/>
    <p:sldId id="985" r:id="rId29"/>
    <p:sldId id="986" r:id="rId30"/>
    <p:sldId id="987" r:id="rId31"/>
    <p:sldId id="988" r:id="rId32"/>
    <p:sldId id="990" r:id="rId33"/>
    <p:sldId id="991" r:id="rId34"/>
    <p:sldId id="970" r:id="rId35"/>
    <p:sldId id="1015" r:id="rId36"/>
    <p:sldId id="1014" r:id="rId37"/>
    <p:sldId id="992" r:id="rId38"/>
    <p:sldId id="993" r:id="rId39"/>
    <p:sldId id="996" r:id="rId40"/>
    <p:sldId id="997" r:id="rId41"/>
    <p:sldId id="998" r:id="rId42"/>
    <p:sldId id="999" r:id="rId43"/>
    <p:sldId id="1000" r:id="rId44"/>
    <p:sldId id="1001" r:id="rId45"/>
    <p:sldId id="1003" r:id="rId46"/>
  </p:sldIdLst>
  <p:sldSz cx="10077450" cy="7562850"/>
  <p:notesSz cx="6858000" cy="9144000"/>
  <p:defaultTextStyle>
    <a:defPPr>
      <a:defRPr lang="en-GB"/>
    </a:defPPr>
    <a:lvl1pPr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1pPr>
    <a:lvl2pPr marL="503238" indent="-460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2pPr>
    <a:lvl3pPr marL="1006475" indent="-92075"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3pPr>
    <a:lvl4pPr marL="1511300" indent="-139700"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4pPr>
    <a:lvl5pPr marL="2014538" indent="-1857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382" userDrawn="1">
          <p15:clr>
            <a:srgbClr val="A4A3A4"/>
          </p15:clr>
        </p15:guide>
        <p15:guide id="2" pos="317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48C0FF"/>
    <a:srgbClr val="4CA9DF"/>
    <a:srgbClr val="56CBF5"/>
    <a:srgbClr val="FFFFFF"/>
    <a:srgbClr val="2ABDF2"/>
    <a:srgbClr val="52ADE1"/>
    <a:srgbClr val="E9CF6C"/>
    <a:srgbClr val="B01207"/>
    <a:srgbClr val="2CE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22098F-448E-4B00-9B53-EC8E043581A3}" v="2" dt="2019-12-18T13:30:54.147"/>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5220" autoAdjust="0"/>
  </p:normalViewPr>
  <p:slideViewPr>
    <p:cSldViewPr snapToGrid="0" snapToObjects="1" showGuides="1">
      <p:cViewPr varScale="1">
        <p:scale>
          <a:sx n="74" d="100"/>
          <a:sy n="74" d="100"/>
        </p:scale>
        <p:origin x="1555" y="72"/>
      </p:cViewPr>
      <p:guideLst>
        <p:guide orient="horz" pos="2382"/>
        <p:guide pos="3174"/>
      </p:guideLst>
    </p:cSldViewPr>
  </p:slideViewPr>
  <p:outlineViewPr>
    <p:cViewPr>
      <p:scale>
        <a:sx n="33" d="100"/>
        <a:sy n="33" d="100"/>
      </p:scale>
      <p:origin x="0" y="-10776"/>
    </p:cViewPr>
  </p:outlineViewPr>
  <p:notesTextViewPr>
    <p:cViewPr>
      <p:scale>
        <a:sx n="1" d="1"/>
        <a:sy n="1" d="1"/>
      </p:scale>
      <p:origin x="0" y="0"/>
    </p:cViewPr>
  </p:notesTextViewPr>
  <p:notesViewPr>
    <p:cSldViewPr snapToGrid="0" snapToObjects="1">
      <p:cViewPr varScale="1">
        <p:scale>
          <a:sx n="102" d="100"/>
          <a:sy n="102" d="100"/>
        </p:scale>
        <p:origin x="3444"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CCE922-72D0-4AF9-B1BE-1F04053E1C6C}" type="datetimeFigureOut">
              <a:rPr lang="en-GB" altLang="ja-JP" smtClean="0"/>
              <a:pPr/>
              <a:t>06/01/2021</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F10AA9-3493-425B-95E9-9C51E803943E}" type="slidenum">
              <a:rPr lang="en-GB" smtClean="0"/>
              <a:pPr/>
              <a:t>‹#›</a:t>
            </a:fld>
            <a:endParaRPr lang="en-GB" dirty="0"/>
          </a:p>
        </p:txBody>
      </p:sp>
    </p:spTree>
    <p:extLst>
      <p:ext uri="{BB962C8B-B14F-4D97-AF65-F5344CB8AC3E}">
        <p14:creationId xmlns:p14="http://schemas.microsoft.com/office/powerpoint/2010/main" val="1635394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28E6D-2669-48F2-8731-3D6C56C2DE2B}" type="datetimeFigureOut">
              <a:rPr lang="en-GB" altLang="ja-JP" smtClean="0"/>
              <a:pPr/>
              <a:t>06/01/2021</a:t>
            </a:fld>
            <a:endParaRPr lang="en-GB" dirty="0"/>
          </a:p>
        </p:txBody>
      </p:sp>
      <p:sp>
        <p:nvSpPr>
          <p:cNvPr id="4" name="Slide Image Placeholder 3"/>
          <p:cNvSpPr>
            <a:spLocks noGrp="1" noRot="1" noChangeAspect="1"/>
          </p:cNvSpPr>
          <p:nvPr>
            <p:ph type="sldImg" idx="2"/>
          </p:nvPr>
        </p:nvSpPr>
        <p:spPr>
          <a:xfrm>
            <a:off x="1373188" y="1143000"/>
            <a:ext cx="411162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B8177-900E-4186-8690-8A49FA2A8400}" type="slidenum">
              <a:rPr lang="en-GB" smtClean="0"/>
              <a:pPr/>
              <a:t>‹#›</a:t>
            </a:fld>
            <a:endParaRPr lang="en-GB" dirty="0"/>
          </a:p>
        </p:txBody>
      </p:sp>
    </p:spTree>
    <p:extLst>
      <p:ext uri="{BB962C8B-B14F-4D97-AF65-F5344CB8AC3E}">
        <p14:creationId xmlns:p14="http://schemas.microsoft.com/office/powerpoint/2010/main" val="131157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a:t>
            </a:r>
          </a:p>
        </p:txBody>
      </p:sp>
      <p:sp>
        <p:nvSpPr>
          <p:cNvPr id="4" name="Slide Number Placeholder 3"/>
          <p:cNvSpPr>
            <a:spLocks noGrp="1"/>
          </p:cNvSpPr>
          <p:nvPr>
            <p:ph type="sldNum" sz="quarter" idx="5"/>
          </p:nvPr>
        </p:nvSpPr>
        <p:spPr/>
        <p:txBody>
          <a:bodyPr/>
          <a:lstStyle/>
          <a:p>
            <a:fld id="{3CAB8177-900E-4186-8690-8A49FA2A8400}" type="slidenum">
              <a:rPr lang="en-GB" smtClean="0"/>
              <a:pPr/>
              <a:t>1</a:t>
            </a:fld>
            <a:endParaRPr lang="en-GB" dirty="0"/>
          </a:p>
        </p:txBody>
      </p:sp>
    </p:spTree>
    <p:extLst>
      <p:ext uri="{BB962C8B-B14F-4D97-AF65-F5344CB8AC3E}">
        <p14:creationId xmlns:p14="http://schemas.microsoft.com/office/powerpoint/2010/main" val="2489307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a:t>
            </a:r>
          </a:p>
        </p:txBody>
      </p:sp>
      <p:sp>
        <p:nvSpPr>
          <p:cNvPr id="4" name="Slide Number Placeholder 3"/>
          <p:cNvSpPr>
            <a:spLocks noGrp="1"/>
          </p:cNvSpPr>
          <p:nvPr>
            <p:ph type="sldNum" sz="quarter" idx="5"/>
          </p:nvPr>
        </p:nvSpPr>
        <p:spPr/>
        <p:txBody>
          <a:bodyPr/>
          <a:lstStyle/>
          <a:p>
            <a:fld id="{3CAB8177-900E-4186-8690-8A49FA2A8400}" type="slidenum">
              <a:rPr lang="en-GB" smtClean="0"/>
              <a:pPr/>
              <a:t>7</a:t>
            </a:fld>
            <a:endParaRPr lang="en-GB" dirty="0"/>
          </a:p>
        </p:txBody>
      </p:sp>
    </p:spTree>
    <p:extLst>
      <p:ext uri="{BB962C8B-B14F-4D97-AF65-F5344CB8AC3E}">
        <p14:creationId xmlns:p14="http://schemas.microsoft.com/office/powerpoint/2010/main" val="3149570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a:t>
            </a:r>
          </a:p>
        </p:txBody>
      </p:sp>
      <p:sp>
        <p:nvSpPr>
          <p:cNvPr id="4" name="Slide Number Placeholder 3"/>
          <p:cNvSpPr>
            <a:spLocks noGrp="1"/>
          </p:cNvSpPr>
          <p:nvPr>
            <p:ph type="sldNum" sz="quarter" idx="5"/>
          </p:nvPr>
        </p:nvSpPr>
        <p:spPr/>
        <p:txBody>
          <a:bodyPr/>
          <a:lstStyle/>
          <a:p>
            <a:fld id="{3CAB8177-900E-4186-8690-8A49FA2A8400}" type="slidenum">
              <a:rPr lang="en-GB" smtClean="0"/>
              <a:pPr/>
              <a:t>29</a:t>
            </a:fld>
            <a:endParaRPr lang="en-GB" dirty="0"/>
          </a:p>
        </p:txBody>
      </p:sp>
    </p:spTree>
    <p:extLst>
      <p:ext uri="{BB962C8B-B14F-4D97-AF65-F5344CB8AC3E}">
        <p14:creationId xmlns:p14="http://schemas.microsoft.com/office/powerpoint/2010/main" val="2185746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_2">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057275" y="1578377"/>
            <a:ext cx="7859713" cy="4301918"/>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31554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7" name="Line 5"/>
          <p:cNvSpPr>
            <a:spLocks noChangeShapeType="1"/>
          </p:cNvSpPr>
          <p:nvPr/>
        </p:nvSpPr>
        <p:spPr bwMode="auto">
          <a:xfrm>
            <a:off x="5488543" y="2862078"/>
            <a:ext cx="1587" cy="900113"/>
          </a:xfrm>
          <a:prstGeom prst="line">
            <a:avLst/>
          </a:prstGeom>
          <a:noFill/>
          <a:ln w="9525">
            <a:solidFill>
              <a:srgbClr val="FFFFFF"/>
            </a:solidFill>
            <a:round/>
            <a:headEnd/>
            <a:tailEnd/>
          </a:ln>
          <a:effectLst/>
          <a:extLst>
            <a:ext uri="{909E8E84-426E-40dd-AFC4-6F175D3DCCD1}">
              <a14:hiddenFill xmlns:a14="http://schemas.microsoft.com/office/drawing/2010/main" xmlns="" xmlns:mv="urn:schemas-microsoft-com:mac:vml" xmlns:mc="http://schemas.openxmlformats.org/markup-compatibility/2006">
                <a:noFill/>
              </a14:hiddenFill>
            </a:ext>
            <a:ext uri="{AF507438-7753-43e0-B8FC-AC1667EBCBE1}">
              <a14:hiddenEffects xmlns:a14="http://schemas.microsoft.com/office/drawing/2010/main" xmlns="" xmlns:mv="urn:schemas-microsoft-com:mac:vml" xmlns:mc="http://schemas.openxmlformats.org/markup-compatibility/2006">
                <a:effectLst>
                  <a:outerShdw blurRad="63500" dist="38099" dir="2700000" algn="ctr" rotWithShape="0">
                    <a:srgbClr val="000000">
                      <a:alpha val="74998"/>
                    </a:srgbClr>
                  </a:outerShdw>
                </a:effectLst>
              </a14:hiddenEffects>
            </a:ext>
          </a:extLst>
        </p:spPr>
        <p:txBody>
          <a:bodyPr/>
          <a:lstStyle/>
          <a:p>
            <a:pPr defTabSz="503972" fontAlgn="auto">
              <a:spcBef>
                <a:spcPts val="0"/>
              </a:spcBef>
              <a:spcAft>
                <a:spcPts val="0"/>
              </a:spcAft>
              <a:defRPr/>
            </a:pPr>
            <a:endParaRPr lang="en-US" dirty="0">
              <a:latin typeface="+mn-lt"/>
              <a:ea typeface="+mn-ea"/>
            </a:endParaRPr>
          </a:p>
        </p:txBody>
      </p:sp>
      <p:sp>
        <p:nvSpPr>
          <p:cNvPr id="2" name="Title 1"/>
          <p:cNvSpPr>
            <a:spLocks noGrp="1"/>
          </p:cNvSpPr>
          <p:nvPr>
            <p:ph type="ctrTitle"/>
          </p:nvPr>
        </p:nvSpPr>
        <p:spPr>
          <a:xfrm>
            <a:off x="2137496" y="2893418"/>
            <a:ext cx="3199847" cy="868773"/>
          </a:xfrm>
        </p:spPr>
        <p:txBody>
          <a:bodyPr>
            <a:normAutofit/>
          </a:bodyPr>
          <a:lstStyle>
            <a:lvl1pPr>
              <a:defRPr sz="4700">
                <a:solidFill>
                  <a:schemeClr val="bg1"/>
                </a:solidFill>
              </a:defRPr>
            </a:lvl1pPr>
          </a:lstStyle>
          <a:p>
            <a:r>
              <a:rPr lang="en-GB" dirty="0"/>
              <a:t>Click to edit Master title style</a:t>
            </a:r>
          </a:p>
        </p:txBody>
      </p:sp>
      <p:sp>
        <p:nvSpPr>
          <p:cNvPr id="6" name="Text Placeholder 5"/>
          <p:cNvSpPr>
            <a:spLocks noGrp="1"/>
          </p:cNvSpPr>
          <p:nvPr>
            <p:ph type="body" sz="quarter" idx="10" hasCustomPrompt="1"/>
          </p:nvPr>
        </p:nvSpPr>
        <p:spPr>
          <a:xfrm>
            <a:off x="5813969" y="3041823"/>
            <a:ext cx="3195025" cy="831850"/>
          </a:xfrm>
        </p:spPr>
        <p:txBody>
          <a:bodyPr/>
          <a:lstStyle>
            <a:lvl1pPr>
              <a:defRPr sz="3600" baseline="0">
                <a:solidFill>
                  <a:srgbClr val="FFFFFF"/>
                </a:solidFill>
              </a:defRPr>
            </a:lvl1pPr>
          </a:lstStyle>
          <a:p>
            <a:r>
              <a:rPr lang="en-GB" dirty="0"/>
              <a:t>Click to add subtitle</a:t>
            </a:r>
          </a:p>
        </p:txBody>
      </p:sp>
      <p:sp>
        <p:nvSpPr>
          <p:cNvPr id="11" name="Picture Placeholder 4"/>
          <p:cNvSpPr>
            <a:spLocks noGrp="1"/>
          </p:cNvSpPr>
          <p:nvPr>
            <p:ph type="pic" sz="quarter" idx="11"/>
          </p:nvPr>
        </p:nvSpPr>
        <p:spPr>
          <a:xfrm>
            <a:off x="676454" y="2778434"/>
            <a:ext cx="1081088" cy="1080121"/>
          </a:xfrm>
        </p:spPr>
        <p:txBody>
          <a:bodyPr rtlCol="0">
            <a:normAutofit/>
          </a:bodyPr>
          <a:lstStyle>
            <a:lvl1pPr algn="ctr">
              <a:defRPr sz="1200">
                <a:solidFill>
                  <a:srgbClr val="FFFFFF"/>
                </a:solidFill>
              </a:defRPr>
            </a:lvl1pPr>
          </a:lstStyle>
          <a:p>
            <a:pPr lvl="0"/>
            <a:r>
              <a:rPr lang="en-GB" noProof="0" dirty="0"/>
              <a:t>Drag picture to placeholder or click icon to add</a:t>
            </a:r>
            <a:endParaRPr lang="en-US" noProof="0" dirty="0"/>
          </a:p>
        </p:txBody>
      </p:sp>
      <p:sp>
        <p:nvSpPr>
          <p:cNvPr id="9" name="Donut 8"/>
          <p:cNvSpPr/>
          <p:nvPr userDrawn="1"/>
        </p:nvSpPr>
        <p:spPr>
          <a:xfrm>
            <a:off x="441129" y="2592474"/>
            <a:ext cx="1484713" cy="1484713"/>
          </a:xfrm>
          <a:prstGeom prst="donut">
            <a:avLst>
              <a:gd name="adj" fmla="val 5192"/>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39094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age">
    <p:spTree>
      <p:nvGrpSpPr>
        <p:cNvPr id="1" name=""/>
        <p:cNvGrpSpPr/>
        <p:nvPr/>
      </p:nvGrpSpPr>
      <p:grpSpPr>
        <a:xfrm>
          <a:off x="0" y="0"/>
          <a:ext cx="0" cy="0"/>
          <a:chOff x="0" y="0"/>
          <a:chExt cx="0" cy="0"/>
        </a:xfrm>
      </p:grpSpPr>
      <p:sp>
        <p:nvSpPr>
          <p:cNvPr id="2" name="Title 1"/>
          <p:cNvSpPr>
            <a:spLocks noGrp="1"/>
          </p:cNvSpPr>
          <p:nvPr>
            <p:ph type="ctrTitle"/>
          </p:nvPr>
        </p:nvSpPr>
        <p:spPr>
          <a:xfrm>
            <a:off x="653425" y="1587405"/>
            <a:ext cx="6290846" cy="868773"/>
          </a:xfrm>
        </p:spPr>
        <p:txBody>
          <a:bodyPr>
            <a:normAutofit/>
          </a:bodyPr>
          <a:lstStyle>
            <a:lvl1pPr>
              <a:defRPr sz="4700" baseline="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715001" y="2739309"/>
            <a:ext cx="4647440" cy="2984518"/>
          </a:xfrm>
        </p:spPr>
        <p:txBody>
          <a:bodyPr/>
          <a:lstStyle>
            <a:lvl1pPr marL="0" indent="0" algn="l">
              <a:buNone/>
              <a:defRPr sz="2800">
                <a:solidFill>
                  <a:schemeClr val="bg1">
                    <a:lumMod val="85000"/>
                  </a:schemeClr>
                </a:solidFill>
                <a:latin typeface="+mn-lt"/>
                <a:cs typeface="Aria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endParaRPr lang="en-GB" dirty="0"/>
          </a:p>
        </p:txBody>
      </p:sp>
    </p:spTree>
    <p:extLst>
      <p:ext uri="{BB962C8B-B14F-4D97-AF65-F5344CB8AC3E}">
        <p14:creationId xmlns:p14="http://schemas.microsoft.com/office/powerpoint/2010/main" val="3794429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p:cNvSpPr>
            <a:spLocks noGrp="1"/>
          </p:cNvSpPr>
          <p:nvPr>
            <p:ph type="title"/>
          </p:nvPr>
        </p:nvSpPr>
        <p:spPr>
          <a:xfrm>
            <a:off x="715002" y="1533525"/>
            <a:ext cx="4647440" cy="1755775"/>
          </a:xfrm>
          <a:prstGeom prst="rect">
            <a:avLst/>
          </a:prstGeom>
        </p:spPr>
        <p:txBody>
          <a:bodyPr vert="horz"/>
          <a:lstStyle>
            <a:lvl1pPr algn="l">
              <a:defRPr sz="5400">
                <a:solidFill>
                  <a:schemeClr val="bg1"/>
                </a:solidFill>
                <a:latin typeface="Arial"/>
                <a:cs typeface="Arial"/>
              </a:defRPr>
            </a:lvl1pPr>
          </a:lstStyle>
          <a:p>
            <a:r>
              <a:rPr lang="en-AU" altLang="ja-JP" dirty="0"/>
              <a:t>Click to edit Master title style</a:t>
            </a:r>
            <a:endParaRPr lang="ja-JP" altLang="en-US" dirty="0"/>
          </a:p>
        </p:txBody>
      </p:sp>
      <p:sp>
        <p:nvSpPr>
          <p:cNvPr id="10" name="Subtitle 2"/>
          <p:cNvSpPr>
            <a:spLocks noGrp="1"/>
          </p:cNvSpPr>
          <p:nvPr>
            <p:ph type="subTitle" idx="1"/>
          </p:nvPr>
        </p:nvSpPr>
        <p:spPr>
          <a:xfrm>
            <a:off x="715001" y="3771900"/>
            <a:ext cx="4647440" cy="2984518"/>
          </a:xfrm>
          <a:prstGeom prst="rect">
            <a:avLst/>
          </a:prstGeom>
        </p:spPr>
        <p:txBody>
          <a:bodyPr/>
          <a:lstStyle>
            <a:lvl1pPr marL="0" indent="0" algn="l">
              <a:buNone/>
              <a:defRPr sz="2800">
                <a:solidFill>
                  <a:schemeClr val="bg1">
                    <a:lumMod val="85000"/>
                  </a:schemeClr>
                </a:solidFill>
                <a:latin typeface="Arial"/>
                <a:cs typeface="Aria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_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57490" y="1578377"/>
            <a:ext cx="7054215" cy="393904"/>
          </a:xfrm>
          <a:prstGeom prst="rect">
            <a:avLst/>
          </a:prstGeom>
        </p:spPr>
        <p:txBody>
          <a:bodyPr/>
          <a:lstStyle>
            <a:lvl1pPr marL="0" indent="0" algn="l">
              <a:buNone/>
              <a:defRPr sz="2000">
                <a:solidFill>
                  <a:srgbClr val="EF7D00"/>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1"/>
          </p:nvPr>
        </p:nvSpPr>
        <p:spPr>
          <a:xfrm>
            <a:off x="1057275" y="2063795"/>
            <a:ext cx="7916863" cy="373209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664461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y box Subhead Content">
    <p:spTree>
      <p:nvGrpSpPr>
        <p:cNvPr id="1" name=""/>
        <p:cNvGrpSpPr/>
        <p:nvPr/>
      </p:nvGrpSpPr>
      <p:grpSpPr>
        <a:xfrm>
          <a:off x="0" y="0"/>
          <a:ext cx="0" cy="0"/>
          <a:chOff x="0" y="0"/>
          <a:chExt cx="0" cy="0"/>
        </a:xfrm>
      </p:grpSpPr>
      <p:sp>
        <p:nvSpPr>
          <p:cNvPr id="8" name="Rounded Rectangle 7"/>
          <p:cNvSpPr/>
          <p:nvPr/>
        </p:nvSpPr>
        <p:spPr>
          <a:xfrm>
            <a:off x="876300" y="1619250"/>
            <a:ext cx="4203700" cy="1187450"/>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3" name="Subtitle 2"/>
          <p:cNvSpPr>
            <a:spLocks noGrp="1"/>
          </p:cNvSpPr>
          <p:nvPr>
            <p:ph type="subTitle" idx="1"/>
          </p:nvPr>
        </p:nvSpPr>
        <p:spPr>
          <a:xfrm>
            <a:off x="2232000" y="1708150"/>
            <a:ext cx="2649489" cy="992188"/>
          </a:xfrm>
          <a:prstGeom prst="rect">
            <a:avLst/>
          </a:prstGeom>
        </p:spPr>
        <p:txBody>
          <a:bodyPr/>
          <a:lstStyle>
            <a:lvl1pPr marL="0" indent="0" algn="l">
              <a:buNone/>
              <a:defRPr sz="2000">
                <a:solidFill>
                  <a:srgbClr val="56575F"/>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a:t>Click to edit Master subtitle style</a:t>
            </a:r>
          </a:p>
        </p:txBody>
      </p:sp>
      <p:sp>
        <p:nvSpPr>
          <p:cNvPr id="7" name="Picture Placeholder 6"/>
          <p:cNvSpPr>
            <a:spLocks noGrp="1"/>
          </p:cNvSpPr>
          <p:nvPr>
            <p:ph type="pic" sz="quarter" idx="11"/>
          </p:nvPr>
        </p:nvSpPr>
        <p:spPr>
          <a:xfrm>
            <a:off x="1114039" y="1708150"/>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6" name="Text Placeholder 5"/>
          <p:cNvSpPr>
            <a:spLocks noGrp="1"/>
          </p:cNvSpPr>
          <p:nvPr>
            <p:ph type="body" sz="quarter" idx="12"/>
          </p:nvPr>
        </p:nvSpPr>
        <p:spPr>
          <a:xfrm>
            <a:off x="1057275" y="2996418"/>
            <a:ext cx="7870825" cy="287946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2501957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 Icon Subhead Conten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57275" y="1244600"/>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4" name="Text Placeholder 3"/>
          <p:cNvSpPr>
            <a:spLocks noGrp="1"/>
          </p:cNvSpPr>
          <p:nvPr>
            <p:ph type="body" sz="quarter" idx="12"/>
          </p:nvPr>
        </p:nvSpPr>
        <p:spPr>
          <a:xfrm>
            <a:off x="1057275" y="2632075"/>
            <a:ext cx="6864350" cy="365125"/>
          </a:xfrm>
          <a:prstGeom prst="rect">
            <a:avLst/>
          </a:prstGeom>
        </p:spPr>
        <p:txBody>
          <a:bodyPr vert="horz"/>
          <a:lstStyle>
            <a:lvl1pPr marL="0" indent="0">
              <a:buNone/>
              <a:defRPr sz="2000">
                <a:solidFill>
                  <a:srgbClr val="EF7D00"/>
                </a:solidFill>
              </a:defRPr>
            </a:lvl1pPr>
            <a:lvl2pPr marL="503972" indent="0">
              <a:buNone/>
              <a:defRPr sz="1800">
                <a:solidFill>
                  <a:srgbClr val="C6093B"/>
                </a:solidFill>
              </a:defRPr>
            </a:lvl2pPr>
            <a:lvl3pPr marL="1007943" indent="0">
              <a:buNone/>
              <a:defRPr sz="1800">
                <a:solidFill>
                  <a:srgbClr val="C6093B"/>
                </a:solidFill>
              </a:defRPr>
            </a:lvl3pPr>
            <a:lvl4pPr marL="1511914" indent="0">
              <a:buNone/>
              <a:defRPr sz="1800">
                <a:solidFill>
                  <a:srgbClr val="C6093B"/>
                </a:solidFill>
              </a:defRPr>
            </a:lvl4pPr>
            <a:lvl5pPr marL="2015886" indent="0">
              <a:buNone/>
              <a:defRPr sz="1800">
                <a:solidFill>
                  <a:srgbClr val="C6093B"/>
                </a:solidFill>
              </a:defRPr>
            </a:lvl5pPr>
          </a:lstStyle>
          <a:p>
            <a:pPr lvl="0"/>
            <a:r>
              <a:rPr lang="en-US" dirty="0"/>
              <a:t>Click to edit Master text styles</a:t>
            </a:r>
          </a:p>
        </p:txBody>
      </p:sp>
      <p:sp>
        <p:nvSpPr>
          <p:cNvPr id="5" name="Text Placeholder 4"/>
          <p:cNvSpPr>
            <a:spLocks noGrp="1"/>
          </p:cNvSpPr>
          <p:nvPr>
            <p:ph type="body" sz="quarter" idx="13"/>
          </p:nvPr>
        </p:nvSpPr>
        <p:spPr>
          <a:xfrm>
            <a:off x="1057275" y="3005344"/>
            <a:ext cx="7870825" cy="2776478"/>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413223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d subjects">
    <p:spTree>
      <p:nvGrpSpPr>
        <p:cNvPr id="1" name=""/>
        <p:cNvGrpSpPr/>
        <p:nvPr/>
      </p:nvGrpSpPr>
      <p:grpSpPr>
        <a:xfrm>
          <a:off x="0" y="0"/>
          <a:ext cx="0" cy="0"/>
          <a:chOff x="0" y="0"/>
          <a:chExt cx="0" cy="0"/>
        </a:xfrm>
      </p:grpSpPr>
      <p:sp>
        <p:nvSpPr>
          <p:cNvPr id="11" name="Rounded Rectangle 10"/>
          <p:cNvSpPr/>
          <p:nvPr/>
        </p:nvSpPr>
        <p:spPr>
          <a:xfrm>
            <a:off x="5080000" y="1511300"/>
            <a:ext cx="3640138"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2" name="Rounded Rectangle 11"/>
          <p:cNvSpPr/>
          <p:nvPr/>
        </p:nvSpPr>
        <p:spPr>
          <a:xfrm>
            <a:off x="5080000" y="3738563"/>
            <a:ext cx="3640137"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6" name="Rounded Rectangle 15"/>
          <p:cNvSpPr/>
          <p:nvPr/>
        </p:nvSpPr>
        <p:spPr>
          <a:xfrm>
            <a:off x="1162050" y="1511300"/>
            <a:ext cx="3640138"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7" name="Rounded Rectangle 16"/>
          <p:cNvSpPr/>
          <p:nvPr/>
        </p:nvSpPr>
        <p:spPr>
          <a:xfrm>
            <a:off x="1163638" y="3738563"/>
            <a:ext cx="3638550"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3" name="Subtitle 2"/>
          <p:cNvSpPr>
            <a:spLocks noGrp="1"/>
          </p:cNvSpPr>
          <p:nvPr>
            <p:ph type="subTitle" idx="1"/>
          </p:nvPr>
        </p:nvSpPr>
        <p:spPr>
          <a:xfrm>
            <a:off x="2451427" y="1709799"/>
            <a:ext cx="2106505" cy="1722718"/>
          </a:xfrm>
          <a:prstGeom prst="rect">
            <a:avLst/>
          </a:prstGeom>
        </p:spPr>
        <p:txBody>
          <a:bodyPr/>
          <a:lstStyle>
            <a:lvl1pPr marL="0" indent="0" algn="l">
              <a:buNone/>
              <a:defRPr sz="1800">
                <a:solidFill>
                  <a:srgbClr val="56575F"/>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a:t>Click to edit Master subtitle style</a:t>
            </a:r>
          </a:p>
        </p:txBody>
      </p:sp>
      <p:sp>
        <p:nvSpPr>
          <p:cNvPr id="7" name="Picture Placeholder 6"/>
          <p:cNvSpPr>
            <a:spLocks noGrp="1"/>
          </p:cNvSpPr>
          <p:nvPr>
            <p:ph type="pic" sz="quarter" idx="11"/>
          </p:nvPr>
        </p:nvSpPr>
        <p:spPr>
          <a:xfrm>
            <a:off x="1338549" y="1699206"/>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13" name="Picture Placeholder 6"/>
          <p:cNvSpPr>
            <a:spLocks noGrp="1"/>
          </p:cNvSpPr>
          <p:nvPr>
            <p:ph type="pic" sz="quarter" idx="12"/>
          </p:nvPr>
        </p:nvSpPr>
        <p:spPr>
          <a:xfrm>
            <a:off x="1338549" y="3944783"/>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14" name="Picture Placeholder 6"/>
          <p:cNvSpPr>
            <a:spLocks noGrp="1"/>
          </p:cNvSpPr>
          <p:nvPr>
            <p:ph type="pic" sz="quarter" idx="13"/>
          </p:nvPr>
        </p:nvSpPr>
        <p:spPr>
          <a:xfrm>
            <a:off x="5339152" y="1709799"/>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15" name="Picture Placeholder 6"/>
          <p:cNvSpPr>
            <a:spLocks noGrp="1"/>
          </p:cNvSpPr>
          <p:nvPr>
            <p:ph type="pic" sz="quarter" idx="14"/>
          </p:nvPr>
        </p:nvSpPr>
        <p:spPr>
          <a:xfrm>
            <a:off x="5294432" y="3945045"/>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6" name="Text Placeholder 5"/>
          <p:cNvSpPr>
            <a:spLocks noGrp="1"/>
          </p:cNvSpPr>
          <p:nvPr>
            <p:ph type="body" sz="quarter" idx="15"/>
          </p:nvPr>
        </p:nvSpPr>
        <p:spPr>
          <a:xfrm>
            <a:off x="2451426" y="3945045"/>
            <a:ext cx="2106505" cy="1710167"/>
          </a:xfrm>
          <a:prstGeom prst="rect">
            <a:avLst/>
          </a:prstGeom>
        </p:spPr>
        <p:txBody>
          <a:bodyPr vert="horz"/>
          <a:lstStyle>
            <a:lvl1pPr marL="0" indent="0">
              <a:buNone/>
              <a:defRPr sz="1800">
                <a:solidFill>
                  <a:srgbClr val="56575F"/>
                </a:solidFill>
              </a:defRPr>
            </a:lvl1pPr>
          </a:lstStyle>
          <a:p>
            <a:pPr lvl="0"/>
            <a:r>
              <a:rPr lang="en-US" dirty="0"/>
              <a:t>Click to edit Master text styles</a:t>
            </a:r>
          </a:p>
        </p:txBody>
      </p:sp>
      <p:sp>
        <p:nvSpPr>
          <p:cNvPr id="18" name="Text Placeholder 17"/>
          <p:cNvSpPr>
            <a:spLocks noGrp="1"/>
          </p:cNvSpPr>
          <p:nvPr>
            <p:ph type="body" sz="quarter" idx="16"/>
          </p:nvPr>
        </p:nvSpPr>
        <p:spPr>
          <a:xfrm>
            <a:off x="6382903" y="1708607"/>
            <a:ext cx="2113983" cy="1723909"/>
          </a:xfrm>
          <a:prstGeom prst="rect">
            <a:avLst/>
          </a:prstGeom>
        </p:spPr>
        <p:txBody>
          <a:bodyPr vert="horz"/>
          <a:lstStyle>
            <a:lvl1pPr marL="0" indent="0">
              <a:buNone/>
              <a:defRPr sz="1800">
                <a:solidFill>
                  <a:srgbClr val="56575F"/>
                </a:solidFill>
              </a:defRPr>
            </a:lvl1pPr>
            <a:lvl2pPr>
              <a:defRPr sz="1800"/>
            </a:lvl2pPr>
            <a:lvl3pPr>
              <a:defRPr sz="1800"/>
            </a:lvl3pPr>
            <a:lvl4pPr>
              <a:defRPr sz="1800"/>
            </a:lvl4pPr>
            <a:lvl5pPr>
              <a:defRPr sz="1800"/>
            </a:lvl5pPr>
          </a:lstStyle>
          <a:p>
            <a:pPr lvl="0"/>
            <a:r>
              <a:rPr lang="en-US" dirty="0"/>
              <a:t>Click to edit Master text styles</a:t>
            </a:r>
          </a:p>
        </p:txBody>
      </p:sp>
      <p:sp>
        <p:nvSpPr>
          <p:cNvPr id="20" name="Text Placeholder 19"/>
          <p:cNvSpPr>
            <a:spLocks noGrp="1"/>
          </p:cNvSpPr>
          <p:nvPr>
            <p:ph type="body" sz="quarter" idx="17"/>
          </p:nvPr>
        </p:nvSpPr>
        <p:spPr>
          <a:xfrm>
            <a:off x="6382903" y="3944782"/>
            <a:ext cx="2113983" cy="1710429"/>
          </a:xfrm>
          <a:prstGeom prst="rect">
            <a:avLst/>
          </a:prstGeom>
        </p:spPr>
        <p:txBody>
          <a:bodyPr vert="horz"/>
          <a:lstStyle>
            <a:lvl1pPr marL="0" indent="0">
              <a:buNone/>
              <a:defRPr sz="1800">
                <a:solidFill>
                  <a:srgbClr val="56575F"/>
                </a:solidFill>
              </a:defRPr>
            </a:lvl1pPr>
          </a:lstStyle>
          <a:p>
            <a:pPr lvl="0"/>
            <a:r>
              <a:rPr lang="en-US" dirty="0"/>
              <a:t>Click to edit Master text styles</a:t>
            </a:r>
          </a:p>
        </p:txBody>
      </p:sp>
      <p:sp>
        <p:nvSpPr>
          <p:cNvPr id="21"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256822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5838092" y="1584325"/>
            <a:ext cx="3691671" cy="4147724"/>
          </a:xfrm>
          <a:prstGeom prst="rect">
            <a:avLst/>
          </a:prstGeom>
        </p:spPr>
        <p:txBody>
          <a:bodyPr vert="horz"/>
          <a:lstStyle>
            <a:lvl1pPr marL="0" indent="0">
              <a:buNone/>
              <a:defRPr sz="1500">
                <a:solidFill>
                  <a:srgbClr val="EF7D00"/>
                </a:solidFill>
              </a:defRPr>
            </a:lvl1pPr>
          </a:lstStyle>
          <a:p>
            <a:pPr lvl="0"/>
            <a:r>
              <a:rPr lang="en-US" noProof="0" dirty="0"/>
              <a:t>Click icon to add picture</a:t>
            </a:r>
          </a:p>
        </p:txBody>
      </p:sp>
      <p:sp>
        <p:nvSpPr>
          <p:cNvPr id="4" name="Text Placeholder 3"/>
          <p:cNvSpPr>
            <a:spLocks noGrp="1"/>
          </p:cNvSpPr>
          <p:nvPr>
            <p:ph type="body" sz="quarter" idx="13"/>
          </p:nvPr>
        </p:nvSpPr>
        <p:spPr>
          <a:xfrm>
            <a:off x="503238" y="1584325"/>
            <a:ext cx="5138737" cy="414772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99288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6"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
        <p:nvSpPr>
          <p:cNvPr id="9" name="Table Placeholder 8"/>
          <p:cNvSpPr>
            <a:spLocks noGrp="1"/>
          </p:cNvSpPr>
          <p:nvPr>
            <p:ph type="tbl" sz="quarter" idx="10" hasCustomPrompt="1"/>
          </p:nvPr>
        </p:nvSpPr>
        <p:spPr>
          <a:xfrm>
            <a:off x="457200" y="1541463"/>
            <a:ext cx="9264650" cy="4157662"/>
          </a:xfrm>
          <a:prstGeom prst="rect">
            <a:avLst/>
          </a:prstGeom>
        </p:spPr>
        <p:txBody>
          <a:bodyPr vert="horz"/>
          <a:lstStyle>
            <a:lvl1pPr>
              <a:buNone/>
              <a:defRPr sz="2000" baseline="0">
                <a:solidFill>
                  <a:srgbClr val="EF7D00"/>
                </a:solidFill>
                <a:latin typeface="+mn-lt"/>
              </a:defRPr>
            </a:lvl1pPr>
          </a:lstStyle>
          <a:p>
            <a:r>
              <a:rPr lang="en-AU" altLang="ja-JP" dirty="0"/>
              <a:t>Click icon to insert table</a:t>
            </a:r>
            <a:endParaRPr lang="ja-JP" altLang="en-US" dirty="0"/>
          </a:p>
        </p:txBody>
      </p:sp>
      <p:sp>
        <p:nvSpPr>
          <p:cNvPr id="15" name="Text Placeholder 14"/>
          <p:cNvSpPr>
            <a:spLocks noGrp="1"/>
          </p:cNvSpPr>
          <p:nvPr>
            <p:ph type="body" sz="quarter" idx="11" hasCustomPrompt="1"/>
          </p:nvPr>
        </p:nvSpPr>
        <p:spPr>
          <a:xfrm>
            <a:off x="457200" y="1179513"/>
            <a:ext cx="6905625" cy="361950"/>
          </a:xfrm>
          <a:prstGeom prst="rect">
            <a:avLst/>
          </a:prstGeom>
        </p:spPr>
        <p:txBody>
          <a:bodyPr vert="horz"/>
          <a:lstStyle>
            <a:lvl1pPr>
              <a:buNone/>
              <a:defRPr sz="2000" baseline="0"/>
            </a:lvl1pPr>
          </a:lstStyle>
          <a:p>
            <a:pPr lvl="0"/>
            <a:r>
              <a:rPr lang="en-AU" altLang="ja-JP" dirty="0"/>
              <a:t>Click to edit subtitle</a:t>
            </a:r>
            <a:endParaRPr lang="ja-JP" altLang="en-US" dirty="0"/>
          </a:p>
        </p:txBody>
      </p:sp>
    </p:spTree>
    <p:extLst>
      <p:ext uri="{BB962C8B-B14F-4D97-AF65-F5344CB8AC3E}">
        <p14:creationId xmlns:p14="http://schemas.microsoft.com/office/powerpoint/2010/main" val="359607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Graph">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503239" y="1483895"/>
            <a:ext cx="9025792" cy="3938337"/>
          </a:xfrm>
          <a:prstGeom prst="rect">
            <a:avLst/>
          </a:prstGeom>
        </p:spPr>
        <p:txBody>
          <a:bodyPr/>
          <a:lstStyle>
            <a:lvl1pPr>
              <a:buNone/>
              <a:defRPr sz="2000">
                <a:solidFill>
                  <a:srgbClr val="EF7D00"/>
                </a:solidFill>
              </a:defRPr>
            </a:lvl1pPr>
          </a:lstStyle>
          <a:p>
            <a:r>
              <a:rPr lang="en-US" dirty="0"/>
              <a:t>Click icon to add chart</a:t>
            </a:r>
            <a:endParaRPr lang="en-GB" dirty="0"/>
          </a:p>
        </p:txBody>
      </p:sp>
      <p:sp>
        <p:nvSpPr>
          <p:cNvPr id="6"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186278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sp>
        <p:nvSpPr>
          <p:cNvPr id="2" name="Title 1"/>
          <p:cNvSpPr>
            <a:spLocks noGrp="1"/>
          </p:cNvSpPr>
          <p:nvPr>
            <p:ph type="ctrTitle"/>
          </p:nvPr>
        </p:nvSpPr>
        <p:spPr>
          <a:xfrm>
            <a:off x="2168474" y="2822368"/>
            <a:ext cx="6441583" cy="1479767"/>
          </a:xfrm>
        </p:spPr>
        <p:txBody>
          <a:bodyPr/>
          <a:lstStyle>
            <a:lvl1pPr>
              <a:defRPr sz="540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2164508" y="2274532"/>
            <a:ext cx="6414572" cy="547836"/>
          </a:xfrm>
        </p:spPr>
        <p:txBody>
          <a:bodyPr/>
          <a:lstStyle>
            <a:lvl1pPr marL="0" indent="0" algn="l">
              <a:buNone/>
              <a:defRPr sz="3600">
                <a:solidFill>
                  <a:schemeClr val="bg1">
                    <a:lumMod val="8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GB" dirty="0"/>
              <a:t>Click to edit Master subtitle style</a:t>
            </a:r>
          </a:p>
        </p:txBody>
      </p:sp>
      <p:sp>
        <p:nvSpPr>
          <p:cNvPr id="14" name="Picture Placeholder 4"/>
          <p:cNvSpPr>
            <a:spLocks noGrp="1"/>
          </p:cNvSpPr>
          <p:nvPr>
            <p:ph type="pic" sz="quarter" idx="10"/>
          </p:nvPr>
        </p:nvSpPr>
        <p:spPr>
          <a:xfrm>
            <a:off x="655380" y="2518764"/>
            <a:ext cx="1081088" cy="1080121"/>
          </a:xfrm>
        </p:spPr>
        <p:txBody>
          <a:bodyPr rtlCol="0">
            <a:normAutofit/>
          </a:bodyPr>
          <a:lstStyle>
            <a:lvl1pPr algn="ctr">
              <a:defRPr sz="1200">
                <a:solidFill>
                  <a:srgbClr val="FFFFFF"/>
                </a:solidFill>
              </a:defRPr>
            </a:lvl1pPr>
          </a:lstStyle>
          <a:p>
            <a:pPr lvl="0"/>
            <a:r>
              <a:rPr lang="en-GB" noProof="0" dirty="0"/>
              <a:t>Drag picture to placeholder or click icon to add</a:t>
            </a:r>
            <a:endParaRPr lang="en-US" noProof="0" dirty="0"/>
          </a:p>
        </p:txBody>
      </p:sp>
      <p:sp>
        <p:nvSpPr>
          <p:cNvPr id="6" name="Donut 5"/>
          <p:cNvSpPr/>
          <p:nvPr userDrawn="1"/>
        </p:nvSpPr>
        <p:spPr>
          <a:xfrm>
            <a:off x="441129" y="2303066"/>
            <a:ext cx="1484713" cy="1484713"/>
          </a:xfrm>
          <a:prstGeom prst="donut">
            <a:avLst>
              <a:gd name="adj" fmla="val 5192"/>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746032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0" y="894926"/>
            <a:ext cx="8954824" cy="19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896400"/>
            <a:ext cx="8954824" cy="19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Content-slide_simple_Content slide 2.png"/>
          <p:cNvPicPr>
            <a:picLocks noChangeAspect="1"/>
          </p:cNvPicPr>
          <p:nvPr userDrawn="1"/>
        </p:nvPicPr>
        <p:blipFill>
          <a:blip r:embed="rId10"/>
          <a:stretch>
            <a:fillRect/>
          </a:stretch>
        </p:blipFill>
        <p:spPr>
          <a:xfrm>
            <a:off x="-1" y="18699"/>
            <a:ext cx="10084565" cy="75575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503238" rtl="0" eaLnBrk="1" fontAlgn="base" hangingPunct="1">
        <a:spcBef>
          <a:spcPct val="0"/>
        </a:spcBef>
        <a:spcAft>
          <a:spcPct val="0"/>
        </a:spcAft>
        <a:defRPr sz="4900" kern="1200">
          <a:solidFill>
            <a:schemeClr val="tx1"/>
          </a:solidFill>
          <a:latin typeface="+mj-lt"/>
          <a:ea typeface="MS PGothic" panose="020B0600070205080204" pitchFamily="34" charset="-128"/>
          <a:cs typeface="+mj-cs"/>
        </a:defRPr>
      </a:lvl1pPr>
      <a:lvl2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2pPr>
      <a:lvl3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3pPr>
      <a:lvl4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4pPr>
      <a:lvl5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5pPr>
      <a:lvl6pPr marL="4572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6pPr>
      <a:lvl7pPr marL="9144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7pPr>
      <a:lvl8pPr marL="13716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8pPr>
      <a:lvl9pPr marL="18288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9pPr>
    </p:titleStyle>
    <p:bodyStyle>
      <a:lvl1pPr marL="377825" indent="-377825" algn="l" defTabSz="503238" rtl="0" eaLnBrk="1" fontAlgn="base" hangingPunct="1">
        <a:spcBef>
          <a:spcPct val="20000"/>
        </a:spcBef>
        <a:spcAft>
          <a:spcPct val="0"/>
        </a:spcAft>
        <a:buFont typeface="Arial" panose="020B0604020202020204" pitchFamily="34" charset="0"/>
        <a:buChar char="•"/>
        <a:defRPr sz="3500" kern="1200">
          <a:solidFill>
            <a:schemeClr val="tx1"/>
          </a:solidFill>
          <a:latin typeface="+mn-lt"/>
          <a:ea typeface="MS PGothic" panose="020B0600070205080204" pitchFamily="34" charset="-128"/>
          <a:cs typeface="+mn-cs"/>
        </a:defRPr>
      </a:lvl1pPr>
      <a:lvl2pPr marL="817563" indent="-314325" algn="l" defTabSz="503238" rtl="0" eaLnBrk="1" fontAlgn="base" hangingPunct="1">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52ADE1"/>
        </a:solidFill>
        <a:effectLst/>
      </p:bgPr>
    </p:bg>
    <p:spTree>
      <p:nvGrpSpPr>
        <p:cNvPr id="1" name=""/>
        <p:cNvGrpSpPr/>
        <p:nvPr/>
      </p:nvGrpSpPr>
      <p:grpSpPr>
        <a:xfrm>
          <a:off x="0" y="0"/>
          <a:ext cx="0" cy="0"/>
          <a:chOff x="0" y="0"/>
          <a:chExt cx="0" cy="0"/>
        </a:xfrm>
      </p:grpSpPr>
      <p:pic>
        <p:nvPicPr>
          <p:cNvPr id="7" name="Picture 6" descr="Blue-title-slide_Title slide with logos.png"/>
          <p:cNvPicPr>
            <a:picLocks noChangeAspect="1"/>
          </p:cNvPicPr>
          <p:nvPr userDrawn="1"/>
        </p:nvPicPr>
        <p:blipFill>
          <a:blip r:embed="rId5"/>
          <a:stretch>
            <a:fillRect/>
          </a:stretch>
        </p:blipFill>
        <p:spPr>
          <a:xfrm>
            <a:off x="0" y="5331"/>
            <a:ext cx="10077450" cy="7552187"/>
          </a:xfrm>
          <a:prstGeom prst="rect">
            <a:avLst/>
          </a:prstGeom>
        </p:spPr>
      </p:pic>
      <p:sp>
        <p:nvSpPr>
          <p:cNvPr id="2050" name="Title Placeholder 1"/>
          <p:cNvSpPr>
            <a:spLocks noGrp="1"/>
          </p:cNvSpPr>
          <p:nvPr>
            <p:ph type="title"/>
          </p:nvPr>
        </p:nvSpPr>
        <p:spPr bwMode="auto">
          <a:xfrm>
            <a:off x="2170928" y="3234069"/>
            <a:ext cx="60039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bodyPr>
          <a:lstStyle/>
          <a:p>
            <a:pPr lvl="0"/>
            <a:r>
              <a:rPr lang="en-GB" altLang="en-US" dirty="0"/>
              <a:t>Main Title</a:t>
            </a:r>
          </a:p>
        </p:txBody>
      </p:sp>
      <p:sp>
        <p:nvSpPr>
          <p:cNvPr id="2051" name="Text Placeholder 2"/>
          <p:cNvSpPr>
            <a:spLocks noGrp="1"/>
          </p:cNvSpPr>
          <p:nvPr>
            <p:ph type="body" idx="1"/>
          </p:nvPr>
        </p:nvSpPr>
        <p:spPr bwMode="auto">
          <a:xfrm>
            <a:off x="2163763" y="2686050"/>
            <a:ext cx="27003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p>
            <a:pPr lvl="0"/>
            <a:r>
              <a:rPr lang="en-GB" altLang="en-US" dirty="0"/>
              <a:t>Sub Title </a:t>
            </a: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l" defTabSz="503238" rtl="0" fontAlgn="base">
        <a:spcBef>
          <a:spcPct val="0"/>
        </a:spcBef>
        <a:spcAft>
          <a:spcPct val="0"/>
        </a:spcAft>
        <a:defRPr sz="5400" kern="1200">
          <a:solidFill>
            <a:schemeClr val="bg1"/>
          </a:solidFill>
          <a:latin typeface="+mj-lt"/>
          <a:ea typeface="MS PGothic" panose="020B0600070205080204" pitchFamily="34" charset="-128"/>
          <a:cs typeface="+mj-cs"/>
        </a:defRPr>
      </a:lvl1pPr>
      <a:lvl2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2pPr>
      <a:lvl3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3pPr>
      <a:lvl4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4pPr>
      <a:lvl5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5pPr>
      <a:lvl6pPr marL="4572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6pPr>
      <a:lvl7pPr marL="9144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7pPr>
      <a:lvl8pPr marL="13716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8pPr>
      <a:lvl9pPr marL="18288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9pPr>
    </p:titleStyle>
    <p:bodyStyle>
      <a:lvl1pPr algn="l" defTabSz="503238" rtl="0" fontAlgn="base">
        <a:spcBef>
          <a:spcPct val="20000"/>
        </a:spcBef>
        <a:spcAft>
          <a:spcPct val="0"/>
        </a:spcAft>
        <a:buFont typeface="Arial" panose="020B0604020202020204" pitchFamily="34" charset="0"/>
        <a:defRPr sz="3600" kern="1200">
          <a:solidFill>
            <a:schemeClr val="bg1">
              <a:lumMod val="75000"/>
            </a:schemeClr>
          </a:solidFill>
          <a:latin typeface="+mn-lt"/>
          <a:ea typeface="MS PGothic" panose="020B0600070205080204" pitchFamily="34" charset="-128"/>
          <a:cs typeface="+mn-cs"/>
        </a:defRPr>
      </a:lvl1pPr>
      <a:lvl2pPr marL="817563" indent="-314325" algn="l" defTabSz="503238" rtl="0" fontAlgn="base">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fontAlgn="base">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fontAlgn="base">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fontAlgn="base">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rotect2.fireeye.com/v1/url?k=9f8cee01-c017d73d-9f8cae9a-86b1886cfa64-c356bb713ef19974&amp;q=1&amp;e=91453840-95c1-4d0c-9fa6-850f3bfb95c9&amp;u=https%3A%2F%2Fone1.ipecs-cloud.co.uk%2F"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one3.ipecs-cloud.co.uk/" TargetMode="External"/><Relationship Id="rId4" Type="http://schemas.openxmlformats.org/officeDocument/2006/relationships/hyperlink" Target="https://protect2.fireeye.com/v1/url?k=66db5922-3940601e-66db19b9-86b1886cfa64-1fd68194d3bab3d1&amp;q=1&amp;e=91453840-95c1-4d0c-9fa6-850f3bfb95c9&amp;u=https%3A%2F%2Fone2.ipecs-cloud.co.uk%2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one1.ipecs-cloud.co.uk/" TargetMode="External"/><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21.png"/><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5.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3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38.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3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62.png"/><Relationship Id="rId7" Type="http://schemas.openxmlformats.org/officeDocument/2006/relationships/image" Target="../media/image108.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1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E62EA3F-BCBA-40D6-9F85-4E6C40D3EF39}"/>
              </a:ext>
            </a:extLst>
          </p:cNvPr>
          <p:cNvSpPr txBox="1">
            <a:spLocks/>
          </p:cNvSpPr>
          <p:nvPr/>
        </p:nvSpPr>
        <p:spPr bwMode="auto">
          <a:xfrm>
            <a:off x="2273853" y="2706245"/>
            <a:ext cx="6011895" cy="86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normAutofit fontScale="97500" lnSpcReduction="10000"/>
          </a:bodyPr>
          <a:lstStyle>
            <a:lvl1pPr algn="l" defTabSz="503238" rtl="0" fontAlgn="base">
              <a:spcBef>
                <a:spcPct val="0"/>
              </a:spcBef>
              <a:spcAft>
                <a:spcPct val="0"/>
              </a:spcAft>
              <a:defRPr sz="5400" kern="1200">
                <a:solidFill>
                  <a:schemeClr val="bg1"/>
                </a:solidFill>
                <a:latin typeface="+mj-lt"/>
                <a:ea typeface="MS PGothic" panose="020B0600070205080204" pitchFamily="34" charset="-128"/>
                <a:cs typeface="+mj-cs"/>
              </a:defRPr>
            </a:lvl1pPr>
            <a:lvl2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2pPr>
            <a:lvl3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3pPr>
            <a:lvl4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4pPr>
            <a:lvl5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5pPr>
            <a:lvl6pPr marL="4572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6pPr>
            <a:lvl7pPr marL="9144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7pPr>
            <a:lvl8pPr marL="13716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8pPr>
            <a:lvl9pPr marL="18288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9pPr>
          </a:lstStyle>
          <a:p>
            <a:r>
              <a:rPr lang="en-GB" dirty="0"/>
              <a:t>iPECS ONE</a:t>
            </a:r>
          </a:p>
        </p:txBody>
      </p:sp>
    </p:spTree>
    <p:extLst>
      <p:ext uri="{BB962C8B-B14F-4D97-AF65-F5344CB8AC3E}">
        <p14:creationId xmlns:p14="http://schemas.microsoft.com/office/powerpoint/2010/main" val="2337744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Web Client</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1169551"/>
          </a:xfrm>
          <a:prstGeom prst="rect">
            <a:avLst/>
          </a:prstGeom>
          <a:noFill/>
        </p:spPr>
        <p:txBody>
          <a:bodyPr wrap="square" rtlCol="0">
            <a:spAutoFit/>
          </a:bodyPr>
          <a:lstStyle/>
          <a:p>
            <a:r>
              <a:rPr lang="en-GB" sz="1400" dirty="0">
                <a:solidFill>
                  <a:srgbClr val="00B0F0"/>
                </a:solidFill>
              </a:rPr>
              <a:t>After you log in for the first time, you can check the Home Server URL address you are logged in as and set it as a bookmark. </a:t>
            </a:r>
          </a:p>
          <a:p>
            <a:r>
              <a:rPr lang="en-GB" sz="1400" dirty="0">
                <a:solidFill>
                  <a:srgbClr val="00B0F0"/>
                </a:solidFill>
              </a:rPr>
              <a:t>Once you know the Home Server URL you can then login manually if you want using the Portal ID and password. </a:t>
            </a:r>
          </a:p>
          <a:p>
            <a:r>
              <a:rPr lang="en-GB" sz="1400" dirty="0">
                <a:solidFill>
                  <a:srgbClr val="00B0F0"/>
                </a:solidFill>
              </a:rPr>
              <a:t>Please note that Chrome is the only supported browser.</a:t>
            </a:r>
          </a:p>
        </p:txBody>
      </p:sp>
      <p:pic>
        <p:nvPicPr>
          <p:cNvPr id="3" name="Picture 2">
            <a:extLst>
              <a:ext uri="{FF2B5EF4-FFF2-40B4-BE49-F238E27FC236}">
                <a16:creationId xmlns:a16="http://schemas.microsoft.com/office/drawing/2014/main" id="{A0F34B54-831D-47C6-BD1B-45BCD2F73DF4}"/>
              </a:ext>
            </a:extLst>
          </p:cNvPr>
          <p:cNvPicPr>
            <a:picLocks noChangeAspect="1"/>
          </p:cNvPicPr>
          <p:nvPr/>
        </p:nvPicPr>
        <p:blipFill>
          <a:blip r:embed="rId2"/>
          <a:stretch>
            <a:fillRect/>
          </a:stretch>
        </p:blipFill>
        <p:spPr>
          <a:xfrm>
            <a:off x="1250750" y="2423160"/>
            <a:ext cx="7340799" cy="4331202"/>
          </a:xfrm>
          <a:prstGeom prst="rect">
            <a:avLst/>
          </a:prstGeom>
        </p:spPr>
      </p:pic>
      <p:sp>
        <p:nvSpPr>
          <p:cNvPr id="40" name="Rectangle: Rounded Corners 39">
            <a:extLst>
              <a:ext uri="{FF2B5EF4-FFF2-40B4-BE49-F238E27FC236}">
                <a16:creationId xmlns:a16="http://schemas.microsoft.com/office/drawing/2014/main" id="{82FF5208-8717-428C-98A7-D72A69A289BB}"/>
              </a:ext>
            </a:extLst>
          </p:cNvPr>
          <p:cNvSpPr/>
          <p:nvPr/>
        </p:nvSpPr>
        <p:spPr>
          <a:xfrm>
            <a:off x="2022509" y="2699819"/>
            <a:ext cx="1627464" cy="251668"/>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9558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1409B4-86E1-4EAD-8D24-45012BEB49E0}"/>
              </a:ext>
            </a:extLst>
          </p:cNvPr>
          <p:cNvPicPr>
            <a:picLocks noChangeAspect="1"/>
          </p:cNvPicPr>
          <p:nvPr/>
        </p:nvPicPr>
        <p:blipFill>
          <a:blip r:embed="rId2"/>
          <a:stretch>
            <a:fillRect/>
          </a:stretch>
        </p:blipFill>
        <p:spPr>
          <a:xfrm>
            <a:off x="1194646" y="2622426"/>
            <a:ext cx="7025640" cy="4169472"/>
          </a:xfrm>
          <a:prstGeom prst="rect">
            <a:avLst/>
          </a:prstGeom>
        </p:spPr>
      </p:pic>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Web Client</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1815882"/>
          </a:xfrm>
          <a:prstGeom prst="rect">
            <a:avLst/>
          </a:prstGeom>
          <a:noFill/>
        </p:spPr>
        <p:txBody>
          <a:bodyPr wrap="square" rtlCol="0">
            <a:spAutoFit/>
          </a:bodyPr>
          <a:lstStyle/>
          <a:p>
            <a:r>
              <a:rPr lang="en-US" altLang="ko-KR" sz="1400" dirty="0">
                <a:solidFill>
                  <a:srgbClr val="00B0F0"/>
                </a:solidFill>
                <a:latin typeface="+mn-lt"/>
              </a:rPr>
              <a:t>Click      (Login Settings) button to open “Login Settings” window. On “Login Settings” window, enter Home Server URL. It can be one of three:</a:t>
            </a:r>
          </a:p>
          <a:p>
            <a:pPr algn="l"/>
            <a:r>
              <a:rPr lang="en-GB" sz="1400" i="0" u="none" strike="noStrike" dirty="0">
                <a:solidFill>
                  <a:srgbClr val="00B0F0"/>
                </a:solidFill>
                <a:effectLst/>
                <a:latin typeface="+mn-lt"/>
                <a:hlinkClick r:id="rId3" tooltip="https://protect2.fireeye.com/v1/url?k=9f8cee01-c017d73d-9f8cae9a-86b1886cfa64-c356bb713ef19974&amp;q=1&amp;e=91453840-95c1-4d0c-9fa6-850f3bfb95c9&amp;u=https%3a%2f%2fone1.ipecs-cloud.co.uk%2f">
                  <a:extLst>
                    <a:ext uri="{A12FA001-AC4F-418D-AE19-62706E023703}">
                      <ahyp:hlinkClr xmlns:ahyp="http://schemas.microsoft.com/office/drawing/2018/hyperlinkcolor" val="tx"/>
                    </a:ext>
                  </a:extLst>
                </a:hlinkClick>
              </a:rPr>
              <a:t>https://one1.ipecs-cloud.co.uk</a:t>
            </a:r>
            <a:endParaRPr lang="en-GB" sz="1400" i="0" dirty="0">
              <a:solidFill>
                <a:srgbClr val="00B0F0"/>
              </a:solidFill>
              <a:effectLst/>
              <a:latin typeface="+mn-lt"/>
            </a:endParaRPr>
          </a:p>
          <a:p>
            <a:pPr algn="l"/>
            <a:r>
              <a:rPr lang="en-GB" sz="1400" i="0" u="none" strike="noStrike" dirty="0">
                <a:solidFill>
                  <a:srgbClr val="00B0F0"/>
                </a:solidFill>
                <a:effectLst/>
                <a:latin typeface="+mn-lt"/>
                <a:hlinkClick r:id="rId4" tooltip="https://protect2.fireeye.com/v1/url?k=66db5922-3940601e-66db19b9-86b1886cfa64-1fd68194d3bab3d1&amp;q=1&amp;e=91453840-95c1-4d0c-9fa6-850f3bfb95c9&amp;u=https%3a%2f%2fone2.ipecs-cloud.co.uk%2f">
                  <a:extLst>
                    <a:ext uri="{A12FA001-AC4F-418D-AE19-62706E023703}">
                      <ahyp:hlinkClr xmlns:ahyp="http://schemas.microsoft.com/office/drawing/2018/hyperlinkcolor" val="tx"/>
                    </a:ext>
                  </a:extLst>
                </a:hlinkClick>
              </a:rPr>
              <a:t>https://one2.ipecs-cloud.co.uk</a:t>
            </a:r>
            <a:endParaRPr lang="en-GB" sz="1400" i="0" dirty="0">
              <a:solidFill>
                <a:srgbClr val="00B0F0"/>
              </a:solidFill>
              <a:effectLst/>
              <a:latin typeface="+mn-lt"/>
            </a:endParaRPr>
          </a:p>
          <a:p>
            <a:pPr algn="l"/>
            <a:r>
              <a:rPr lang="en-GB" sz="1400" i="0" u="none" strike="noStrike" dirty="0">
                <a:solidFill>
                  <a:srgbClr val="00B0F0"/>
                </a:solidFill>
                <a:effectLst/>
                <a:latin typeface="+mn-lt"/>
                <a:hlinkClick r:id="rId5" tooltip="https://protect2.fireeye.com/v1/url?k=df29a8f5-80b291c9-df29e86e-86b1886cfa64-1a342a11683d8c8d&amp;q=1&amp;e=91453840-95c1-4d0c-9fa6-850f3bfb95c9&amp;u=https%3a%2f%2fone3.ipecs-cloud.co.uk%2f">
                  <a:extLst>
                    <a:ext uri="{A12FA001-AC4F-418D-AE19-62706E023703}">
                      <ahyp:hlinkClr xmlns:ahyp="http://schemas.microsoft.com/office/drawing/2018/hyperlinkcolor" val="tx"/>
                    </a:ext>
                  </a:extLst>
                </a:hlinkClick>
              </a:rPr>
              <a:t>https://one3.ipecs-cloud.co.uk</a:t>
            </a:r>
            <a:endParaRPr lang="en-GB" sz="1400" i="0" u="none" strike="noStrike" dirty="0">
              <a:solidFill>
                <a:srgbClr val="00B0F0"/>
              </a:solidFill>
              <a:effectLst/>
              <a:latin typeface="+mn-lt"/>
            </a:endParaRPr>
          </a:p>
          <a:p>
            <a:pPr algn="l"/>
            <a:r>
              <a:rPr lang="en-GB" sz="1400" dirty="0">
                <a:solidFill>
                  <a:srgbClr val="00B0F0"/>
                </a:solidFill>
                <a:latin typeface="+mn-lt"/>
              </a:rPr>
              <a:t>Currently, this can only be found by logging in using the link sent to your email (previously slides).</a:t>
            </a:r>
          </a:p>
          <a:p>
            <a:pPr algn="l"/>
            <a:r>
              <a:rPr lang="en-GB" sz="1400" i="0" dirty="0">
                <a:solidFill>
                  <a:srgbClr val="00B0F0"/>
                </a:solidFill>
                <a:effectLst/>
                <a:latin typeface="+mn-lt"/>
              </a:rPr>
              <a:t>Enter the Home Server URL and c</a:t>
            </a:r>
            <a:r>
              <a:rPr lang="en-US" altLang="ko-KR" sz="1400" dirty="0">
                <a:solidFill>
                  <a:srgbClr val="00B0F0"/>
                </a:solidFill>
              </a:rPr>
              <a:t>lick “X” button to update and close the window.</a:t>
            </a:r>
          </a:p>
          <a:p>
            <a:endParaRPr lang="en-US" altLang="ko-KR" sz="1400" dirty="0">
              <a:solidFill>
                <a:srgbClr val="00B0F0"/>
              </a:solidFill>
            </a:endParaRPr>
          </a:p>
        </p:txBody>
      </p:sp>
      <p:pic>
        <p:nvPicPr>
          <p:cNvPr id="6" name="Picture 5">
            <a:extLst>
              <a:ext uri="{FF2B5EF4-FFF2-40B4-BE49-F238E27FC236}">
                <a16:creationId xmlns:a16="http://schemas.microsoft.com/office/drawing/2014/main" id="{8E114BCF-9E0F-474D-A46B-880A6AC3E1A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36538" y="1057027"/>
            <a:ext cx="257175" cy="247650"/>
          </a:xfrm>
          <a:prstGeom prst="rect">
            <a:avLst/>
          </a:prstGeom>
        </p:spPr>
      </p:pic>
      <p:sp>
        <p:nvSpPr>
          <p:cNvPr id="8" name="Rectangle: Rounded Corners 7">
            <a:extLst>
              <a:ext uri="{FF2B5EF4-FFF2-40B4-BE49-F238E27FC236}">
                <a16:creationId xmlns:a16="http://schemas.microsoft.com/office/drawing/2014/main" id="{62FAE097-2280-4DE8-81F6-C5AEA50D035D}"/>
              </a:ext>
            </a:extLst>
          </p:cNvPr>
          <p:cNvSpPr/>
          <p:nvPr/>
        </p:nvSpPr>
        <p:spPr>
          <a:xfrm>
            <a:off x="7751449" y="3091645"/>
            <a:ext cx="352337" cy="188766"/>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2E67145-9612-4B3A-83D8-DB4524D6F6FC}"/>
              </a:ext>
            </a:extLst>
          </p:cNvPr>
          <p:cNvSpPr/>
          <p:nvPr/>
        </p:nvSpPr>
        <p:spPr>
          <a:xfrm>
            <a:off x="3530992" y="3872865"/>
            <a:ext cx="1768679" cy="425742"/>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772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1409B4-86E1-4EAD-8D24-45012BEB49E0}"/>
              </a:ext>
            </a:extLst>
          </p:cNvPr>
          <p:cNvPicPr>
            <a:picLocks noChangeAspect="1"/>
          </p:cNvPicPr>
          <p:nvPr/>
        </p:nvPicPr>
        <p:blipFill>
          <a:blip r:embed="rId2"/>
          <a:stretch>
            <a:fillRect/>
          </a:stretch>
        </p:blipFill>
        <p:spPr>
          <a:xfrm>
            <a:off x="1194646" y="2486582"/>
            <a:ext cx="7025640" cy="4169472"/>
          </a:xfrm>
          <a:prstGeom prst="rect">
            <a:avLst/>
          </a:prstGeom>
        </p:spPr>
      </p:pic>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Web Client</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738664"/>
          </a:xfrm>
          <a:prstGeom prst="rect">
            <a:avLst/>
          </a:prstGeom>
          <a:noFill/>
        </p:spPr>
        <p:txBody>
          <a:bodyPr wrap="square" rtlCol="0">
            <a:spAutoFit/>
          </a:bodyPr>
          <a:lstStyle/>
          <a:p>
            <a:r>
              <a:rPr lang="en-US" altLang="ko-KR" sz="1400" dirty="0">
                <a:solidFill>
                  <a:srgbClr val="00B0F0"/>
                </a:solidFill>
              </a:rPr>
              <a:t>You can also choose if the Web Client will be with voice (iPECS ONE UC) or non-voice (iPECS ONE Call Control) if you have both licences assigned to the same user by enabling or not the setting Phone Control (this will be call controlling the phone).</a:t>
            </a:r>
          </a:p>
        </p:txBody>
      </p:sp>
      <p:sp>
        <p:nvSpPr>
          <p:cNvPr id="8" name="Rectangle: Rounded Corners 7">
            <a:extLst>
              <a:ext uri="{FF2B5EF4-FFF2-40B4-BE49-F238E27FC236}">
                <a16:creationId xmlns:a16="http://schemas.microsoft.com/office/drawing/2014/main" id="{62FAE097-2280-4DE8-81F6-C5AEA50D035D}"/>
              </a:ext>
            </a:extLst>
          </p:cNvPr>
          <p:cNvSpPr/>
          <p:nvPr/>
        </p:nvSpPr>
        <p:spPr>
          <a:xfrm>
            <a:off x="7751449" y="3091645"/>
            <a:ext cx="352337" cy="188766"/>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E2C7FFC-BEAB-4976-AF42-10D4E0E3172E}"/>
              </a:ext>
            </a:extLst>
          </p:cNvPr>
          <p:cNvSpPr/>
          <p:nvPr/>
        </p:nvSpPr>
        <p:spPr>
          <a:xfrm>
            <a:off x="3450982" y="4268947"/>
            <a:ext cx="2455534" cy="545842"/>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181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A8FED0-B8DB-4540-9E4F-5EC813E7E1E9}"/>
              </a:ext>
            </a:extLst>
          </p:cNvPr>
          <p:cNvPicPr>
            <a:picLocks noChangeAspect="1"/>
          </p:cNvPicPr>
          <p:nvPr/>
        </p:nvPicPr>
        <p:blipFill>
          <a:blip r:embed="rId2"/>
          <a:stretch>
            <a:fillRect/>
          </a:stretch>
        </p:blipFill>
        <p:spPr>
          <a:xfrm>
            <a:off x="902970" y="1600424"/>
            <a:ext cx="8271510" cy="4922619"/>
          </a:xfrm>
          <a:prstGeom prst="rect">
            <a:avLst/>
          </a:prstGeom>
        </p:spPr>
      </p:pic>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Web Client</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307777"/>
          </a:xfrm>
          <a:prstGeom prst="rect">
            <a:avLst/>
          </a:prstGeom>
          <a:noFill/>
        </p:spPr>
        <p:txBody>
          <a:bodyPr wrap="square" rtlCol="0">
            <a:spAutoFit/>
          </a:bodyPr>
          <a:lstStyle/>
          <a:p>
            <a:r>
              <a:rPr lang="en-US" altLang="ko-KR" sz="1400" dirty="0">
                <a:solidFill>
                  <a:srgbClr val="00B0F0"/>
                </a:solidFill>
              </a:rPr>
              <a:t>Login with your Portal ID and Password create on User Setup.</a:t>
            </a:r>
          </a:p>
        </p:txBody>
      </p:sp>
      <p:sp>
        <p:nvSpPr>
          <p:cNvPr id="11" name="Rectangle: Rounded Corners 10">
            <a:extLst>
              <a:ext uri="{FF2B5EF4-FFF2-40B4-BE49-F238E27FC236}">
                <a16:creationId xmlns:a16="http://schemas.microsoft.com/office/drawing/2014/main" id="{8457DBDF-7EC8-49D1-ACB1-C357BC57B21F}"/>
              </a:ext>
            </a:extLst>
          </p:cNvPr>
          <p:cNvSpPr/>
          <p:nvPr/>
        </p:nvSpPr>
        <p:spPr>
          <a:xfrm>
            <a:off x="6603428" y="4071974"/>
            <a:ext cx="2243392" cy="543188"/>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687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Web Client: Home</a:t>
            </a:r>
          </a:p>
        </p:txBody>
      </p:sp>
      <p:sp>
        <p:nvSpPr>
          <p:cNvPr id="21" name="TextBox 20">
            <a:extLst>
              <a:ext uri="{FF2B5EF4-FFF2-40B4-BE49-F238E27FC236}">
                <a16:creationId xmlns:a16="http://schemas.microsoft.com/office/drawing/2014/main" id="{E3FD1535-7A3B-4FB6-8B8C-2BC3B0D9F5B0}"/>
              </a:ext>
            </a:extLst>
          </p:cNvPr>
          <p:cNvSpPr txBox="1"/>
          <p:nvPr/>
        </p:nvSpPr>
        <p:spPr>
          <a:xfrm>
            <a:off x="742420" y="1039807"/>
            <a:ext cx="8500533" cy="738664"/>
          </a:xfrm>
          <a:prstGeom prst="rect">
            <a:avLst/>
          </a:prstGeom>
          <a:noFill/>
        </p:spPr>
        <p:txBody>
          <a:bodyPr wrap="square" rtlCol="0">
            <a:spAutoFit/>
          </a:bodyPr>
          <a:lstStyle/>
          <a:p>
            <a:r>
              <a:rPr lang="en-US" altLang="ko-KR" sz="1400" dirty="0">
                <a:solidFill>
                  <a:srgbClr val="00B0F0"/>
                </a:solidFill>
              </a:rPr>
              <a:t>In the Home screen, you will have a dashboard with missed calls, voice mails and call forward setting.</a:t>
            </a:r>
          </a:p>
          <a:p>
            <a:r>
              <a:rPr lang="en-US" altLang="ko-KR" sz="1400" dirty="0">
                <a:solidFill>
                  <a:srgbClr val="00B0F0"/>
                </a:solidFill>
              </a:rPr>
              <a:t>The recent chat window is also displayed. On the left you have the main menu tab and on the top of the page you have the search box, new chat icon, dial pad and user settings.</a:t>
            </a:r>
          </a:p>
        </p:txBody>
      </p:sp>
      <p:pic>
        <p:nvPicPr>
          <p:cNvPr id="6" name="Picture 5">
            <a:extLst>
              <a:ext uri="{FF2B5EF4-FFF2-40B4-BE49-F238E27FC236}">
                <a16:creationId xmlns:a16="http://schemas.microsoft.com/office/drawing/2014/main" id="{6B9CD9E3-D9A6-4630-81FC-045318145D10}"/>
              </a:ext>
            </a:extLst>
          </p:cNvPr>
          <p:cNvPicPr>
            <a:picLocks noChangeAspect="1"/>
          </p:cNvPicPr>
          <p:nvPr/>
        </p:nvPicPr>
        <p:blipFill>
          <a:blip r:embed="rId2"/>
          <a:stretch>
            <a:fillRect/>
          </a:stretch>
        </p:blipFill>
        <p:spPr>
          <a:xfrm>
            <a:off x="1259034" y="1945911"/>
            <a:ext cx="6775833" cy="4577132"/>
          </a:xfrm>
          <a:prstGeom prst="rect">
            <a:avLst/>
          </a:prstGeom>
          <a:ln w="9525">
            <a:solidFill>
              <a:schemeClr val="bg1">
                <a:lumMod val="85000"/>
              </a:schemeClr>
            </a:solidFill>
          </a:ln>
        </p:spPr>
      </p:pic>
    </p:spTree>
    <p:extLst>
      <p:ext uri="{BB962C8B-B14F-4D97-AF65-F5344CB8AC3E}">
        <p14:creationId xmlns:p14="http://schemas.microsoft.com/office/powerpoint/2010/main" val="2889672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Web Client: Home</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307777"/>
          </a:xfrm>
          <a:prstGeom prst="rect">
            <a:avLst/>
          </a:prstGeom>
          <a:noFill/>
        </p:spPr>
        <p:txBody>
          <a:bodyPr wrap="square" rtlCol="0">
            <a:spAutoFit/>
          </a:bodyPr>
          <a:lstStyle/>
          <a:p>
            <a:r>
              <a:rPr lang="en-US" altLang="ko-KR" sz="1400" dirty="0">
                <a:solidFill>
                  <a:srgbClr val="00B0F0"/>
                </a:solidFill>
              </a:rPr>
              <a:t>Main Menu tab.</a:t>
            </a:r>
          </a:p>
        </p:txBody>
      </p:sp>
      <p:pic>
        <p:nvPicPr>
          <p:cNvPr id="7" name="Picture 6">
            <a:extLst>
              <a:ext uri="{FF2B5EF4-FFF2-40B4-BE49-F238E27FC236}">
                <a16:creationId xmlns:a16="http://schemas.microsoft.com/office/drawing/2014/main" id="{9202405C-8629-4CB6-A439-B9A9D74AAA3C}"/>
              </a:ext>
            </a:extLst>
          </p:cNvPr>
          <p:cNvPicPr>
            <a:picLocks noChangeAspect="1"/>
          </p:cNvPicPr>
          <p:nvPr/>
        </p:nvPicPr>
        <p:blipFill>
          <a:blip r:embed="rId2"/>
          <a:stretch>
            <a:fillRect/>
          </a:stretch>
        </p:blipFill>
        <p:spPr>
          <a:xfrm>
            <a:off x="1096575" y="1505114"/>
            <a:ext cx="7015397" cy="4738959"/>
          </a:xfrm>
          <a:prstGeom prst="rect">
            <a:avLst/>
          </a:prstGeom>
          <a:noFill/>
          <a:ln w="9525">
            <a:solidFill>
              <a:schemeClr val="bg1">
                <a:lumMod val="85000"/>
              </a:schemeClr>
            </a:solidFill>
          </a:ln>
        </p:spPr>
      </p:pic>
      <p:sp>
        <p:nvSpPr>
          <p:cNvPr id="8" name="Rectangle 7">
            <a:extLst>
              <a:ext uri="{FF2B5EF4-FFF2-40B4-BE49-F238E27FC236}">
                <a16:creationId xmlns:a16="http://schemas.microsoft.com/office/drawing/2014/main" id="{A9762311-AEFF-418C-A4AD-4B9F66EDC986}"/>
              </a:ext>
            </a:extLst>
          </p:cNvPr>
          <p:cNvSpPr/>
          <p:nvPr/>
        </p:nvSpPr>
        <p:spPr>
          <a:xfrm>
            <a:off x="1518407" y="2212968"/>
            <a:ext cx="6593565" cy="4031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9" name="Rectangle: Rounded Corners 8">
            <a:extLst>
              <a:ext uri="{FF2B5EF4-FFF2-40B4-BE49-F238E27FC236}">
                <a16:creationId xmlns:a16="http://schemas.microsoft.com/office/drawing/2014/main" id="{6A1C6B15-89BD-4AD9-9807-023E27B8B5F7}"/>
              </a:ext>
            </a:extLst>
          </p:cNvPr>
          <p:cNvSpPr/>
          <p:nvPr/>
        </p:nvSpPr>
        <p:spPr>
          <a:xfrm>
            <a:off x="1113353" y="2519347"/>
            <a:ext cx="354035" cy="332565"/>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0" name="Rectangle: Rounded Corners 9">
            <a:extLst>
              <a:ext uri="{FF2B5EF4-FFF2-40B4-BE49-F238E27FC236}">
                <a16:creationId xmlns:a16="http://schemas.microsoft.com/office/drawing/2014/main" id="{F7FCC8FC-F46E-4554-ADB5-09D1CBCE9DC6}"/>
              </a:ext>
            </a:extLst>
          </p:cNvPr>
          <p:cNvSpPr/>
          <p:nvPr/>
        </p:nvSpPr>
        <p:spPr>
          <a:xfrm>
            <a:off x="1121742" y="2925439"/>
            <a:ext cx="354035" cy="332565"/>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1" name="Rectangle: Rounded Corners 10">
            <a:extLst>
              <a:ext uri="{FF2B5EF4-FFF2-40B4-BE49-F238E27FC236}">
                <a16:creationId xmlns:a16="http://schemas.microsoft.com/office/drawing/2014/main" id="{D4AC88E0-2CFC-48D9-A4CD-F75820EE5FF8}"/>
              </a:ext>
            </a:extLst>
          </p:cNvPr>
          <p:cNvSpPr/>
          <p:nvPr/>
        </p:nvSpPr>
        <p:spPr>
          <a:xfrm>
            <a:off x="1123140" y="3346287"/>
            <a:ext cx="354035" cy="332565"/>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2" name="Rectangle: Rounded Corners 11">
            <a:extLst>
              <a:ext uri="{FF2B5EF4-FFF2-40B4-BE49-F238E27FC236}">
                <a16:creationId xmlns:a16="http://schemas.microsoft.com/office/drawing/2014/main" id="{B02FAE7D-054D-42F9-B391-D1006F56051F}"/>
              </a:ext>
            </a:extLst>
          </p:cNvPr>
          <p:cNvSpPr/>
          <p:nvPr/>
        </p:nvSpPr>
        <p:spPr>
          <a:xfrm>
            <a:off x="1113352" y="3766974"/>
            <a:ext cx="354035" cy="332565"/>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cxnSp>
        <p:nvCxnSpPr>
          <p:cNvPr id="13" name="Straight Arrow Connector 12">
            <a:extLst>
              <a:ext uri="{FF2B5EF4-FFF2-40B4-BE49-F238E27FC236}">
                <a16:creationId xmlns:a16="http://schemas.microsoft.com/office/drawing/2014/main" id="{4A3CD499-FFCD-4467-B8E5-42B23CEB80A0}"/>
              </a:ext>
            </a:extLst>
          </p:cNvPr>
          <p:cNvCxnSpPr/>
          <p:nvPr/>
        </p:nvCxnSpPr>
        <p:spPr>
          <a:xfrm>
            <a:off x="1475777" y="2670348"/>
            <a:ext cx="864066" cy="0"/>
          </a:xfrm>
          <a:prstGeom prst="straightConnector1">
            <a:avLst/>
          </a:prstGeom>
          <a:ln w="19050">
            <a:solidFill>
              <a:schemeClr val="accent6">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7A511F4-CC6A-406A-90DA-044CC33D315D}"/>
              </a:ext>
            </a:extLst>
          </p:cNvPr>
          <p:cNvSpPr txBox="1"/>
          <p:nvPr/>
        </p:nvSpPr>
        <p:spPr>
          <a:xfrm>
            <a:off x="2415252" y="2484293"/>
            <a:ext cx="2066591" cy="338554"/>
          </a:xfrm>
          <a:prstGeom prst="rect">
            <a:avLst/>
          </a:prstGeom>
          <a:noFill/>
        </p:spPr>
        <p:txBody>
          <a:bodyPr wrap="none" rtlCol="0">
            <a:spAutoFit/>
          </a:bodyPr>
          <a:lstStyle/>
          <a:p>
            <a:r>
              <a:rPr lang="en-US" sz="1600" b="1" dirty="0">
                <a:solidFill>
                  <a:srgbClr val="00B0F0"/>
                </a:solidFill>
              </a:rPr>
              <a:t>Go to Home screen</a:t>
            </a:r>
            <a:endParaRPr lang="en-US" sz="1600" dirty="0">
              <a:solidFill>
                <a:srgbClr val="00B0F0"/>
              </a:solidFill>
            </a:endParaRPr>
          </a:p>
        </p:txBody>
      </p:sp>
      <p:cxnSp>
        <p:nvCxnSpPr>
          <p:cNvPr id="15" name="Straight Arrow Connector 14">
            <a:extLst>
              <a:ext uri="{FF2B5EF4-FFF2-40B4-BE49-F238E27FC236}">
                <a16:creationId xmlns:a16="http://schemas.microsoft.com/office/drawing/2014/main" id="{E9D8AC73-A56F-4A2D-8208-F1D84D62CCBA}"/>
              </a:ext>
            </a:extLst>
          </p:cNvPr>
          <p:cNvCxnSpPr>
            <a:cxnSpLocks/>
          </p:cNvCxnSpPr>
          <p:nvPr/>
        </p:nvCxnSpPr>
        <p:spPr>
          <a:xfrm>
            <a:off x="1510018" y="3091196"/>
            <a:ext cx="829733" cy="0"/>
          </a:xfrm>
          <a:prstGeom prst="straightConnector1">
            <a:avLst/>
          </a:prstGeom>
          <a:ln w="19050">
            <a:solidFill>
              <a:schemeClr val="accent6">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5A30986-427C-44AA-B306-59974FBF20B1}"/>
              </a:ext>
            </a:extLst>
          </p:cNvPr>
          <p:cNvSpPr txBox="1"/>
          <p:nvPr/>
        </p:nvSpPr>
        <p:spPr>
          <a:xfrm>
            <a:off x="2415252" y="2898676"/>
            <a:ext cx="4937570" cy="1077218"/>
          </a:xfrm>
          <a:prstGeom prst="rect">
            <a:avLst/>
          </a:prstGeom>
          <a:noFill/>
        </p:spPr>
        <p:txBody>
          <a:bodyPr wrap="none" rtlCol="0">
            <a:spAutoFit/>
          </a:bodyPr>
          <a:lstStyle/>
          <a:p>
            <a:r>
              <a:rPr lang="en-US" sz="1600" b="1" dirty="0">
                <a:solidFill>
                  <a:srgbClr val="00B0F0"/>
                </a:solidFill>
              </a:rPr>
              <a:t>Go to Contacts screen</a:t>
            </a:r>
          </a:p>
          <a:p>
            <a:pPr marL="285750" indent="-285750">
              <a:buFontTx/>
              <a:buChar char="-"/>
            </a:pPr>
            <a:r>
              <a:rPr lang="en-US" sz="1600" dirty="0">
                <a:solidFill>
                  <a:srgbClr val="00B0F0"/>
                </a:solidFill>
              </a:rPr>
              <a:t>My contacts (Favorites, Personal contact, Group)</a:t>
            </a:r>
          </a:p>
          <a:p>
            <a:pPr marL="285750" indent="-285750">
              <a:buFontTx/>
              <a:buChar char="-"/>
            </a:pPr>
            <a:r>
              <a:rPr lang="en-US" sz="1600" dirty="0">
                <a:solidFill>
                  <a:srgbClr val="00B0F0"/>
                </a:solidFill>
              </a:rPr>
              <a:t>Organization directory, CRM</a:t>
            </a:r>
          </a:p>
          <a:p>
            <a:pPr marL="285750" indent="-285750">
              <a:buFontTx/>
              <a:buChar char="-"/>
            </a:pPr>
            <a:r>
              <a:rPr lang="en-US" sz="1600" dirty="0">
                <a:solidFill>
                  <a:srgbClr val="00B0F0"/>
                </a:solidFill>
              </a:rPr>
              <a:t>Directory search</a:t>
            </a:r>
          </a:p>
        </p:txBody>
      </p:sp>
      <p:sp>
        <p:nvSpPr>
          <p:cNvPr id="17" name="TextBox 16">
            <a:extLst>
              <a:ext uri="{FF2B5EF4-FFF2-40B4-BE49-F238E27FC236}">
                <a16:creationId xmlns:a16="http://schemas.microsoft.com/office/drawing/2014/main" id="{54A30C01-7EF1-4F4E-AA47-B1BDC76CDD1D}"/>
              </a:ext>
            </a:extLst>
          </p:cNvPr>
          <p:cNvSpPr txBox="1"/>
          <p:nvPr/>
        </p:nvSpPr>
        <p:spPr>
          <a:xfrm>
            <a:off x="2415252" y="4039902"/>
            <a:ext cx="3789692" cy="1077218"/>
          </a:xfrm>
          <a:prstGeom prst="rect">
            <a:avLst/>
          </a:prstGeom>
          <a:noFill/>
        </p:spPr>
        <p:txBody>
          <a:bodyPr wrap="none" rtlCol="0">
            <a:spAutoFit/>
          </a:bodyPr>
          <a:lstStyle/>
          <a:p>
            <a:r>
              <a:rPr lang="en-US" sz="1600" b="1" dirty="0">
                <a:solidFill>
                  <a:srgbClr val="00B0F0"/>
                </a:solidFill>
              </a:rPr>
              <a:t>Go to Calls screen</a:t>
            </a:r>
          </a:p>
          <a:p>
            <a:pPr marL="285750" indent="-285750">
              <a:buFontTx/>
              <a:buChar char="-"/>
            </a:pPr>
            <a:r>
              <a:rPr lang="en-US" sz="1600" dirty="0">
                <a:solidFill>
                  <a:srgbClr val="00B0F0"/>
                </a:solidFill>
              </a:rPr>
              <a:t>Call logs (All call, Missed call)</a:t>
            </a:r>
          </a:p>
          <a:p>
            <a:pPr marL="285750" indent="-285750">
              <a:buFontTx/>
              <a:buChar char="-"/>
            </a:pPr>
            <a:r>
              <a:rPr lang="en-US" sz="1600" dirty="0">
                <a:solidFill>
                  <a:srgbClr val="00B0F0"/>
                </a:solidFill>
              </a:rPr>
              <a:t>Keypad (for dialing &amp; searching)</a:t>
            </a:r>
          </a:p>
          <a:p>
            <a:pPr marL="285750" indent="-285750">
              <a:buFontTx/>
              <a:buChar char="-"/>
            </a:pPr>
            <a:r>
              <a:rPr lang="en-US" sz="1600" dirty="0">
                <a:solidFill>
                  <a:srgbClr val="00B0F0"/>
                </a:solidFill>
              </a:rPr>
              <a:t>Voice mail, Pickup, Unpark, Barge in</a:t>
            </a:r>
          </a:p>
        </p:txBody>
      </p:sp>
      <p:cxnSp>
        <p:nvCxnSpPr>
          <p:cNvPr id="18" name="Straight Arrow Connector 17">
            <a:extLst>
              <a:ext uri="{FF2B5EF4-FFF2-40B4-BE49-F238E27FC236}">
                <a16:creationId xmlns:a16="http://schemas.microsoft.com/office/drawing/2014/main" id="{39B21C66-C9B1-4045-AB51-FABA3234FB46}"/>
              </a:ext>
            </a:extLst>
          </p:cNvPr>
          <p:cNvCxnSpPr>
            <a:cxnSpLocks/>
          </p:cNvCxnSpPr>
          <p:nvPr/>
        </p:nvCxnSpPr>
        <p:spPr>
          <a:xfrm>
            <a:off x="1503740" y="3512043"/>
            <a:ext cx="903900" cy="732200"/>
          </a:xfrm>
          <a:prstGeom prst="straightConnector1">
            <a:avLst/>
          </a:prstGeom>
          <a:ln w="19050">
            <a:solidFill>
              <a:schemeClr val="accent6">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9A18A45-5F19-4278-9F62-D02DED1452E1}"/>
              </a:ext>
            </a:extLst>
          </p:cNvPr>
          <p:cNvSpPr txBox="1"/>
          <p:nvPr/>
        </p:nvSpPr>
        <p:spPr>
          <a:xfrm>
            <a:off x="2415252" y="5180529"/>
            <a:ext cx="3608680" cy="1077218"/>
          </a:xfrm>
          <a:prstGeom prst="rect">
            <a:avLst/>
          </a:prstGeom>
          <a:noFill/>
        </p:spPr>
        <p:txBody>
          <a:bodyPr wrap="none" rtlCol="0">
            <a:spAutoFit/>
          </a:bodyPr>
          <a:lstStyle/>
          <a:p>
            <a:r>
              <a:rPr lang="en-US" sz="1600" b="1" dirty="0">
                <a:solidFill>
                  <a:srgbClr val="00B0F0"/>
                </a:solidFill>
              </a:rPr>
              <a:t>Go to Chat screen</a:t>
            </a:r>
          </a:p>
          <a:p>
            <a:pPr marL="285750" indent="-285750">
              <a:buFontTx/>
              <a:buChar char="-"/>
            </a:pPr>
            <a:r>
              <a:rPr lang="en-US" sz="1600" dirty="0">
                <a:solidFill>
                  <a:srgbClr val="00B0F0"/>
                </a:solidFill>
              </a:rPr>
              <a:t>Chat list (Favorite, Recent)</a:t>
            </a:r>
          </a:p>
          <a:p>
            <a:pPr marL="285750" indent="-285750">
              <a:buFontTx/>
              <a:buChar char="-"/>
            </a:pPr>
            <a:r>
              <a:rPr lang="en-US" sz="1600" dirty="0">
                <a:solidFill>
                  <a:srgbClr val="00B0F0"/>
                </a:solidFill>
              </a:rPr>
              <a:t>Chat area</a:t>
            </a:r>
          </a:p>
          <a:p>
            <a:pPr marL="285750" indent="-285750">
              <a:buFontTx/>
              <a:buChar char="-"/>
            </a:pPr>
            <a:r>
              <a:rPr lang="en-US" sz="1600" dirty="0">
                <a:solidFill>
                  <a:srgbClr val="00B0F0"/>
                </a:solidFill>
              </a:rPr>
              <a:t>Participants, Search, Files, Setting</a:t>
            </a:r>
          </a:p>
        </p:txBody>
      </p:sp>
      <p:cxnSp>
        <p:nvCxnSpPr>
          <p:cNvPr id="20" name="Straight Arrow Connector 19">
            <a:extLst>
              <a:ext uri="{FF2B5EF4-FFF2-40B4-BE49-F238E27FC236}">
                <a16:creationId xmlns:a16="http://schemas.microsoft.com/office/drawing/2014/main" id="{D1FE925B-DA59-4CD9-BB5A-30E3BA6D2FB3}"/>
              </a:ext>
            </a:extLst>
          </p:cNvPr>
          <p:cNvCxnSpPr>
            <a:cxnSpLocks/>
          </p:cNvCxnSpPr>
          <p:nvPr/>
        </p:nvCxnSpPr>
        <p:spPr>
          <a:xfrm>
            <a:off x="1492553" y="3924500"/>
            <a:ext cx="915087" cy="1425950"/>
          </a:xfrm>
          <a:prstGeom prst="straightConnector1">
            <a:avLst/>
          </a:prstGeom>
          <a:ln w="19050">
            <a:solidFill>
              <a:schemeClr val="accent6">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274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Web Client: Home</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307777"/>
          </a:xfrm>
          <a:prstGeom prst="rect">
            <a:avLst/>
          </a:prstGeom>
          <a:noFill/>
        </p:spPr>
        <p:txBody>
          <a:bodyPr wrap="square" rtlCol="0">
            <a:spAutoFit/>
          </a:bodyPr>
          <a:lstStyle/>
          <a:p>
            <a:endParaRPr lang="en-US" altLang="ko-KR" sz="1400" dirty="0">
              <a:solidFill>
                <a:srgbClr val="00B0F0"/>
              </a:solidFill>
            </a:endParaRPr>
          </a:p>
        </p:txBody>
      </p:sp>
      <p:pic>
        <p:nvPicPr>
          <p:cNvPr id="22" name="Picture 21">
            <a:extLst>
              <a:ext uri="{FF2B5EF4-FFF2-40B4-BE49-F238E27FC236}">
                <a16:creationId xmlns:a16="http://schemas.microsoft.com/office/drawing/2014/main" id="{839C654A-A620-412C-86D5-297F7F28A101}"/>
              </a:ext>
            </a:extLst>
          </p:cNvPr>
          <p:cNvPicPr>
            <a:picLocks noChangeAspect="1"/>
          </p:cNvPicPr>
          <p:nvPr/>
        </p:nvPicPr>
        <p:blipFill>
          <a:blip r:embed="rId2"/>
          <a:stretch>
            <a:fillRect/>
          </a:stretch>
        </p:blipFill>
        <p:spPr>
          <a:xfrm>
            <a:off x="1089470" y="1598952"/>
            <a:ext cx="7015397" cy="4738959"/>
          </a:xfrm>
          <a:prstGeom prst="rect">
            <a:avLst/>
          </a:prstGeom>
          <a:ln w="9525">
            <a:solidFill>
              <a:schemeClr val="bg1">
                <a:lumMod val="85000"/>
              </a:schemeClr>
            </a:solidFill>
          </a:ln>
        </p:spPr>
      </p:pic>
      <p:sp>
        <p:nvSpPr>
          <p:cNvPr id="23" name="Rectangle 22">
            <a:extLst>
              <a:ext uri="{FF2B5EF4-FFF2-40B4-BE49-F238E27FC236}">
                <a16:creationId xmlns:a16="http://schemas.microsoft.com/office/drawing/2014/main" id="{B62B1BC6-F3F8-4B40-B4E5-D59482F8CDD3}"/>
              </a:ext>
            </a:extLst>
          </p:cNvPr>
          <p:cNvSpPr/>
          <p:nvPr/>
        </p:nvSpPr>
        <p:spPr>
          <a:xfrm>
            <a:off x="1089470" y="2580286"/>
            <a:ext cx="7015397" cy="3757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24" name="Rectangle: Rounded Corners 23">
            <a:extLst>
              <a:ext uri="{FF2B5EF4-FFF2-40B4-BE49-F238E27FC236}">
                <a16:creationId xmlns:a16="http://schemas.microsoft.com/office/drawing/2014/main" id="{FA41BD79-5C88-4150-873B-0524624A475D}"/>
              </a:ext>
            </a:extLst>
          </p:cNvPr>
          <p:cNvSpPr/>
          <p:nvPr/>
        </p:nvSpPr>
        <p:spPr>
          <a:xfrm>
            <a:off x="3002845" y="2269237"/>
            <a:ext cx="1353575" cy="332565"/>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5" name="Rectangle: Rounded Corners 24">
            <a:extLst>
              <a:ext uri="{FF2B5EF4-FFF2-40B4-BE49-F238E27FC236}">
                <a16:creationId xmlns:a16="http://schemas.microsoft.com/office/drawing/2014/main" id="{893953B5-AA13-438D-88A7-DE682D54268A}"/>
              </a:ext>
            </a:extLst>
          </p:cNvPr>
          <p:cNvSpPr/>
          <p:nvPr/>
        </p:nvSpPr>
        <p:spPr>
          <a:xfrm>
            <a:off x="7103106" y="2258989"/>
            <a:ext cx="1008866" cy="321297"/>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cxnSp>
        <p:nvCxnSpPr>
          <p:cNvPr id="26" name="Straight Arrow Connector 25">
            <a:extLst>
              <a:ext uri="{FF2B5EF4-FFF2-40B4-BE49-F238E27FC236}">
                <a16:creationId xmlns:a16="http://schemas.microsoft.com/office/drawing/2014/main" id="{A9206A7F-5EA8-4398-8FCA-B38B53181EB1}"/>
              </a:ext>
            </a:extLst>
          </p:cNvPr>
          <p:cNvCxnSpPr>
            <a:cxnSpLocks/>
            <a:endCxn id="27" idx="0"/>
          </p:cNvCxnSpPr>
          <p:nvPr/>
        </p:nvCxnSpPr>
        <p:spPr>
          <a:xfrm flipH="1">
            <a:off x="3199159" y="2614566"/>
            <a:ext cx="433874" cy="203489"/>
          </a:xfrm>
          <a:prstGeom prst="straightConnector1">
            <a:avLst/>
          </a:prstGeom>
          <a:ln w="19050">
            <a:solidFill>
              <a:schemeClr val="accent6">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217738F-C0F9-4863-A561-4E0049A3B8C0}"/>
              </a:ext>
            </a:extLst>
          </p:cNvPr>
          <p:cNvSpPr txBox="1"/>
          <p:nvPr/>
        </p:nvSpPr>
        <p:spPr>
          <a:xfrm>
            <a:off x="1682420" y="2818055"/>
            <a:ext cx="3033477" cy="1569660"/>
          </a:xfrm>
          <a:prstGeom prst="rect">
            <a:avLst/>
          </a:prstGeom>
          <a:noFill/>
        </p:spPr>
        <p:txBody>
          <a:bodyPr wrap="square" rtlCol="0">
            <a:spAutoFit/>
          </a:bodyPr>
          <a:lstStyle/>
          <a:p>
            <a:r>
              <a:rPr lang="en-US" sz="1600" b="1" dirty="0">
                <a:solidFill>
                  <a:srgbClr val="00B0F0"/>
                </a:solidFill>
                <a:latin typeface="+mn-lt"/>
              </a:rPr>
              <a:t>Global Search</a:t>
            </a:r>
            <a:endParaRPr lang="en-US" sz="1600" dirty="0">
              <a:solidFill>
                <a:srgbClr val="00B0F0"/>
              </a:solidFill>
              <a:latin typeface="+mn-lt"/>
            </a:endParaRPr>
          </a:p>
          <a:p>
            <a:pPr marL="285750" indent="-285750">
              <a:buFontTx/>
              <a:buChar char="-"/>
            </a:pPr>
            <a:r>
              <a:rPr lang="en-US" sz="1600" dirty="0">
                <a:solidFill>
                  <a:srgbClr val="00B0F0"/>
                </a:solidFill>
                <a:latin typeface="+mn-lt"/>
              </a:rPr>
              <a:t>Comprehensive search for participants &amp; room names (immediately as you type), and message contents (when pressing Enter key)</a:t>
            </a:r>
          </a:p>
        </p:txBody>
      </p:sp>
      <p:sp>
        <p:nvSpPr>
          <p:cNvPr id="28" name="TextBox 27">
            <a:extLst>
              <a:ext uri="{FF2B5EF4-FFF2-40B4-BE49-F238E27FC236}">
                <a16:creationId xmlns:a16="http://schemas.microsoft.com/office/drawing/2014/main" id="{63952923-2C40-4994-9A2B-CCDE1CF17AAC}"/>
              </a:ext>
            </a:extLst>
          </p:cNvPr>
          <p:cNvSpPr txBox="1"/>
          <p:nvPr/>
        </p:nvSpPr>
        <p:spPr>
          <a:xfrm>
            <a:off x="4930210" y="2818055"/>
            <a:ext cx="3033477" cy="3539430"/>
          </a:xfrm>
          <a:prstGeom prst="rect">
            <a:avLst/>
          </a:prstGeom>
          <a:noFill/>
        </p:spPr>
        <p:txBody>
          <a:bodyPr wrap="square" rtlCol="0">
            <a:spAutoFit/>
          </a:bodyPr>
          <a:lstStyle/>
          <a:p>
            <a:r>
              <a:rPr lang="en-US" sz="1600" b="1" dirty="0">
                <a:solidFill>
                  <a:srgbClr val="00B0F0"/>
                </a:solidFill>
                <a:latin typeface="+mn-lt"/>
              </a:rPr>
              <a:t>New Chat</a:t>
            </a:r>
            <a:endParaRPr lang="en-US" sz="1600" dirty="0">
              <a:solidFill>
                <a:srgbClr val="00B0F0"/>
              </a:solidFill>
              <a:latin typeface="+mn-lt"/>
            </a:endParaRPr>
          </a:p>
          <a:p>
            <a:pPr marL="285750" indent="-285750">
              <a:buFontTx/>
              <a:buChar char="-"/>
            </a:pPr>
            <a:r>
              <a:rPr lang="en-US" sz="1600" dirty="0">
                <a:solidFill>
                  <a:srgbClr val="00B0F0"/>
                </a:solidFill>
                <a:latin typeface="+mn-lt"/>
              </a:rPr>
              <a:t>Creates new chat</a:t>
            </a:r>
          </a:p>
          <a:p>
            <a:pPr marL="285750" indent="-285750">
              <a:buFontTx/>
              <a:buChar char="-"/>
            </a:pPr>
            <a:endParaRPr lang="en-US" sz="1600" dirty="0">
              <a:solidFill>
                <a:srgbClr val="00B0F0"/>
              </a:solidFill>
              <a:latin typeface="+mn-lt"/>
            </a:endParaRPr>
          </a:p>
          <a:p>
            <a:r>
              <a:rPr lang="en-US" sz="1600" b="1" dirty="0">
                <a:solidFill>
                  <a:srgbClr val="00B0F0"/>
                </a:solidFill>
                <a:latin typeface="+mn-lt"/>
              </a:rPr>
              <a:t>Keypad</a:t>
            </a:r>
            <a:endParaRPr lang="en-US" sz="1600" dirty="0">
              <a:solidFill>
                <a:srgbClr val="00B0F0"/>
              </a:solidFill>
              <a:latin typeface="+mn-lt"/>
            </a:endParaRPr>
          </a:p>
          <a:p>
            <a:pPr marL="285750" indent="-285750">
              <a:buFontTx/>
              <a:buChar char="-"/>
            </a:pPr>
            <a:r>
              <a:rPr lang="en-US" sz="1600" dirty="0">
                <a:solidFill>
                  <a:srgbClr val="00B0F0"/>
                </a:solidFill>
                <a:latin typeface="+mn-lt"/>
              </a:rPr>
              <a:t>Shows keypad for dialing &amp; searching</a:t>
            </a:r>
          </a:p>
          <a:p>
            <a:pPr marL="285750" indent="-285750">
              <a:buFontTx/>
              <a:buChar char="-"/>
            </a:pPr>
            <a:endParaRPr lang="en-US" sz="1600" dirty="0">
              <a:solidFill>
                <a:srgbClr val="00B0F0"/>
              </a:solidFill>
              <a:latin typeface="+mn-lt"/>
            </a:endParaRPr>
          </a:p>
          <a:p>
            <a:r>
              <a:rPr lang="en-US" sz="1600" b="1" dirty="0">
                <a:solidFill>
                  <a:srgbClr val="00B0F0"/>
                </a:solidFill>
                <a:latin typeface="+mn-lt"/>
              </a:rPr>
              <a:t>Personal Setting</a:t>
            </a:r>
            <a:endParaRPr lang="en-US" sz="1600" dirty="0">
              <a:solidFill>
                <a:srgbClr val="00B0F0"/>
              </a:solidFill>
              <a:latin typeface="+mn-lt"/>
            </a:endParaRPr>
          </a:p>
          <a:p>
            <a:pPr marL="285750" indent="-285750">
              <a:buFontTx/>
              <a:buChar char="-"/>
            </a:pPr>
            <a:r>
              <a:rPr lang="en-US" sz="1600" dirty="0">
                <a:solidFill>
                  <a:srgbClr val="00B0F0"/>
                </a:solidFill>
                <a:latin typeface="+mn-lt"/>
              </a:rPr>
              <a:t>Shows and/or edits personal info, presence, notification, call forward, anonymous call reject, device settings and password</a:t>
            </a:r>
          </a:p>
          <a:p>
            <a:pPr marL="285750" indent="-285750">
              <a:buFontTx/>
              <a:buChar char="-"/>
            </a:pPr>
            <a:r>
              <a:rPr lang="en-US" sz="1600" dirty="0">
                <a:solidFill>
                  <a:srgbClr val="00B0F0"/>
                </a:solidFill>
                <a:latin typeface="+mn-lt"/>
              </a:rPr>
              <a:t>Log out</a:t>
            </a:r>
          </a:p>
        </p:txBody>
      </p:sp>
      <p:cxnSp>
        <p:nvCxnSpPr>
          <p:cNvPr id="29" name="Straight Arrow Connector 28">
            <a:extLst>
              <a:ext uri="{FF2B5EF4-FFF2-40B4-BE49-F238E27FC236}">
                <a16:creationId xmlns:a16="http://schemas.microsoft.com/office/drawing/2014/main" id="{2364F312-B2D0-41C6-9DF2-752AA68B6E56}"/>
              </a:ext>
            </a:extLst>
          </p:cNvPr>
          <p:cNvCxnSpPr>
            <a:cxnSpLocks/>
          </p:cNvCxnSpPr>
          <p:nvPr/>
        </p:nvCxnSpPr>
        <p:spPr>
          <a:xfrm flipH="1">
            <a:off x="6636976" y="2606177"/>
            <a:ext cx="970565" cy="287017"/>
          </a:xfrm>
          <a:prstGeom prst="straightConnector1">
            <a:avLst/>
          </a:prstGeom>
          <a:ln w="19050">
            <a:solidFill>
              <a:schemeClr val="accent6">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DE62DD6D-EA98-4750-B4C1-B4411F6946C3}"/>
              </a:ext>
            </a:extLst>
          </p:cNvPr>
          <p:cNvPicPr>
            <a:picLocks noChangeAspect="1"/>
          </p:cNvPicPr>
          <p:nvPr/>
        </p:nvPicPr>
        <p:blipFill>
          <a:blip r:embed="rId3"/>
          <a:stretch>
            <a:fillRect/>
          </a:stretch>
        </p:blipFill>
        <p:spPr>
          <a:xfrm>
            <a:off x="6018372" y="2849152"/>
            <a:ext cx="266700" cy="247650"/>
          </a:xfrm>
          <a:prstGeom prst="rect">
            <a:avLst/>
          </a:prstGeom>
        </p:spPr>
      </p:pic>
      <p:pic>
        <p:nvPicPr>
          <p:cNvPr id="31" name="Picture 30">
            <a:extLst>
              <a:ext uri="{FF2B5EF4-FFF2-40B4-BE49-F238E27FC236}">
                <a16:creationId xmlns:a16="http://schemas.microsoft.com/office/drawing/2014/main" id="{7B3859D5-5534-4449-BE08-E44FFC39B2C7}"/>
              </a:ext>
            </a:extLst>
          </p:cNvPr>
          <p:cNvPicPr>
            <a:picLocks noChangeAspect="1"/>
          </p:cNvPicPr>
          <p:nvPr/>
        </p:nvPicPr>
        <p:blipFill>
          <a:blip r:embed="rId4"/>
          <a:stretch>
            <a:fillRect/>
          </a:stretch>
        </p:blipFill>
        <p:spPr>
          <a:xfrm>
            <a:off x="5825075" y="3600068"/>
            <a:ext cx="266700" cy="247650"/>
          </a:xfrm>
          <a:prstGeom prst="rect">
            <a:avLst/>
          </a:prstGeom>
        </p:spPr>
      </p:pic>
      <p:pic>
        <p:nvPicPr>
          <p:cNvPr id="32" name="Picture 31">
            <a:extLst>
              <a:ext uri="{FF2B5EF4-FFF2-40B4-BE49-F238E27FC236}">
                <a16:creationId xmlns:a16="http://schemas.microsoft.com/office/drawing/2014/main" id="{367B60FD-2861-406A-A5DC-902EA1859431}"/>
              </a:ext>
            </a:extLst>
          </p:cNvPr>
          <p:cNvPicPr>
            <a:picLocks noChangeAspect="1"/>
          </p:cNvPicPr>
          <p:nvPr/>
        </p:nvPicPr>
        <p:blipFill>
          <a:blip r:embed="rId5"/>
          <a:stretch>
            <a:fillRect/>
          </a:stretch>
        </p:blipFill>
        <p:spPr>
          <a:xfrm>
            <a:off x="6712683" y="4420290"/>
            <a:ext cx="409575" cy="390525"/>
          </a:xfrm>
          <a:prstGeom prst="rect">
            <a:avLst/>
          </a:prstGeom>
        </p:spPr>
      </p:pic>
      <p:sp>
        <p:nvSpPr>
          <p:cNvPr id="33" name="TextBox 32">
            <a:extLst>
              <a:ext uri="{FF2B5EF4-FFF2-40B4-BE49-F238E27FC236}">
                <a16:creationId xmlns:a16="http://schemas.microsoft.com/office/drawing/2014/main" id="{D3AD4947-4CA2-4C73-B6F6-D135048B4715}"/>
              </a:ext>
            </a:extLst>
          </p:cNvPr>
          <p:cNvSpPr txBox="1"/>
          <p:nvPr/>
        </p:nvSpPr>
        <p:spPr>
          <a:xfrm>
            <a:off x="586810" y="1046189"/>
            <a:ext cx="8500533" cy="307777"/>
          </a:xfrm>
          <a:prstGeom prst="rect">
            <a:avLst/>
          </a:prstGeom>
          <a:noFill/>
        </p:spPr>
        <p:txBody>
          <a:bodyPr wrap="square" rtlCol="0">
            <a:spAutoFit/>
          </a:bodyPr>
          <a:lstStyle/>
          <a:p>
            <a:r>
              <a:rPr lang="en-US" altLang="ko-KR" sz="1400" dirty="0">
                <a:solidFill>
                  <a:srgbClr val="00B0F0"/>
                </a:solidFill>
              </a:rPr>
              <a:t>Global search, new chat, keypad and personal settings.</a:t>
            </a:r>
          </a:p>
        </p:txBody>
      </p:sp>
    </p:spTree>
    <p:extLst>
      <p:ext uri="{BB962C8B-B14F-4D97-AF65-F5344CB8AC3E}">
        <p14:creationId xmlns:p14="http://schemas.microsoft.com/office/powerpoint/2010/main" val="2976152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Web Client: Home</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307777"/>
          </a:xfrm>
          <a:prstGeom prst="rect">
            <a:avLst/>
          </a:prstGeom>
          <a:noFill/>
        </p:spPr>
        <p:txBody>
          <a:bodyPr wrap="square" rtlCol="0">
            <a:spAutoFit/>
          </a:bodyPr>
          <a:lstStyle/>
          <a:p>
            <a:endParaRPr lang="en-US" altLang="ko-KR" sz="1400" dirty="0">
              <a:solidFill>
                <a:srgbClr val="00B0F0"/>
              </a:solidFill>
            </a:endParaRPr>
          </a:p>
        </p:txBody>
      </p:sp>
      <p:sp>
        <p:nvSpPr>
          <p:cNvPr id="33" name="TextBox 32">
            <a:extLst>
              <a:ext uri="{FF2B5EF4-FFF2-40B4-BE49-F238E27FC236}">
                <a16:creationId xmlns:a16="http://schemas.microsoft.com/office/drawing/2014/main" id="{D3AD4947-4CA2-4C73-B6F6-D135048B4715}"/>
              </a:ext>
            </a:extLst>
          </p:cNvPr>
          <p:cNvSpPr txBox="1"/>
          <p:nvPr/>
        </p:nvSpPr>
        <p:spPr>
          <a:xfrm>
            <a:off x="586810" y="1046189"/>
            <a:ext cx="8500533" cy="307777"/>
          </a:xfrm>
          <a:prstGeom prst="rect">
            <a:avLst/>
          </a:prstGeom>
          <a:noFill/>
        </p:spPr>
        <p:txBody>
          <a:bodyPr wrap="square" rtlCol="0">
            <a:spAutoFit/>
          </a:bodyPr>
          <a:lstStyle/>
          <a:p>
            <a:r>
              <a:rPr lang="en-US" altLang="ko-KR" sz="1400" dirty="0">
                <a:solidFill>
                  <a:srgbClr val="00B0F0"/>
                </a:solidFill>
              </a:rPr>
              <a:t>Dashboard and my extension number.</a:t>
            </a:r>
          </a:p>
        </p:txBody>
      </p:sp>
      <p:pic>
        <p:nvPicPr>
          <p:cNvPr id="16" name="Picture 15">
            <a:extLst>
              <a:ext uri="{FF2B5EF4-FFF2-40B4-BE49-F238E27FC236}">
                <a16:creationId xmlns:a16="http://schemas.microsoft.com/office/drawing/2014/main" id="{CD34EC5A-3D18-4B41-827C-1FB4739B4C95}"/>
              </a:ext>
            </a:extLst>
          </p:cNvPr>
          <p:cNvPicPr>
            <a:picLocks noChangeAspect="1"/>
          </p:cNvPicPr>
          <p:nvPr/>
        </p:nvPicPr>
        <p:blipFill>
          <a:blip r:embed="rId2"/>
          <a:stretch>
            <a:fillRect/>
          </a:stretch>
        </p:blipFill>
        <p:spPr>
          <a:xfrm>
            <a:off x="1324364" y="1608978"/>
            <a:ext cx="7015397" cy="4738959"/>
          </a:xfrm>
          <a:prstGeom prst="rect">
            <a:avLst/>
          </a:prstGeom>
          <a:ln w="9525">
            <a:solidFill>
              <a:schemeClr val="bg1">
                <a:lumMod val="85000"/>
              </a:schemeClr>
            </a:solidFill>
          </a:ln>
        </p:spPr>
      </p:pic>
      <p:sp>
        <p:nvSpPr>
          <p:cNvPr id="17" name="Rectangle 16">
            <a:extLst>
              <a:ext uri="{FF2B5EF4-FFF2-40B4-BE49-F238E27FC236}">
                <a16:creationId xmlns:a16="http://schemas.microsoft.com/office/drawing/2014/main" id="{05B7CF86-2643-44BC-ABE6-617A0BC7B771}"/>
              </a:ext>
            </a:extLst>
          </p:cNvPr>
          <p:cNvSpPr/>
          <p:nvPr/>
        </p:nvSpPr>
        <p:spPr>
          <a:xfrm>
            <a:off x="1746196" y="4808361"/>
            <a:ext cx="6593565" cy="1539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8" name="Rectangle 17">
            <a:extLst>
              <a:ext uri="{FF2B5EF4-FFF2-40B4-BE49-F238E27FC236}">
                <a16:creationId xmlns:a16="http://schemas.microsoft.com/office/drawing/2014/main" id="{83F07F41-8B3A-4E87-89AB-20FCB1E2810B}"/>
              </a:ext>
            </a:extLst>
          </p:cNvPr>
          <p:cNvSpPr/>
          <p:nvPr/>
        </p:nvSpPr>
        <p:spPr>
          <a:xfrm>
            <a:off x="1746196" y="2316833"/>
            <a:ext cx="6593565" cy="49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9" name="Rectangle 18">
            <a:extLst>
              <a:ext uri="{FF2B5EF4-FFF2-40B4-BE49-F238E27FC236}">
                <a16:creationId xmlns:a16="http://schemas.microsoft.com/office/drawing/2014/main" id="{F54E7DC3-3DE6-498D-ABAB-A74566279412}"/>
              </a:ext>
            </a:extLst>
          </p:cNvPr>
          <p:cNvSpPr/>
          <p:nvPr/>
        </p:nvSpPr>
        <p:spPr>
          <a:xfrm>
            <a:off x="1324365" y="2316834"/>
            <a:ext cx="421832" cy="4031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20" name="Rectangle 19">
            <a:extLst>
              <a:ext uri="{FF2B5EF4-FFF2-40B4-BE49-F238E27FC236}">
                <a16:creationId xmlns:a16="http://schemas.microsoft.com/office/drawing/2014/main" id="{0B01155A-4618-46E8-973B-B7CAE7802BC4}"/>
              </a:ext>
            </a:extLst>
          </p:cNvPr>
          <p:cNvSpPr/>
          <p:nvPr/>
        </p:nvSpPr>
        <p:spPr>
          <a:xfrm>
            <a:off x="8205719" y="2590312"/>
            <a:ext cx="134042" cy="3757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34" name="Rectangle: Rounded Corners 33">
            <a:extLst>
              <a:ext uri="{FF2B5EF4-FFF2-40B4-BE49-F238E27FC236}">
                <a16:creationId xmlns:a16="http://schemas.microsoft.com/office/drawing/2014/main" id="{E0784B52-57C9-4EFA-98C9-0D885AD95CE0}"/>
              </a:ext>
            </a:extLst>
          </p:cNvPr>
          <p:cNvSpPr/>
          <p:nvPr/>
        </p:nvSpPr>
        <p:spPr>
          <a:xfrm>
            <a:off x="2440786" y="2828561"/>
            <a:ext cx="781874" cy="302003"/>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5" name="Rectangle: Rounded Corners 34">
            <a:extLst>
              <a:ext uri="{FF2B5EF4-FFF2-40B4-BE49-F238E27FC236}">
                <a16:creationId xmlns:a16="http://schemas.microsoft.com/office/drawing/2014/main" id="{023D99D7-3B2C-4D29-81E7-394849734937}"/>
              </a:ext>
            </a:extLst>
          </p:cNvPr>
          <p:cNvSpPr/>
          <p:nvPr/>
        </p:nvSpPr>
        <p:spPr>
          <a:xfrm>
            <a:off x="2089845" y="3307023"/>
            <a:ext cx="981811" cy="1081890"/>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6" name="Rectangle: Rounded Corners 35">
            <a:extLst>
              <a:ext uri="{FF2B5EF4-FFF2-40B4-BE49-F238E27FC236}">
                <a16:creationId xmlns:a16="http://schemas.microsoft.com/office/drawing/2014/main" id="{38DDA9A9-2520-45ED-BC2D-BECC82A39794}"/>
              </a:ext>
            </a:extLst>
          </p:cNvPr>
          <p:cNvSpPr/>
          <p:nvPr/>
        </p:nvSpPr>
        <p:spPr>
          <a:xfrm>
            <a:off x="3423692" y="3307023"/>
            <a:ext cx="981811" cy="1081890"/>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7" name="Rectangle: Rounded Corners 36">
            <a:extLst>
              <a:ext uri="{FF2B5EF4-FFF2-40B4-BE49-F238E27FC236}">
                <a16:creationId xmlns:a16="http://schemas.microsoft.com/office/drawing/2014/main" id="{135098D4-4FBF-4D3D-A9E9-6E7D0472729D}"/>
              </a:ext>
            </a:extLst>
          </p:cNvPr>
          <p:cNvSpPr/>
          <p:nvPr/>
        </p:nvSpPr>
        <p:spPr>
          <a:xfrm>
            <a:off x="5147782" y="3307023"/>
            <a:ext cx="1933813" cy="1081890"/>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cxnSp>
        <p:nvCxnSpPr>
          <p:cNvPr id="38" name="Straight Arrow Connector 37">
            <a:extLst>
              <a:ext uri="{FF2B5EF4-FFF2-40B4-BE49-F238E27FC236}">
                <a16:creationId xmlns:a16="http://schemas.microsoft.com/office/drawing/2014/main" id="{425BD72A-5000-4CDF-B0D1-CACE9BDF6484}"/>
              </a:ext>
            </a:extLst>
          </p:cNvPr>
          <p:cNvCxnSpPr>
            <a:cxnSpLocks/>
          </p:cNvCxnSpPr>
          <p:nvPr/>
        </p:nvCxnSpPr>
        <p:spPr>
          <a:xfrm flipV="1">
            <a:off x="3239438" y="2668028"/>
            <a:ext cx="402670" cy="281003"/>
          </a:xfrm>
          <a:prstGeom prst="straightConnector1">
            <a:avLst/>
          </a:prstGeom>
          <a:ln w="19050">
            <a:solidFill>
              <a:schemeClr val="accent6">
                <a:lumMod val="90000"/>
                <a:lumOff val="1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BEC76FA-BE25-4160-9488-9B54AAEFD7AB}"/>
              </a:ext>
            </a:extLst>
          </p:cNvPr>
          <p:cNvSpPr txBox="1"/>
          <p:nvPr/>
        </p:nvSpPr>
        <p:spPr>
          <a:xfrm>
            <a:off x="3650497" y="2416581"/>
            <a:ext cx="2072081" cy="584775"/>
          </a:xfrm>
          <a:prstGeom prst="rect">
            <a:avLst/>
          </a:prstGeom>
          <a:noFill/>
        </p:spPr>
        <p:txBody>
          <a:bodyPr wrap="square" rtlCol="0">
            <a:spAutoFit/>
          </a:bodyPr>
          <a:lstStyle/>
          <a:p>
            <a:r>
              <a:rPr lang="en-US" sz="1600" b="1" dirty="0">
                <a:solidFill>
                  <a:srgbClr val="00B0F0"/>
                </a:solidFill>
              </a:rPr>
              <a:t>My extension number</a:t>
            </a:r>
            <a:endParaRPr lang="en-US" sz="1600" dirty="0">
              <a:solidFill>
                <a:srgbClr val="00B0F0"/>
              </a:solidFill>
            </a:endParaRPr>
          </a:p>
        </p:txBody>
      </p:sp>
      <p:sp>
        <p:nvSpPr>
          <p:cNvPr id="40" name="TextBox 39">
            <a:extLst>
              <a:ext uri="{FF2B5EF4-FFF2-40B4-BE49-F238E27FC236}">
                <a16:creationId xmlns:a16="http://schemas.microsoft.com/office/drawing/2014/main" id="{5DBC6345-0307-4134-9B1E-7C5328D3346C}"/>
              </a:ext>
            </a:extLst>
          </p:cNvPr>
          <p:cNvSpPr txBox="1"/>
          <p:nvPr/>
        </p:nvSpPr>
        <p:spPr>
          <a:xfrm>
            <a:off x="1552153" y="4895240"/>
            <a:ext cx="2276501" cy="1323439"/>
          </a:xfrm>
          <a:prstGeom prst="rect">
            <a:avLst/>
          </a:prstGeom>
          <a:noFill/>
        </p:spPr>
        <p:txBody>
          <a:bodyPr wrap="square" rtlCol="0">
            <a:spAutoFit/>
          </a:bodyPr>
          <a:lstStyle/>
          <a:p>
            <a:r>
              <a:rPr lang="en-US" sz="1600" b="1" dirty="0">
                <a:solidFill>
                  <a:srgbClr val="00B0F0"/>
                </a:solidFill>
              </a:rPr>
              <a:t>Missed Call</a:t>
            </a:r>
            <a:endParaRPr lang="en-US" sz="1600" dirty="0">
              <a:solidFill>
                <a:srgbClr val="00B0F0"/>
              </a:solidFill>
            </a:endParaRPr>
          </a:p>
          <a:p>
            <a:pPr marL="285750" indent="-285750">
              <a:buFontTx/>
              <a:buChar char="-"/>
            </a:pPr>
            <a:r>
              <a:rPr lang="en-US" sz="1600" dirty="0">
                <a:solidFill>
                  <a:srgbClr val="00B0F0"/>
                </a:solidFill>
              </a:rPr>
              <a:t>Shows number of missed calls</a:t>
            </a:r>
          </a:p>
          <a:p>
            <a:pPr marL="285750" indent="-285750">
              <a:buFontTx/>
              <a:buChar char="-"/>
            </a:pPr>
            <a:r>
              <a:rPr lang="en-US" sz="1600" dirty="0">
                <a:solidFill>
                  <a:srgbClr val="00B0F0"/>
                </a:solidFill>
              </a:rPr>
              <a:t>When clicked, goes to ‘Calls’ screen</a:t>
            </a:r>
          </a:p>
        </p:txBody>
      </p:sp>
      <p:sp>
        <p:nvSpPr>
          <p:cNvPr id="41" name="TextBox 40">
            <a:extLst>
              <a:ext uri="{FF2B5EF4-FFF2-40B4-BE49-F238E27FC236}">
                <a16:creationId xmlns:a16="http://schemas.microsoft.com/office/drawing/2014/main" id="{888904B7-F6E2-4F6D-A2FE-58EFA52249F2}"/>
              </a:ext>
            </a:extLst>
          </p:cNvPr>
          <p:cNvSpPr txBox="1"/>
          <p:nvPr/>
        </p:nvSpPr>
        <p:spPr>
          <a:xfrm>
            <a:off x="3928311" y="4883563"/>
            <a:ext cx="2075949" cy="1569660"/>
          </a:xfrm>
          <a:prstGeom prst="rect">
            <a:avLst/>
          </a:prstGeom>
          <a:noFill/>
        </p:spPr>
        <p:txBody>
          <a:bodyPr wrap="square" rtlCol="0">
            <a:spAutoFit/>
          </a:bodyPr>
          <a:lstStyle/>
          <a:p>
            <a:r>
              <a:rPr lang="en-US" sz="1600" b="1" dirty="0">
                <a:solidFill>
                  <a:srgbClr val="00B0F0"/>
                </a:solidFill>
              </a:rPr>
              <a:t>Voice Mail</a:t>
            </a:r>
            <a:endParaRPr lang="en-US" sz="1600" dirty="0">
              <a:solidFill>
                <a:srgbClr val="00B0F0"/>
              </a:solidFill>
            </a:endParaRPr>
          </a:p>
          <a:p>
            <a:pPr marL="285750" indent="-285750">
              <a:buFontTx/>
              <a:buChar char="-"/>
            </a:pPr>
            <a:r>
              <a:rPr lang="en-US" sz="1600" dirty="0">
                <a:solidFill>
                  <a:srgbClr val="00B0F0"/>
                </a:solidFill>
              </a:rPr>
              <a:t>Shows number of voice mails</a:t>
            </a:r>
          </a:p>
          <a:p>
            <a:pPr marL="285750" indent="-285750">
              <a:buFontTx/>
              <a:buChar char="-"/>
            </a:pPr>
            <a:r>
              <a:rPr lang="en-US" sz="1600" dirty="0">
                <a:solidFill>
                  <a:srgbClr val="00B0F0"/>
                </a:solidFill>
              </a:rPr>
              <a:t>When clicked, accesses voice mail</a:t>
            </a:r>
          </a:p>
        </p:txBody>
      </p:sp>
      <p:sp>
        <p:nvSpPr>
          <p:cNvPr id="42" name="TextBox 41">
            <a:extLst>
              <a:ext uri="{FF2B5EF4-FFF2-40B4-BE49-F238E27FC236}">
                <a16:creationId xmlns:a16="http://schemas.microsoft.com/office/drawing/2014/main" id="{045A452B-67AC-471C-A5BD-9B4C2E97D7AC}"/>
              </a:ext>
            </a:extLst>
          </p:cNvPr>
          <p:cNvSpPr txBox="1"/>
          <p:nvPr/>
        </p:nvSpPr>
        <p:spPr>
          <a:xfrm>
            <a:off x="6123262" y="4882657"/>
            <a:ext cx="2121112" cy="1077218"/>
          </a:xfrm>
          <a:prstGeom prst="rect">
            <a:avLst/>
          </a:prstGeom>
          <a:noFill/>
        </p:spPr>
        <p:txBody>
          <a:bodyPr wrap="square" rtlCol="0">
            <a:spAutoFit/>
          </a:bodyPr>
          <a:lstStyle/>
          <a:p>
            <a:r>
              <a:rPr lang="en-US" sz="1600" b="1" dirty="0">
                <a:solidFill>
                  <a:srgbClr val="00B0F0"/>
                </a:solidFill>
              </a:rPr>
              <a:t>Call Forward</a:t>
            </a:r>
            <a:endParaRPr lang="en-US" sz="1600" dirty="0">
              <a:solidFill>
                <a:srgbClr val="00B0F0"/>
              </a:solidFill>
            </a:endParaRPr>
          </a:p>
          <a:p>
            <a:pPr marL="285750" indent="-285750">
              <a:buFontTx/>
              <a:buChar char="-"/>
            </a:pPr>
            <a:r>
              <a:rPr lang="en-US" sz="1600" dirty="0">
                <a:solidFill>
                  <a:srgbClr val="00B0F0"/>
                </a:solidFill>
              </a:rPr>
              <a:t>Shows and edits call forward setting</a:t>
            </a:r>
          </a:p>
        </p:txBody>
      </p:sp>
      <p:cxnSp>
        <p:nvCxnSpPr>
          <p:cNvPr id="43" name="Straight Arrow Connector 42">
            <a:extLst>
              <a:ext uri="{FF2B5EF4-FFF2-40B4-BE49-F238E27FC236}">
                <a16:creationId xmlns:a16="http://schemas.microsoft.com/office/drawing/2014/main" id="{D33D79BB-5F01-4802-A58E-8030DED4BA65}"/>
              </a:ext>
            </a:extLst>
          </p:cNvPr>
          <p:cNvCxnSpPr>
            <a:cxnSpLocks/>
          </p:cNvCxnSpPr>
          <p:nvPr/>
        </p:nvCxnSpPr>
        <p:spPr>
          <a:xfrm flipH="1">
            <a:off x="2177723" y="4407767"/>
            <a:ext cx="377860" cy="497069"/>
          </a:xfrm>
          <a:prstGeom prst="straightConnector1">
            <a:avLst/>
          </a:prstGeom>
          <a:ln w="19050">
            <a:solidFill>
              <a:schemeClr val="accent6">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8117258-4207-49BB-A14D-5CB2B9E05052}"/>
              </a:ext>
            </a:extLst>
          </p:cNvPr>
          <p:cNvCxnSpPr>
            <a:cxnSpLocks/>
          </p:cNvCxnSpPr>
          <p:nvPr/>
        </p:nvCxnSpPr>
        <p:spPr>
          <a:xfrm>
            <a:off x="3924915" y="4414079"/>
            <a:ext cx="581259" cy="468578"/>
          </a:xfrm>
          <a:prstGeom prst="straightConnector1">
            <a:avLst/>
          </a:prstGeom>
          <a:ln w="19050">
            <a:solidFill>
              <a:schemeClr val="accent6">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E69BE7A-92CC-418C-9345-E93AFC70FB1C}"/>
              </a:ext>
            </a:extLst>
          </p:cNvPr>
          <p:cNvCxnSpPr>
            <a:cxnSpLocks/>
          </p:cNvCxnSpPr>
          <p:nvPr/>
        </p:nvCxnSpPr>
        <p:spPr>
          <a:xfrm>
            <a:off x="6099871" y="4407767"/>
            <a:ext cx="629385" cy="497069"/>
          </a:xfrm>
          <a:prstGeom prst="straightConnector1">
            <a:avLst/>
          </a:prstGeom>
          <a:ln w="19050">
            <a:solidFill>
              <a:schemeClr val="accent6">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854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Web Client: Contact</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307777"/>
          </a:xfrm>
          <a:prstGeom prst="rect">
            <a:avLst/>
          </a:prstGeom>
          <a:noFill/>
        </p:spPr>
        <p:txBody>
          <a:bodyPr wrap="square" rtlCol="0">
            <a:spAutoFit/>
          </a:bodyPr>
          <a:lstStyle/>
          <a:p>
            <a:endParaRPr lang="en-US" altLang="ko-KR" sz="1400" dirty="0">
              <a:solidFill>
                <a:srgbClr val="00B0F0"/>
              </a:solidFill>
            </a:endParaRPr>
          </a:p>
        </p:txBody>
      </p:sp>
      <p:sp>
        <p:nvSpPr>
          <p:cNvPr id="33" name="TextBox 32">
            <a:extLst>
              <a:ext uri="{FF2B5EF4-FFF2-40B4-BE49-F238E27FC236}">
                <a16:creationId xmlns:a16="http://schemas.microsoft.com/office/drawing/2014/main" id="{D3AD4947-4CA2-4C73-B6F6-D135048B4715}"/>
              </a:ext>
            </a:extLst>
          </p:cNvPr>
          <p:cNvSpPr txBox="1"/>
          <p:nvPr/>
        </p:nvSpPr>
        <p:spPr>
          <a:xfrm>
            <a:off x="586809" y="1039807"/>
            <a:ext cx="8500533" cy="1169551"/>
          </a:xfrm>
          <a:prstGeom prst="rect">
            <a:avLst/>
          </a:prstGeom>
          <a:noFill/>
        </p:spPr>
        <p:txBody>
          <a:bodyPr wrap="square" rtlCol="0">
            <a:spAutoFit/>
          </a:bodyPr>
          <a:lstStyle/>
          <a:p>
            <a:r>
              <a:rPr lang="en-US" altLang="ko-KR" sz="1400" dirty="0">
                <a:solidFill>
                  <a:srgbClr val="00B0F0"/>
                </a:solidFill>
              </a:rPr>
              <a:t>In Contacts, when hovering the mouse over a contact item, menus for video, voice calls, chat and e-mail are displayed.</a:t>
            </a:r>
          </a:p>
          <a:p>
            <a:r>
              <a:rPr lang="en-US" altLang="ko-KR" sz="1400" dirty="0">
                <a:solidFill>
                  <a:srgbClr val="00B0F0"/>
                </a:solidFill>
              </a:rPr>
              <a:t>Clicking       (Menu icon) on the menu shows popup menus for adding/removing the contact from Favorites, moving/copying to other group and deleting from My Contacts.</a:t>
            </a:r>
          </a:p>
          <a:p>
            <a:endParaRPr lang="en-US" altLang="ko-KR" sz="1400" dirty="0"/>
          </a:p>
        </p:txBody>
      </p:sp>
      <p:pic>
        <p:nvPicPr>
          <p:cNvPr id="6" name="Picture 5">
            <a:extLst>
              <a:ext uri="{FF2B5EF4-FFF2-40B4-BE49-F238E27FC236}">
                <a16:creationId xmlns:a16="http://schemas.microsoft.com/office/drawing/2014/main" id="{058654AE-09C8-4FDF-9A21-AF08A2598CB3}"/>
              </a:ext>
            </a:extLst>
          </p:cNvPr>
          <p:cNvPicPr>
            <a:picLocks noChangeAspect="1"/>
          </p:cNvPicPr>
          <p:nvPr/>
        </p:nvPicPr>
        <p:blipFill>
          <a:blip r:embed="rId2"/>
          <a:stretch>
            <a:fillRect/>
          </a:stretch>
        </p:blipFill>
        <p:spPr>
          <a:xfrm>
            <a:off x="1707704" y="2243064"/>
            <a:ext cx="5897995" cy="4000334"/>
          </a:xfrm>
          <a:prstGeom prst="rect">
            <a:avLst/>
          </a:prstGeom>
          <a:ln>
            <a:solidFill>
              <a:schemeClr val="bg1">
                <a:lumMod val="85000"/>
              </a:schemeClr>
            </a:solidFill>
          </a:ln>
        </p:spPr>
      </p:pic>
      <p:sp>
        <p:nvSpPr>
          <p:cNvPr id="7" name="Rectangle: Rounded Corners 6">
            <a:extLst>
              <a:ext uri="{FF2B5EF4-FFF2-40B4-BE49-F238E27FC236}">
                <a16:creationId xmlns:a16="http://schemas.microsoft.com/office/drawing/2014/main" id="{CFBEA412-9D62-4DDF-97A3-DC2BF012DE96}"/>
              </a:ext>
            </a:extLst>
          </p:cNvPr>
          <p:cNvSpPr/>
          <p:nvPr/>
        </p:nvSpPr>
        <p:spPr>
          <a:xfrm>
            <a:off x="6387641" y="3725023"/>
            <a:ext cx="894548" cy="236989"/>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C4356AF-6D6A-4E90-A9CE-08B9C997F955}"/>
              </a:ext>
            </a:extLst>
          </p:cNvPr>
          <p:cNvSpPr/>
          <p:nvPr/>
        </p:nvSpPr>
        <p:spPr>
          <a:xfrm>
            <a:off x="6102122" y="3962012"/>
            <a:ext cx="978730" cy="721453"/>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D070D93-E312-4DEE-92EA-70D4DB8482E2}"/>
              </a:ext>
            </a:extLst>
          </p:cNvPr>
          <p:cNvPicPr>
            <a:picLocks noChangeAspect="1"/>
          </p:cNvPicPr>
          <p:nvPr/>
        </p:nvPicPr>
        <p:blipFill>
          <a:blip r:embed="rId3"/>
          <a:stretch>
            <a:fillRect/>
          </a:stretch>
        </p:blipFill>
        <p:spPr>
          <a:xfrm>
            <a:off x="1354110" y="1571346"/>
            <a:ext cx="228632" cy="123842"/>
          </a:xfrm>
          <a:prstGeom prst="rect">
            <a:avLst/>
          </a:prstGeom>
        </p:spPr>
      </p:pic>
    </p:spTree>
    <p:extLst>
      <p:ext uri="{BB962C8B-B14F-4D97-AF65-F5344CB8AC3E}">
        <p14:creationId xmlns:p14="http://schemas.microsoft.com/office/powerpoint/2010/main" val="2558311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Web Client: Contact</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307777"/>
          </a:xfrm>
          <a:prstGeom prst="rect">
            <a:avLst/>
          </a:prstGeom>
          <a:noFill/>
        </p:spPr>
        <p:txBody>
          <a:bodyPr wrap="square" rtlCol="0">
            <a:spAutoFit/>
          </a:bodyPr>
          <a:lstStyle/>
          <a:p>
            <a:endParaRPr lang="en-US" altLang="ko-KR" sz="1400" dirty="0">
              <a:solidFill>
                <a:srgbClr val="00B0F0"/>
              </a:solidFill>
            </a:endParaRPr>
          </a:p>
        </p:txBody>
      </p:sp>
      <p:sp>
        <p:nvSpPr>
          <p:cNvPr id="33" name="TextBox 32">
            <a:extLst>
              <a:ext uri="{FF2B5EF4-FFF2-40B4-BE49-F238E27FC236}">
                <a16:creationId xmlns:a16="http://schemas.microsoft.com/office/drawing/2014/main" id="{D3AD4947-4CA2-4C73-B6F6-D135048B4715}"/>
              </a:ext>
            </a:extLst>
          </p:cNvPr>
          <p:cNvSpPr txBox="1"/>
          <p:nvPr/>
        </p:nvSpPr>
        <p:spPr>
          <a:xfrm>
            <a:off x="586809" y="1035796"/>
            <a:ext cx="8500533" cy="954107"/>
          </a:xfrm>
          <a:prstGeom prst="rect">
            <a:avLst/>
          </a:prstGeom>
          <a:noFill/>
        </p:spPr>
        <p:txBody>
          <a:bodyPr wrap="square" rtlCol="0">
            <a:spAutoFit/>
          </a:bodyPr>
          <a:lstStyle/>
          <a:p>
            <a:r>
              <a:rPr lang="en-US" altLang="ko-KR" sz="1400" dirty="0">
                <a:solidFill>
                  <a:srgbClr val="00B0F0"/>
                </a:solidFill>
              </a:rPr>
              <a:t>By clicking       (Menu icon) contacts and groups can be added, edited or deleted.</a:t>
            </a:r>
          </a:p>
          <a:p>
            <a:r>
              <a:rPr lang="en-US" altLang="ko-KR" sz="1400" dirty="0">
                <a:solidFill>
                  <a:srgbClr val="00B0F0"/>
                </a:solidFill>
              </a:rPr>
              <a:t>In the search box you can search for user’s name and departments.</a:t>
            </a:r>
          </a:p>
          <a:p>
            <a:r>
              <a:rPr lang="en-US" altLang="ko-KR" sz="1400" dirty="0">
                <a:solidFill>
                  <a:srgbClr val="00B0F0"/>
                </a:solidFill>
              </a:rPr>
              <a:t>      (Setting icon) allows editing columns of the contact list.</a:t>
            </a:r>
          </a:p>
          <a:p>
            <a:r>
              <a:rPr lang="en-US" altLang="ko-KR" sz="1400" dirty="0">
                <a:solidFill>
                  <a:srgbClr val="00B0F0"/>
                </a:solidFill>
              </a:rPr>
              <a:t>      (Delete icon) is used to delete selected user from contact list of a group.</a:t>
            </a:r>
          </a:p>
        </p:txBody>
      </p:sp>
      <p:pic>
        <p:nvPicPr>
          <p:cNvPr id="6" name="Picture 5">
            <a:extLst>
              <a:ext uri="{FF2B5EF4-FFF2-40B4-BE49-F238E27FC236}">
                <a16:creationId xmlns:a16="http://schemas.microsoft.com/office/drawing/2014/main" id="{95069A65-3984-49AC-982A-99B3F736BEBA}"/>
              </a:ext>
            </a:extLst>
          </p:cNvPr>
          <p:cNvPicPr>
            <a:picLocks noChangeAspect="1"/>
          </p:cNvPicPr>
          <p:nvPr/>
        </p:nvPicPr>
        <p:blipFill>
          <a:blip r:embed="rId2"/>
          <a:stretch>
            <a:fillRect/>
          </a:stretch>
        </p:blipFill>
        <p:spPr>
          <a:xfrm>
            <a:off x="1881922" y="2356975"/>
            <a:ext cx="5910308" cy="4083486"/>
          </a:xfrm>
          <a:prstGeom prst="rect">
            <a:avLst/>
          </a:prstGeom>
          <a:ln w="9525">
            <a:solidFill>
              <a:schemeClr val="bg1">
                <a:lumMod val="85000"/>
              </a:schemeClr>
            </a:solidFill>
          </a:ln>
        </p:spPr>
      </p:pic>
      <p:sp>
        <p:nvSpPr>
          <p:cNvPr id="7" name="Rectangle: Rounded Corners 6">
            <a:extLst>
              <a:ext uri="{FF2B5EF4-FFF2-40B4-BE49-F238E27FC236}">
                <a16:creationId xmlns:a16="http://schemas.microsoft.com/office/drawing/2014/main" id="{F91A6412-52AB-415F-907F-EF3D9910F0DB}"/>
              </a:ext>
            </a:extLst>
          </p:cNvPr>
          <p:cNvSpPr/>
          <p:nvPr/>
        </p:nvSpPr>
        <p:spPr>
          <a:xfrm>
            <a:off x="3911600" y="3242832"/>
            <a:ext cx="177800" cy="160768"/>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FC2719B-F86F-4D0D-B290-B266A8B3A047}"/>
              </a:ext>
            </a:extLst>
          </p:cNvPr>
          <p:cNvPicPr>
            <a:picLocks noChangeAspect="1"/>
          </p:cNvPicPr>
          <p:nvPr/>
        </p:nvPicPr>
        <p:blipFill>
          <a:blip r:embed="rId3"/>
          <a:stretch>
            <a:fillRect/>
          </a:stretch>
        </p:blipFill>
        <p:spPr>
          <a:xfrm>
            <a:off x="1600167" y="1158796"/>
            <a:ext cx="228632" cy="123842"/>
          </a:xfrm>
          <a:prstGeom prst="rect">
            <a:avLst/>
          </a:prstGeom>
        </p:spPr>
      </p:pic>
      <p:pic>
        <p:nvPicPr>
          <p:cNvPr id="9" name="Picture 8">
            <a:extLst>
              <a:ext uri="{FF2B5EF4-FFF2-40B4-BE49-F238E27FC236}">
                <a16:creationId xmlns:a16="http://schemas.microsoft.com/office/drawing/2014/main" id="{C64DAB85-01B6-4F12-A4D9-4EA86D94FED5}"/>
              </a:ext>
            </a:extLst>
          </p:cNvPr>
          <p:cNvPicPr>
            <a:picLocks noChangeAspect="1"/>
          </p:cNvPicPr>
          <p:nvPr/>
        </p:nvPicPr>
        <p:blipFill>
          <a:blip r:embed="rId4">
            <a:clrChange>
              <a:clrFrom>
                <a:srgbClr val="ECF0F6"/>
              </a:clrFrom>
              <a:clrTo>
                <a:srgbClr val="ECF0F6">
                  <a:alpha val="0"/>
                </a:srgbClr>
              </a:clrTo>
            </a:clrChange>
          </a:blip>
          <a:stretch>
            <a:fillRect/>
          </a:stretch>
        </p:blipFill>
        <p:spPr>
          <a:xfrm>
            <a:off x="705603" y="1501103"/>
            <a:ext cx="219106" cy="228632"/>
          </a:xfrm>
          <a:prstGeom prst="rect">
            <a:avLst/>
          </a:prstGeom>
        </p:spPr>
      </p:pic>
      <p:pic>
        <p:nvPicPr>
          <p:cNvPr id="10" name="Picture 9">
            <a:extLst>
              <a:ext uri="{FF2B5EF4-FFF2-40B4-BE49-F238E27FC236}">
                <a16:creationId xmlns:a16="http://schemas.microsoft.com/office/drawing/2014/main" id="{13365E91-7CD3-49FF-B506-B5E1E0775201}"/>
              </a:ext>
            </a:extLst>
          </p:cNvPr>
          <p:cNvPicPr>
            <a:picLocks noChangeAspect="1"/>
          </p:cNvPicPr>
          <p:nvPr/>
        </p:nvPicPr>
        <p:blipFill>
          <a:blip r:embed="rId5">
            <a:clrChange>
              <a:clrFrom>
                <a:srgbClr val="ECF0F6"/>
              </a:clrFrom>
              <a:clrTo>
                <a:srgbClr val="ECF0F6">
                  <a:alpha val="0"/>
                </a:srgbClr>
              </a:clrTo>
            </a:clrChange>
          </a:blip>
          <a:stretch>
            <a:fillRect/>
          </a:stretch>
        </p:blipFill>
        <p:spPr>
          <a:xfrm>
            <a:off x="707231" y="1759792"/>
            <a:ext cx="200053" cy="200053"/>
          </a:xfrm>
          <a:prstGeom prst="rect">
            <a:avLst/>
          </a:prstGeom>
        </p:spPr>
      </p:pic>
    </p:spTree>
    <p:extLst>
      <p:ext uri="{BB962C8B-B14F-4D97-AF65-F5344CB8AC3E}">
        <p14:creationId xmlns:p14="http://schemas.microsoft.com/office/powerpoint/2010/main" val="638036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Portal Setup</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2893100"/>
          </a:xfrm>
          <a:prstGeom prst="rect">
            <a:avLst/>
          </a:prstGeom>
          <a:noFill/>
        </p:spPr>
        <p:txBody>
          <a:bodyPr wrap="square" rtlCol="0">
            <a:spAutoFit/>
          </a:bodyPr>
          <a:lstStyle/>
          <a:p>
            <a:r>
              <a:rPr lang="en-GB" sz="1400" dirty="0">
                <a:solidFill>
                  <a:srgbClr val="00B0F0"/>
                </a:solidFill>
              </a:rPr>
              <a:t>iPECS ONE is the new soft client for Cloud.</a:t>
            </a:r>
          </a:p>
          <a:p>
            <a:endParaRPr lang="en-GB" sz="1400" dirty="0">
              <a:solidFill>
                <a:srgbClr val="00B0F0"/>
              </a:solidFill>
            </a:endParaRPr>
          </a:p>
          <a:p>
            <a:r>
              <a:rPr lang="en-GB" sz="1400" dirty="0">
                <a:solidFill>
                  <a:srgbClr val="00B0F0"/>
                </a:solidFill>
              </a:rPr>
              <a:t>There are two licences available for iPECS ONE:</a:t>
            </a:r>
          </a:p>
          <a:p>
            <a:endParaRPr lang="en-GB" sz="1400" dirty="0">
              <a:solidFill>
                <a:srgbClr val="00B0F0"/>
              </a:solidFill>
            </a:endParaRPr>
          </a:p>
          <a:p>
            <a:pPr marL="285750" indent="-285750">
              <a:buFont typeface="Arial" panose="020B0604020202020204" pitchFamily="34" charset="0"/>
              <a:buChar char="•"/>
            </a:pPr>
            <a:r>
              <a:rPr lang="en-GB" sz="1400" dirty="0">
                <a:solidFill>
                  <a:srgbClr val="00B0F0"/>
                </a:solidFill>
              </a:rPr>
              <a:t>iPECS ONE Call Control: This is the iPECS ONE non-voice license and can only be used on the Web Client. The iPECS ONE Call Control license will work in conjunction with an E-LG phone. You can make and answer calls on the iPECS ONE Web Client but the speech will be passed through the E-LG phone.</a:t>
            </a:r>
          </a:p>
          <a:p>
            <a:endParaRPr lang="en-GB" sz="1400" dirty="0">
              <a:solidFill>
                <a:srgbClr val="00B0F0"/>
              </a:solidFill>
            </a:endParaRPr>
          </a:p>
          <a:p>
            <a:pPr marL="285750" indent="-285750">
              <a:buFont typeface="Arial" panose="020B0604020202020204" pitchFamily="34" charset="0"/>
              <a:buChar char="•"/>
            </a:pPr>
            <a:r>
              <a:rPr lang="en-GB" sz="1400" dirty="0">
                <a:solidFill>
                  <a:srgbClr val="00B0F0"/>
                </a:solidFill>
              </a:rPr>
              <a:t>iPECS ONE UC: This is the iPECS ONE with voice license. You can use the Web Client where the audio with come through the PC or on the iPECS ONE Mobile app. </a:t>
            </a:r>
          </a:p>
          <a:p>
            <a:endParaRPr lang="en-GB" sz="1400" dirty="0">
              <a:solidFill>
                <a:srgbClr val="00B0F0"/>
              </a:solidFill>
            </a:endParaRPr>
          </a:p>
          <a:p>
            <a:r>
              <a:rPr lang="en-GB" sz="1400" dirty="0">
                <a:solidFill>
                  <a:srgbClr val="00B0F0"/>
                </a:solidFill>
              </a:rPr>
              <a:t>Order the licence as normal in the Reseller portal &gt; Change Order.</a:t>
            </a:r>
          </a:p>
        </p:txBody>
      </p:sp>
      <p:pic>
        <p:nvPicPr>
          <p:cNvPr id="2" name="Picture 1">
            <a:extLst>
              <a:ext uri="{FF2B5EF4-FFF2-40B4-BE49-F238E27FC236}">
                <a16:creationId xmlns:a16="http://schemas.microsoft.com/office/drawing/2014/main" id="{8EC0D02E-4310-4566-BBA9-A9137ECCECB1}"/>
              </a:ext>
            </a:extLst>
          </p:cNvPr>
          <p:cNvPicPr>
            <a:picLocks noChangeAspect="1"/>
          </p:cNvPicPr>
          <p:nvPr/>
        </p:nvPicPr>
        <p:blipFill>
          <a:blip r:embed="rId2"/>
          <a:stretch>
            <a:fillRect/>
          </a:stretch>
        </p:blipFill>
        <p:spPr>
          <a:xfrm>
            <a:off x="786341" y="4207930"/>
            <a:ext cx="7842250" cy="2447073"/>
          </a:xfrm>
          <a:prstGeom prst="rect">
            <a:avLst/>
          </a:prstGeom>
        </p:spPr>
      </p:pic>
    </p:spTree>
    <p:extLst>
      <p:ext uri="{BB962C8B-B14F-4D97-AF65-F5344CB8AC3E}">
        <p14:creationId xmlns:p14="http://schemas.microsoft.com/office/powerpoint/2010/main" val="3181237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Web Client: Contact</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307777"/>
          </a:xfrm>
          <a:prstGeom prst="rect">
            <a:avLst/>
          </a:prstGeom>
          <a:noFill/>
        </p:spPr>
        <p:txBody>
          <a:bodyPr wrap="square" rtlCol="0">
            <a:spAutoFit/>
          </a:bodyPr>
          <a:lstStyle/>
          <a:p>
            <a:endParaRPr lang="en-US" altLang="ko-KR" sz="1400" dirty="0">
              <a:solidFill>
                <a:srgbClr val="00B0F0"/>
              </a:solidFill>
            </a:endParaRPr>
          </a:p>
        </p:txBody>
      </p:sp>
      <p:sp>
        <p:nvSpPr>
          <p:cNvPr id="33" name="TextBox 32">
            <a:extLst>
              <a:ext uri="{FF2B5EF4-FFF2-40B4-BE49-F238E27FC236}">
                <a16:creationId xmlns:a16="http://schemas.microsoft.com/office/drawing/2014/main" id="{D3AD4947-4CA2-4C73-B6F6-D135048B4715}"/>
              </a:ext>
            </a:extLst>
          </p:cNvPr>
          <p:cNvSpPr txBox="1"/>
          <p:nvPr/>
        </p:nvSpPr>
        <p:spPr>
          <a:xfrm>
            <a:off x="586809" y="1035796"/>
            <a:ext cx="8500533" cy="523220"/>
          </a:xfrm>
          <a:prstGeom prst="rect">
            <a:avLst/>
          </a:prstGeom>
          <a:noFill/>
        </p:spPr>
        <p:txBody>
          <a:bodyPr wrap="square" rtlCol="0">
            <a:spAutoFit/>
          </a:bodyPr>
          <a:lstStyle/>
          <a:p>
            <a:r>
              <a:rPr lang="en-US" altLang="ko-KR" sz="1400" dirty="0">
                <a:solidFill>
                  <a:srgbClr val="00B0F0"/>
                </a:solidFill>
              </a:rPr>
              <a:t>Organization shows the organization’s directory and its displayed as groups of departments</a:t>
            </a:r>
            <a:r>
              <a:rPr lang="en-US" altLang="ko-KR" sz="1400" dirty="0"/>
              <a:t>.</a:t>
            </a:r>
          </a:p>
          <a:p>
            <a:r>
              <a:rPr lang="en-US" altLang="ko-KR" sz="1400" dirty="0">
                <a:solidFill>
                  <a:srgbClr val="00B0F0"/>
                </a:solidFill>
              </a:rPr>
              <a:t>The CRM area shows CRM specific configurations if it is integrated.</a:t>
            </a:r>
          </a:p>
        </p:txBody>
      </p:sp>
      <p:pic>
        <p:nvPicPr>
          <p:cNvPr id="11" name="Picture 10">
            <a:extLst>
              <a:ext uri="{FF2B5EF4-FFF2-40B4-BE49-F238E27FC236}">
                <a16:creationId xmlns:a16="http://schemas.microsoft.com/office/drawing/2014/main" id="{CECC8394-55BD-4089-8BD9-3C2CC67793C1}"/>
              </a:ext>
            </a:extLst>
          </p:cNvPr>
          <p:cNvPicPr>
            <a:picLocks noChangeAspect="1"/>
          </p:cNvPicPr>
          <p:nvPr/>
        </p:nvPicPr>
        <p:blipFill>
          <a:blip r:embed="rId2"/>
          <a:stretch>
            <a:fillRect/>
          </a:stretch>
        </p:blipFill>
        <p:spPr>
          <a:xfrm>
            <a:off x="1673802" y="2036762"/>
            <a:ext cx="5897995" cy="4081991"/>
          </a:xfrm>
          <a:prstGeom prst="rect">
            <a:avLst/>
          </a:prstGeom>
          <a:ln w="9525">
            <a:solidFill>
              <a:schemeClr val="bg1">
                <a:lumMod val="85000"/>
              </a:schemeClr>
            </a:solidFill>
          </a:ln>
        </p:spPr>
      </p:pic>
    </p:spTree>
    <p:extLst>
      <p:ext uri="{BB962C8B-B14F-4D97-AF65-F5344CB8AC3E}">
        <p14:creationId xmlns:p14="http://schemas.microsoft.com/office/powerpoint/2010/main" val="2857503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Web Client: Call</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307777"/>
          </a:xfrm>
          <a:prstGeom prst="rect">
            <a:avLst/>
          </a:prstGeom>
          <a:noFill/>
        </p:spPr>
        <p:txBody>
          <a:bodyPr wrap="square" rtlCol="0">
            <a:spAutoFit/>
          </a:bodyPr>
          <a:lstStyle/>
          <a:p>
            <a:endParaRPr lang="en-US" altLang="ko-KR" sz="1400" dirty="0">
              <a:solidFill>
                <a:srgbClr val="00B0F0"/>
              </a:solidFill>
            </a:endParaRPr>
          </a:p>
        </p:txBody>
      </p:sp>
      <p:sp>
        <p:nvSpPr>
          <p:cNvPr id="33" name="TextBox 32">
            <a:extLst>
              <a:ext uri="{FF2B5EF4-FFF2-40B4-BE49-F238E27FC236}">
                <a16:creationId xmlns:a16="http://schemas.microsoft.com/office/drawing/2014/main" id="{D3AD4947-4CA2-4C73-B6F6-D135048B4715}"/>
              </a:ext>
            </a:extLst>
          </p:cNvPr>
          <p:cNvSpPr txBox="1"/>
          <p:nvPr/>
        </p:nvSpPr>
        <p:spPr>
          <a:xfrm>
            <a:off x="586809" y="1035796"/>
            <a:ext cx="8500533" cy="738664"/>
          </a:xfrm>
          <a:prstGeom prst="rect">
            <a:avLst/>
          </a:prstGeom>
          <a:noFill/>
        </p:spPr>
        <p:txBody>
          <a:bodyPr wrap="square" rtlCol="0">
            <a:spAutoFit/>
          </a:bodyPr>
          <a:lstStyle/>
          <a:p>
            <a:r>
              <a:rPr lang="en-US" altLang="ko-KR" sz="1400" dirty="0">
                <a:solidFill>
                  <a:srgbClr val="00B0F0"/>
                </a:solidFill>
              </a:rPr>
              <a:t>In the call log area is displayed all call logs and missed call logs.</a:t>
            </a:r>
          </a:p>
          <a:p>
            <a:r>
              <a:rPr lang="en-US" altLang="ko-KR" sz="1400" dirty="0">
                <a:solidFill>
                  <a:srgbClr val="00B0F0"/>
                </a:solidFill>
              </a:rPr>
              <a:t>The call operation area is used to make calls, access voice mail, pick up/unpark calls and barge in.</a:t>
            </a:r>
          </a:p>
          <a:p>
            <a:r>
              <a:rPr lang="en-US" altLang="ko-KR" sz="1400" dirty="0">
                <a:solidFill>
                  <a:srgbClr val="00B0F0"/>
                </a:solidFill>
              </a:rPr>
              <a:t>This side menu       is for displaying ‘My Contacts’ at the right edge.</a:t>
            </a:r>
          </a:p>
        </p:txBody>
      </p:sp>
      <p:pic>
        <p:nvPicPr>
          <p:cNvPr id="6" name="Picture 5">
            <a:extLst>
              <a:ext uri="{FF2B5EF4-FFF2-40B4-BE49-F238E27FC236}">
                <a16:creationId xmlns:a16="http://schemas.microsoft.com/office/drawing/2014/main" id="{04513174-36BE-4A30-849C-60C621AB50E8}"/>
              </a:ext>
            </a:extLst>
          </p:cNvPr>
          <p:cNvPicPr>
            <a:picLocks noChangeAspect="1"/>
          </p:cNvPicPr>
          <p:nvPr/>
        </p:nvPicPr>
        <p:blipFill>
          <a:blip r:embed="rId2"/>
          <a:stretch>
            <a:fillRect/>
          </a:stretch>
        </p:blipFill>
        <p:spPr>
          <a:xfrm>
            <a:off x="257927" y="2282376"/>
            <a:ext cx="5889474" cy="4079799"/>
          </a:xfrm>
          <a:prstGeom prst="rect">
            <a:avLst/>
          </a:prstGeom>
          <a:ln>
            <a:solidFill>
              <a:schemeClr val="bg1">
                <a:lumMod val="85000"/>
              </a:schemeClr>
            </a:solidFill>
          </a:ln>
        </p:spPr>
      </p:pic>
      <p:pic>
        <p:nvPicPr>
          <p:cNvPr id="7" name="Picture 6">
            <a:extLst>
              <a:ext uri="{FF2B5EF4-FFF2-40B4-BE49-F238E27FC236}">
                <a16:creationId xmlns:a16="http://schemas.microsoft.com/office/drawing/2014/main" id="{F777B078-96C7-4F80-A5ED-7D064C83518A}"/>
              </a:ext>
            </a:extLst>
          </p:cNvPr>
          <p:cNvPicPr>
            <a:picLocks noChangeAspect="1"/>
          </p:cNvPicPr>
          <p:nvPr/>
        </p:nvPicPr>
        <p:blipFill>
          <a:blip r:embed="rId3">
            <a:clrChange>
              <a:clrFrom>
                <a:srgbClr val="ECF0F6"/>
              </a:clrFrom>
              <a:clrTo>
                <a:srgbClr val="ECF0F6">
                  <a:alpha val="0"/>
                </a:srgbClr>
              </a:clrTo>
            </a:clrChange>
          </a:blip>
          <a:stretch>
            <a:fillRect/>
          </a:stretch>
        </p:blipFill>
        <p:spPr>
          <a:xfrm>
            <a:off x="1911451" y="1505114"/>
            <a:ext cx="182729" cy="285058"/>
          </a:xfrm>
          <a:prstGeom prst="rect">
            <a:avLst/>
          </a:prstGeom>
        </p:spPr>
      </p:pic>
      <p:pic>
        <p:nvPicPr>
          <p:cNvPr id="9" name="Picture 8">
            <a:extLst>
              <a:ext uri="{FF2B5EF4-FFF2-40B4-BE49-F238E27FC236}">
                <a16:creationId xmlns:a16="http://schemas.microsoft.com/office/drawing/2014/main" id="{E2C59028-551F-4202-A14F-068BB093D2FD}"/>
              </a:ext>
            </a:extLst>
          </p:cNvPr>
          <p:cNvPicPr>
            <a:picLocks noChangeAspect="1"/>
          </p:cNvPicPr>
          <p:nvPr/>
        </p:nvPicPr>
        <p:blipFill>
          <a:blip r:embed="rId4"/>
          <a:stretch>
            <a:fillRect/>
          </a:stretch>
        </p:blipFill>
        <p:spPr>
          <a:xfrm>
            <a:off x="6549773" y="2674424"/>
            <a:ext cx="3295702" cy="3295702"/>
          </a:xfrm>
          <a:prstGeom prst="rect">
            <a:avLst/>
          </a:prstGeom>
          <a:ln>
            <a:solidFill>
              <a:schemeClr val="bg1">
                <a:lumMod val="85000"/>
              </a:schemeClr>
            </a:solidFill>
          </a:ln>
        </p:spPr>
      </p:pic>
      <p:sp>
        <p:nvSpPr>
          <p:cNvPr id="12" name="Rectangle: Rounded Corners 11">
            <a:extLst>
              <a:ext uri="{FF2B5EF4-FFF2-40B4-BE49-F238E27FC236}">
                <a16:creationId xmlns:a16="http://schemas.microsoft.com/office/drawing/2014/main" id="{0A33742C-D2A8-4DA1-B18D-D30E8DADD30E}"/>
              </a:ext>
            </a:extLst>
          </p:cNvPr>
          <p:cNvSpPr/>
          <p:nvPr/>
        </p:nvSpPr>
        <p:spPr>
          <a:xfrm>
            <a:off x="5993484" y="4598389"/>
            <a:ext cx="237983" cy="328409"/>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C93E7E32-7107-4CBA-82F1-A423C2A19B29}"/>
              </a:ext>
            </a:extLst>
          </p:cNvPr>
          <p:cNvSpPr/>
          <p:nvPr/>
        </p:nvSpPr>
        <p:spPr>
          <a:xfrm>
            <a:off x="6271032" y="4665021"/>
            <a:ext cx="239176" cy="195143"/>
          </a:xfrm>
          <a:prstGeom prst="rightArrow">
            <a:avLst/>
          </a:prstGeom>
          <a:solidFill>
            <a:schemeClr val="accent6">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3AAB80B-9ABF-4ACF-A918-8AB7F3797E31}"/>
              </a:ext>
            </a:extLst>
          </p:cNvPr>
          <p:cNvSpPr/>
          <p:nvPr/>
        </p:nvSpPr>
        <p:spPr>
          <a:xfrm>
            <a:off x="8077200" y="2674424"/>
            <a:ext cx="1768276" cy="3387709"/>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14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Web Client: Call</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307777"/>
          </a:xfrm>
          <a:prstGeom prst="rect">
            <a:avLst/>
          </a:prstGeom>
          <a:noFill/>
        </p:spPr>
        <p:txBody>
          <a:bodyPr wrap="square" rtlCol="0">
            <a:spAutoFit/>
          </a:bodyPr>
          <a:lstStyle/>
          <a:p>
            <a:endParaRPr lang="en-US" altLang="ko-KR" sz="1400" dirty="0">
              <a:solidFill>
                <a:srgbClr val="00B0F0"/>
              </a:solidFill>
            </a:endParaRPr>
          </a:p>
        </p:txBody>
      </p:sp>
      <p:sp>
        <p:nvSpPr>
          <p:cNvPr id="33" name="TextBox 32">
            <a:extLst>
              <a:ext uri="{FF2B5EF4-FFF2-40B4-BE49-F238E27FC236}">
                <a16:creationId xmlns:a16="http://schemas.microsoft.com/office/drawing/2014/main" id="{D3AD4947-4CA2-4C73-B6F6-D135048B4715}"/>
              </a:ext>
            </a:extLst>
          </p:cNvPr>
          <p:cNvSpPr txBox="1"/>
          <p:nvPr/>
        </p:nvSpPr>
        <p:spPr>
          <a:xfrm>
            <a:off x="586809" y="1035796"/>
            <a:ext cx="8500533" cy="523220"/>
          </a:xfrm>
          <a:prstGeom prst="rect">
            <a:avLst/>
          </a:prstGeom>
          <a:noFill/>
        </p:spPr>
        <p:txBody>
          <a:bodyPr wrap="square" rtlCol="0">
            <a:spAutoFit/>
          </a:bodyPr>
          <a:lstStyle/>
          <a:p>
            <a:r>
              <a:rPr lang="en-US" altLang="ko-KR" sz="1400" dirty="0">
                <a:solidFill>
                  <a:srgbClr val="00B0F0"/>
                </a:solidFill>
              </a:rPr>
              <a:t>Clicking ‘All’ or ‘Missed Call’ selects type of call logs to be displayed.</a:t>
            </a:r>
          </a:p>
          <a:p>
            <a:r>
              <a:rPr lang="en-US" altLang="ko-KR" sz="1400" dirty="0">
                <a:solidFill>
                  <a:srgbClr val="00B0F0"/>
                </a:solidFill>
              </a:rPr>
              <a:t>     (Menu icon) of  a call will show a popup menu for call details and deleting from call log.</a:t>
            </a:r>
          </a:p>
        </p:txBody>
      </p:sp>
      <p:pic>
        <p:nvPicPr>
          <p:cNvPr id="9" name="Picture 8">
            <a:extLst>
              <a:ext uri="{FF2B5EF4-FFF2-40B4-BE49-F238E27FC236}">
                <a16:creationId xmlns:a16="http://schemas.microsoft.com/office/drawing/2014/main" id="{968BE39E-30B4-4138-8255-8F7975A596D9}"/>
              </a:ext>
            </a:extLst>
          </p:cNvPr>
          <p:cNvPicPr>
            <a:picLocks noChangeAspect="1"/>
          </p:cNvPicPr>
          <p:nvPr/>
        </p:nvPicPr>
        <p:blipFill>
          <a:blip r:embed="rId2"/>
          <a:stretch>
            <a:fillRect/>
          </a:stretch>
        </p:blipFill>
        <p:spPr>
          <a:xfrm>
            <a:off x="795605" y="2195166"/>
            <a:ext cx="3686075" cy="4079799"/>
          </a:xfrm>
          <a:prstGeom prst="rect">
            <a:avLst/>
          </a:prstGeom>
          <a:ln>
            <a:solidFill>
              <a:schemeClr val="bg1">
                <a:lumMod val="85000"/>
              </a:schemeClr>
            </a:solidFill>
          </a:ln>
        </p:spPr>
      </p:pic>
      <p:pic>
        <p:nvPicPr>
          <p:cNvPr id="10" name="Picture 9">
            <a:extLst>
              <a:ext uri="{FF2B5EF4-FFF2-40B4-BE49-F238E27FC236}">
                <a16:creationId xmlns:a16="http://schemas.microsoft.com/office/drawing/2014/main" id="{5DAD95AD-0932-45C8-A686-105B5374F134}"/>
              </a:ext>
            </a:extLst>
          </p:cNvPr>
          <p:cNvPicPr>
            <a:picLocks noChangeAspect="1"/>
          </p:cNvPicPr>
          <p:nvPr/>
        </p:nvPicPr>
        <p:blipFill>
          <a:blip r:embed="rId3"/>
          <a:stretch>
            <a:fillRect/>
          </a:stretch>
        </p:blipFill>
        <p:spPr>
          <a:xfrm>
            <a:off x="2905876" y="4394456"/>
            <a:ext cx="2823220" cy="1961395"/>
          </a:xfrm>
          <a:prstGeom prst="rect">
            <a:avLst/>
          </a:prstGeom>
          <a:ln>
            <a:solidFill>
              <a:schemeClr val="bg1">
                <a:lumMod val="85000"/>
              </a:schemeClr>
            </a:solidFill>
          </a:ln>
        </p:spPr>
      </p:pic>
      <p:pic>
        <p:nvPicPr>
          <p:cNvPr id="11" name="Picture 10">
            <a:extLst>
              <a:ext uri="{FF2B5EF4-FFF2-40B4-BE49-F238E27FC236}">
                <a16:creationId xmlns:a16="http://schemas.microsoft.com/office/drawing/2014/main" id="{C01DC053-8CF0-4B5D-AC4C-D1CEC68DA0C9}"/>
              </a:ext>
            </a:extLst>
          </p:cNvPr>
          <p:cNvPicPr>
            <a:picLocks noChangeAspect="1"/>
          </p:cNvPicPr>
          <p:nvPr/>
        </p:nvPicPr>
        <p:blipFill>
          <a:blip r:embed="rId4"/>
          <a:stretch>
            <a:fillRect/>
          </a:stretch>
        </p:blipFill>
        <p:spPr>
          <a:xfrm>
            <a:off x="6293907" y="2195165"/>
            <a:ext cx="2403077" cy="4079799"/>
          </a:xfrm>
          <a:prstGeom prst="rect">
            <a:avLst/>
          </a:prstGeom>
          <a:ln>
            <a:solidFill>
              <a:schemeClr val="bg1">
                <a:lumMod val="85000"/>
              </a:schemeClr>
            </a:solidFill>
          </a:ln>
        </p:spPr>
      </p:pic>
      <p:sp>
        <p:nvSpPr>
          <p:cNvPr id="12" name="Rectangle: Rounded Corners 11">
            <a:extLst>
              <a:ext uri="{FF2B5EF4-FFF2-40B4-BE49-F238E27FC236}">
                <a16:creationId xmlns:a16="http://schemas.microsoft.com/office/drawing/2014/main" id="{50D57EF6-A97A-472E-B33C-C1A7AF0D5279}"/>
              </a:ext>
            </a:extLst>
          </p:cNvPr>
          <p:cNvSpPr/>
          <p:nvPr/>
        </p:nvSpPr>
        <p:spPr>
          <a:xfrm>
            <a:off x="803993" y="2241672"/>
            <a:ext cx="1247401" cy="328409"/>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523EC072-5E6B-4058-ABB4-52D88ECC190F}"/>
              </a:ext>
            </a:extLst>
          </p:cNvPr>
          <p:cNvSpPr/>
          <p:nvPr/>
        </p:nvSpPr>
        <p:spPr>
          <a:xfrm>
            <a:off x="7416027" y="2241672"/>
            <a:ext cx="1247401" cy="328409"/>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D9F3F73-9F5D-41EA-9C5A-433443D0C1E7}"/>
              </a:ext>
            </a:extLst>
          </p:cNvPr>
          <p:cNvSpPr/>
          <p:nvPr/>
        </p:nvSpPr>
        <p:spPr>
          <a:xfrm>
            <a:off x="2847153" y="2884744"/>
            <a:ext cx="1575804" cy="1252183"/>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C16934AE-4DAC-43F1-B54B-DDF8B2763E5A}"/>
              </a:ext>
            </a:extLst>
          </p:cNvPr>
          <p:cNvSpPr/>
          <p:nvPr/>
        </p:nvSpPr>
        <p:spPr>
          <a:xfrm>
            <a:off x="2838764" y="4349751"/>
            <a:ext cx="2954120" cy="2068981"/>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a:extLst>
              <a:ext uri="{FF2B5EF4-FFF2-40B4-BE49-F238E27FC236}">
                <a16:creationId xmlns:a16="http://schemas.microsoft.com/office/drawing/2014/main" id="{312F46FF-2925-4998-89FD-856A49DE36F4}"/>
              </a:ext>
            </a:extLst>
          </p:cNvPr>
          <p:cNvSpPr/>
          <p:nvPr/>
        </p:nvSpPr>
        <p:spPr>
          <a:xfrm>
            <a:off x="3525398" y="3478729"/>
            <a:ext cx="417102" cy="1086036"/>
          </a:xfrm>
          <a:prstGeom prst="arc">
            <a:avLst>
              <a:gd name="adj1" fmla="val 16200000"/>
              <a:gd name="adj2" fmla="val 5108895"/>
            </a:avLst>
          </a:prstGeom>
          <a:ln w="12700">
            <a:solidFill>
              <a:srgbClr val="E66319"/>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2" name="Picture 21">
            <a:extLst>
              <a:ext uri="{FF2B5EF4-FFF2-40B4-BE49-F238E27FC236}">
                <a16:creationId xmlns:a16="http://schemas.microsoft.com/office/drawing/2014/main" id="{AC6EE84E-7408-47A7-A6AB-DBA194F46076}"/>
              </a:ext>
            </a:extLst>
          </p:cNvPr>
          <p:cNvPicPr>
            <a:picLocks noChangeAspect="1"/>
          </p:cNvPicPr>
          <p:nvPr/>
        </p:nvPicPr>
        <p:blipFill>
          <a:blip r:embed="rId5"/>
          <a:stretch>
            <a:fillRect/>
          </a:stretch>
        </p:blipFill>
        <p:spPr>
          <a:xfrm>
            <a:off x="705674" y="1332169"/>
            <a:ext cx="228632" cy="123842"/>
          </a:xfrm>
          <a:prstGeom prst="rect">
            <a:avLst/>
          </a:prstGeom>
        </p:spPr>
      </p:pic>
    </p:spTree>
    <p:extLst>
      <p:ext uri="{BB962C8B-B14F-4D97-AF65-F5344CB8AC3E}">
        <p14:creationId xmlns:p14="http://schemas.microsoft.com/office/powerpoint/2010/main" val="2716516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Web Client: Call</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307777"/>
          </a:xfrm>
          <a:prstGeom prst="rect">
            <a:avLst/>
          </a:prstGeom>
          <a:noFill/>
        </p:spPr>
        <p:txBody>
          <a:bodyPr wrap="square" rtlCol="0">
            <a:spAutoFit/>
          </a:bodyPr>
          <a:lstStyle/>
          <a:p>
            <a:endParaRPr lang="en-US" altLang="ko-KR" sz="1400" dirty="0">
              <a:solidFill>
                <a:srgbClr val="00B0F0"/>
              </a:solidFill>
            </a:endParaRPr>
          </a:p>
        </p:txBody>
      </p:sp>
      <p:sp>
        <p:nvSpPr>
          <p:cNvPr id="33" name="TextBox 32">
            <a:extLst>
              <a:ext uri="{FF2B5EF4-FFF2-40B4-BE49-F238E27FC236}">
                <a16:creationId xmlns:a16="http://schemas.microsoft.com/office/drawing/2014/main" id="{D3AD4947-4CA2-4C73-B6F6-D135048B4715}"/>
              </a:ext>
            </a:extLst>
          </p:cNvPr>
          <p:cNvSpPr txBox="1"/>
          <p:nvPr/>
        </p:nvSpPr>
        <p:spPr>
          <a:xfrm>
            <a:off x="586809" y="1035796"/>
            <a:ext cx="8438658" cy="738664"/>
          </a:xfrm>
          <a:prstGeom prst="rect">
            <a:avLst/>
          </a:prstGeom>
          <a:noFill/>
        </p:spPr>
        <p:txBody>
          <a:bodyPr wrap="square" rtlCol="0">
            <a:spAutoFit/>
          </a:bodyPr>
          <a:lstStyle/>
          <a:p>
            <a:r>
              <a:rPr lang="en-US" altLang="ko-KR" sz="1400" dirty="0">
                <a:solidFill>
                  <a:srgbClr val="00B0F0"/>
                </a:solidFill>
              </a:rPr>
              <a:t>When hovering a mouse over a picture of the call log entry, detailed personal info will be displayed.</a:t>
            </a:r>
          </a:p>
          <a:p>
            <a:r>
              <a:rPr lang="en-US" altLang="ko-KR" sz="1400" dirty="0">
                <a:solidFill>
                  <a:srgbClr val="00B0F0"/>
                </a:solidFill>
              </a:rPr>
              <a:t>On ‘Add to My Contact’ menu, this person can be added to a contact group (Favorite, Not assigned, etc.)</a:t>
            </a:r>
          </a:p>
          <a:p>
            <a:r>
              <a:rPr lang="en-US" altLang="ko-KR" sz="1400" dirty="0">
                <a:solidFill>
                  <a:srgbClr val="00B0F0"/>
                </a:solidFill>
              </a:rPr>
              <a:t>On this window, chat, video, voice calls or e-mail can be made with corresponding menu icons.</a:t>
            </a:r>
          </a:p>
        </p:txBody>
      </p:sp>
      <p:pic>
        <p:nvPicPr>
          <p:cNvPr id="15" name="Picture 14">
            <a:extLst>
              <a:ext uri="{FF2B5EF4-FFF2-40B4-BE49-F238E27FC236}">
                <a16:creationId xmlns:a16="http://schemas.microsoft.com/office/drawing/2014/main" id="{4B5F4B08-F505-4BE7-AA5A-E9AD8EF5C507}"/>
              </a:ext>
            </a:extLst>
          </p:cNvPr>
          <p:cNvPicPr>
            <a:picLocks noChangeAspect="1"/>
          </p:cNvPicPr>
          <p:nvPr/>
        </p:nvPicPr>
        <p:blipFill>
          <a:blip r:embed="rId2"/>
          <a:stretch>
            <a:fillRect/>
          </a:stretch>
        </p:blipFill>
        <p:spPr>
          <a:xfrm>
            <a:off x="1870410" y="2330799"/>
            <a:ext cx="5999390" cy="4079799"/>
          </a:xfrm>
          <a:prstGeom prst="rect">
            <a:avLst/>
          </a:prstGeom>
          <a:ln>
            <a:solidFill>
              <a:schemeClr val="bg1">
                <a:lumMod val="85000"/>
              </a:schemeClr>
            </a:solidFill>
          </a:ln>
        </p:spPr>
      </p:pic>
      <p:sp>
        <p:nvSpPr>
          <p:cNvPr id="16" name="Rectangle: Rounded Corners 15">
            <a:extLst>
              <a:ext uri="{FF2B5EF4-FFF2-40B4-BE49-F238E27FC236}">
                <a16:creationId xmlns:a16="http://schemas.microsoft.com/office/drawing/2014/main" id="{4BAC0CE0-270C-4572-A98F-C3EB510EFBF6}"/>
              </a:ext>
            </a:extLst>
          </p:cNvPr>
          <p:cNvSpPr/>
          <p:nvPr/>
        </p:nvSpPr>
        <p:spPr>
          <a:xfrm>
            <a:off x="2436667" y="3680041"/>
            <a:ext cx="285225" cy="307293"/>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0005E64A-809A-49B4-8362-CC679A1629EF}"/>
              </a:ext>
            </a:extLst>
          </p:cNvPr>
          <p:cNvSpPr/>
          <p:nvPr/>
        </p:nvSpPr>
        <p:spPr>
          <a:xfrm>
            <a:off x="3720182" y="3127766"/>
            <a:ext cx="880844" cy="213616"/>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916090A5-0E1E-4DF4-A674-B2ACF773A249}"/>
              </a:ext>
            </a:extLst>
          </p:cNvPr>
          <p:cNvSpPr/>
          <p:nvPr/>
        </p:nvSpPr>
        <p:spPr>
          <a:xfrm>
            <a:off x="4132641" y="3458035"/>
            <a:ext cx="527108" cy="999081"/>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632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Web Client: Call</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307777"/>
          </a:xfrm>
          <a:prstGeom prst="rect">
            <a:avLst/>
          </a:prstGeom>
          <a:noFill/>
        </p:spPr>
        <p:txBody>
          <a:bodyPr wrap="square" rtlCol="0">
            <a:spAutoFit/>
          </a:bodyPr>
          <a:lstStyle/>
          <a:p>
            <a:endParaRPr lang="en-US" altLang="ko-KR" sz="1400" dirty="0">
              <a:solidFill>
                <a:srgbClr val="00B0F0"/>
              </a:solidFill>
            </a:endParaRPr>
          </a:p>
        </p:txBody>
      </p:sp>
      <p:sp>
        <p:nvSpPr>
          <p:cNvPr id="33" name="TextBox 32">
            <a:extLst>
              <a:ext uri="{FF2B5EF4-FFF2-40B4-BE49-F238E27FC236}">
                <a16:creationId xmlns:a16="http://schemas.microsoft.com/office/drawing/2014/main" id="{D3AD4947-4CA2-4C73-B6F6-D135048B4715}"/>
              </a:ext>
            </a:extLst>
          </p:cNvPr>
          <p:cNvSpPr txBox="1"/>
          <p:nvPr/>
        </p:nvSpPr>
        <p:spPr>
          <a:xfrm>
            <a:off x="586809" y="1035796"/>
            <a:ext cx="8438658" cy="738664"/>
          </a:xfrm>
          <a:prstGeom prst="rect">
            <a:avLst/>
          </a:prstGeom>
          <a:noFill/>
        </p:spPr>
        <p:txBody>
          <a:bodyPr wrap="square" rtlCol="0">
            <a:spAutoFit/>
          </a:bodyPr>
          <a:lstStyle/>
          <a:p>
            <a:r>
              <a:rPr lang="en-US" altLang="ko-KR" sz="1400" dirty="0">
                <a:solidFill>
                  <a:srgbClr val="00B0F0"/>
                </a:solidFill>
              </a:rPr>
              <a:t>While typing or clicking a phone number, the contact list is searched for that number.</a:t>
            </a:r>
          </a:p>
          <a:p>
            <a:r>
              <a:rPr lang="en-US" altLang="ko-KR" sz="1400" dirty="0">
                <a:solidFill>
                  <a:srgbClr val="00B0F0"/>
                </a:solidFill>
              </a:rPr>
              <a:t>After selecting a contact item,       (phone number list) icon can be clicked for number selection.</a:t>
            </a:r>
          </a:p>
          <a:p>
            <a:r>
              <a:rPr lang="en-US" altLang="ko-KR" sz="1400" dirty="0">
                <a:solidFill>
                  <a:srgbClr val="00B0F0"/>
                </a:solidFill>
              </a:rPr>
              <a:t>After the phone number is set, video          or voice         button can be clicked to make call.</a:t>
            </a:r>
          </a:p>
        </p:txBody>
      </p:sp>
      <p:pic>
        <p:nvPicPr>
          <p:cNvPr id="9" name="Picture 8">
            <a:extLst>
              <a:ext uri="{FF2B5EF4-FFF2-40B4-BE49-F238E27FC236}">
                <a16:creationId xmlns:a16="http://schemas.microsoft.com/office/drawing/2014/main" id="{3E06479C-4445-4682-9A57-27C5EA75CD85}"/>
              </a:ext>
            </a:extLst>
          </p:cNvPr>
          <p:cNvPicPr>
            <a:picLocks noChangeAspect="1"/>
          </p:cNvPicPr>
          <p:nvPr/>
        </p:nvPicPr>
        <p:blipFill>
          <a:blip r:embed="rId2"/>
          <a:stretch>
            <a:fillRect/>
          </a:stretch>
        </p:blipFill>
        <p:spPr>
          <a:xfrm>
            <a:off x="532700" y="2051399"/>
            <a:ext cx="4114800" cy="4080905"/>
          </a:xfrm>
          <a:prstGeom prst="rect">
            <a:avLst/>
          </a:prstGeom>
          <a:ln>
            <a:solidFill>
              <a:schemeClr val="bg1">
                <a:lumMod val="85000"/>
              </a:schemeClr>
            </a:solidFill>
          </a:ln>
        </p:spPr>
      </p:pic>
      <p:pic>
        <p:nvPicPr>
          <p:cNvPr id="10" name="Picture 9">
            <a:extLst>
              <a:ext uri="{FF2B5EF4-FFF2-40B4-BE49-F238E27FC236}">
                <a16:creationId xmlns:a16="http://schemas.microsoft.com/office/drawing/2014/main" id="{5DF2D537-450E-4F3F-B85A-2B9416AC0870}"/>
              </a:ext>
            </a:extLst>
          </p:cNvPr>
          <p:cNvPicPr>
            <a:picLocks noChangeAspect="1"/>
          </p:cNvPicPr>
          <p:nvPr/>
        </p:nvPicPr>
        <p:blipFill>
          <a:blip r:embed="rId3"/>
          <a:stretch>
            <a:fillRect/>
          </a:stretch>
        </p:blipFill>
        <p:spPr>
          <a:xfrm>
            <a:off x="5113381" y="2051398"/>
            <a:ext cx="3497919" cy="4080905"/>
          </a:xfrm>
          <a:prstGeom prst="rect">
            <a:avLst/>
          </a:prstGeom>
          <a:ln>
            <a:solidFill>
              <a:schemeClr val="bg1">
                <a:lumMod val="85000"/>
              </a:schemeClr>
            </a:solidFill>
          </a:ln>
        </p:spPr>
      </p:pic>
      <p:sp>
        <p:nvSpPr>
          <p:cNvPr id="22" name="Rectangle: Rounded Corners 21">
            <a:extLst>
              <a:ext uri="{FF2B5EF4-FFF2-40B4-BE49-F238E27FC236}">
                <a16:creationId xmlns:a16="http://schemas.microsoft.com/office/drawing/2014/main" id="{C472223D-572D-4B82-9DEF-54BD27F670FB}"/>
              </a:ext>
            </a:extLst>
          </p:cNvPr>
          <p:cNvSpPr/>
          <p:nvPr/>
        </p:nvSpPr>
        <p:spPr>
          <a:xfrm>
            <a:off x="6294817" y="2844526"/>
            <a:ext cx="282152" cy="244519"/>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2850708-46BB-40E2-ACC0-97CA68539A21}"/>
              </a:ext>
            </a:extLst>
          </p:cNvPr>
          <p:cNvPicPr>
            <a:picLocks noChangeAspect="1"/>
          </p:cNvPicPr>
          <p:nvPr/>
        </p:nvPicPr>
        <p:blipFill>
          <a:blip r:embed="rId4"/>
          <a:stretch>
            <a:fillRect/>
          </a:stretch>
        </p:blipFill>
        <p:spPr>
          <a:xfrm>
            <a:off x="3076201" y="1323078"/>
            <a:ext cx="161948" cy="142895"/>
          </a:xfrm>
          <a:prstGeom prst="rect">
            <a:avLst/>
          </a:prstGeom>
        </p:spPr>
      </p:pic>
      <p:pic>
        <p:nvPicPr>
          <p:cNvPr id="26" name="Picture 25">
            <a:extLst>
              <a:ext uri="{FF2B5EF4-FFF2-40B4-BE49-F238E27FC236}">
                <a16:creationId xmlns:a16="http://schemas.microsoft.com/office/drawing/2014/main" id="{DADD3CE0-CAE0-4E42-803F-588E819D506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620866" y="1505113"/>
            <a:ext cx="310132" cy="304785"/>
          </a:xfrm>
          <a:prstGeom prst="rect">
            <a:avLst/>
          </a:prstGeom>
        </p:spPr>
      </p:pic>
      <p:pic>
        <p:nvPicPr>
          <p:cNvPr id="27" name="Picture 26">
            <a:extLst>
              <a:ext uri="{FF2B5EF4-FFF2-40B4-BE49-F238E27FC236}">
                <a16:creationId xmlns:a16="http://schemas.microsoft.com/office/drawing/2014/main" id="{4B0F7537-2A08-4E0D-84A5-1973EBBAEE5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707466" y="1505114"/>
            <a:ext cx="278510" cy="304785"/>
          </a:xfrm>
          <a:prstGeom prst="rect">
            <a:avLst/>
          </a:prstGeom>
        </p:spPr>
      </p:pic>
    </p:spTree>
    <p:extLst>
      <p:ext uri="{BB962C8B-B14F-4D97-AF65-F5344CB8AC3E}">
        <p14:creationId xmlns:p14="http://schemas.microsoft.com/office/powerpoint/2010/main" val="3357620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Web Client: Chat</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307777"/>
          </a:xfrm>
          <a:prstGeom prst="rect">
            <a:avLst/>
          </a:prstGeom>
          <a:noFill/>
        </p:spPr>
        <p:txBody>
          <a:bodyPr wrap="square" rtlCol="0">
            <a:spAutoFit/>
          </a:bodyPr>
          <a:lstStyle/>
          <a:p>
            <a:endParaRPr lang="en-US" altLang="ko-KR" sz="1400" dirty="0">
              <a:solidFill>
                <a:srgbClr val="00B0F0"/>
              </a:solidFill>
            </a:endParaRPr>
          </a:p>
        </p:txBody>
      </p:sp>
      <p:sp>
        <p:nvSpPr>
          <p:cNvPr id="33" name="TextBox 32">
            <a:extLst>
              <a:ext uri="{FF2B5EF4-FFF2-40B4-BE49-F238E27FC236}">
                <a16:creationId xmlns:a16="http://schemas.microsoft.com/office/drawing/2014/main" id="{D3AD4947-4CA2-4C73-B6F6-D135048B4715}"/>
              </a:ext>
            </a:extLst>
          </p:cNvPr>
          <p:cNvSpPr txBox="1"/>
          <p:nvPr/>
        </p:nvSpPr>
        <p:spPr>
          <a:xfrm>
            <a:off x="586809" y="1035796"/>
            <a:ext cx="8438658" cy="1815882"/>
          </a:xfrm>
          <a:prstGeom prst="rect">
            <a:avLst/>
          </a:prstGeom>
          <a:noFill/>
        </p:spPr>
        <p:txBody>
          <a:bodyPr wrap="square" rtlCol="0">
            <a:spAutoFit/>
          </a:bodyPr>
          <a:lstStyle/>
          <a:p>
            <a:r>
              <a:rPr lang="en-US" altLang="ko-KR" sz="1400" dirty="0">
                <a:solidFill>
                  <a:srgbClr val="00B0F0"/>
                </a:solidFill>
              </a:rPr>
              <a:t>In Chat is displayed a list of Favorite and Recent chats.</a:t>
            </a:r>
          </a:p>
          <a:p>
            <a:r>
              <a:rPr lang="en-US" altLang="ko-KR" sz="1400" dirty="0">
                <a:solidFill>
                  <a:srgbClr val="00B0F0"/>
                </a:solidFill>
              </a:rPr>
              <a:t>In the chat area, text messages, emojis and pictures can be exchanged, and video and voice call can be made between the participants (1:1 or group call)</a:t>
            </a:r>
          </a:p>
          <a:p>
            <a:r>
              <a:rPr lang="en-US" altLang="ko-KR" sz="1400" dirty="0">
                <a:solidFill>
                  <a:srgbClr val="00B0F0"/>
                </a:solidFill>
              </a:rPr>
              <a:t>Chat session menu shows participant info, message search, attached files and settings.</a:t>
            </a:r>
            <a:br>
              <a:rPr lang="en-US" altLang="ko-KR" sz="1400" dirty="0">
                <a:solidFill>
                  <a:srgbClr val="00B0F0"/>
                </a:solidFill>
              </a:rPr>
            </a:br>
            <a:r>
              <a:rPr lang="en-US" altLang="ko-KR" sz="1400" dirty="0">
                <a:solidFill>
                  <a:srgbClr val="00B0F0"/>
                </a:solidFill>
              </a:rPr>
              <a:t>      (Menu icon) of a chat shows a popup menu for adding/removing from Favorites, turning on/off message notification and leaving the chat.</a:t>
            </a:r>
          </a:p>
          <a:p>
            <a:r>
              <a:rPr lang="en-US" altLang="ko-KR" sz="1400" dirty="0">
                <a:solidFill>
                  <a:srgbClr val="00B0F0"/>
                </a:solidFill>
              </a:rPr>
              <a:t>      (Sort icon) menu can be used for sorting by time or unread message</a:t>
            </a:r>
          </a:p>
          <a:p>
            <a:endParaRPr lang="en-US" altLang="ko-KR" sz="1400" dirty="0"/>
          </a:p>
        </p:txBody>
      </p:sp>
      <p:pic>
        <p:nvPicPr>
          <p:cNvPr id="19" name="Picture 18">
            <a:extLst>
              <a:ext uri="{FF2B5EF4-FFF2-40B4-BE49-F238E27FC236}">
                <a16:creationId xmlns:a16="http://schemas.microsoft.com/office/drawing/2014/main" id="{3F7F4A16-A40A-4706-B209-A2CA8C016CB4}"/>
              </a:ext>
            </a:extLst>
          </p:cNvPr>
          <p:cNvPicPr>
            <a:picLocks noChangeAspect="1"/>
          </p:cNvPicPr>
          <p:nvPr/>
        </p:nvPicPr>
        <p:blipFill>
          <a:blip r:embed="rId2"/>
          <a:stretch>
            <a:fillRect/>
          </a:stretch>
        </p:blipFill>
        <p:spPr>
          <a:xfrm>
            <a:off x="1705097" y="2718222"/>
            <a:ext cx="6004738" cy="4078084"/>
          </a:xfrm>
          <a:prstGeom prst="rect">
            <a:avLst/>
          </a:prstGeom>
          <a:ln>
            <a:solidFill>
              <a:schemeClr val="bg1">
                <a:lumMod val="85000"/>
              </a:schemeClr>
            </a:solidFill>
          </a:ln>
        </p:spPr>
      </p:pic>
      <p:sp>
        <p:nvSpPr>
          <p:cNvPr id="20" name="Rectangle: Rounded Corners 19">
            <a:extLst>
              <a:ext uri="{FF2B5EF4-FFF2-40B4-BE49-F238E27FC236}">
                <a16:creationId xmlns:a16="http://schemas.microsoft.com/office/drawing/2014/main" id="{3EE9C1EE-904E-467B-97C5-2886EFD90A7C}"/>
              </a:ext>
            </a:extLst>
          </p:cNvPr>
          <p:cNvSpPr/>
          <p:nvPr/>
        </p:nvSpPr>
        <p:spPr>
          <a:xfrm>
            <a:off x="2100799" y="3756970"/>
            <a:ext cx="564837" cy="215115"/>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A158B8C-D95E-499B-B286-9DC80200FAAB}"/>
              </a:ext>
            </a:extLst>
          </p:cNvPr>
          <p:cNvSpPr/>
          <p:nvPr/>
        </p:nvSpPr>
        <p:spPr>
          <a:xfrm>
            <a:off x="2100798" y="4542149"/>
            <a:ext cx="564837" cy="215115"/>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30DD9F06-613C-4FC9-882B-5A3D0291D63B}"/>
              </a:ext>
            </a:extLst>
          </p:cNvPr>
          <p:cNvSpPr/>
          <p:nvPr/>
        </p:nvSpPr>
        <p:spPr>
          <a:xfrm>
            <a:off x="3727574" y="4275100"/>
            <a:ext cx="1169534" cy="712053"/>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F71A883E-2B4B-4C9F-B663-5968C6A77EFD}"/>
              </a:ext>
            </a:extLst>
          </p:cNvPr>
          <p:cNvSpPr/>
          <p:nvPr/>
        </p:nvSpPr>
        <p:spPr>
          <a:xfrm>
            <a:off x="3668851" y="3541855"/>
            <a:ext cx="297079" cy="215115"/>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84AB2AB6-7D3D-408C-93FA-5BE36EA14FBF}"/>
              </a:ext>
            </a:extLst>
          </p:cNvPr>
          <p:cNvSpPr/>
          <p:nvPr/>
        </p:nvSpPr>
        <p:spPr>
          <a:xfrm>
            <a:off x="6720148" y="3612050"/>
            <a:ext cx="922767" cy="234099"/>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F7403B81-9EE0-42AD-9C9D-46DAC6517ADF}"/>
              </a:ext>
            </a:extLst>
          </p:cNvPr>
          <p:cNvPicPr>
            <a:picLocks noChangeAspect="1"/>
          </p:cNvPicPr>
          <p:nvPr/>
        </p:nvPicPr>
        <p:blipFill>
          <a:blip r:embed="rId3"/>
          <a:stretch>
            <a:fillRect/>
          </a:stretch>
        </p:blipFill>
        <p:spPr>
          <a:xfrm>
            <a:off x="696147" y="1975789"/>
            <a:ext cx="228632" cy="123842"/>
          </a:xfrm>
          <a:prstGeom prst="rect">
            <a:avLst/>
          </a:prstGeom>
        </p:spPr>
      </p:pic>
      <p:pic>
        <p:nvPicPr>
          <p:cNvPr id="37" name="Picture 36">
            <a:extLst>
              <a:ext uri="{FF2B5EF4-FFF2-40B4-BE49-F238E27FC236}">
                <a16:creationId xmlns:a16="http://schemas.microsoft.com/office/drawing/2014/main" id="{523EC45D-935B-4666-8358-45495C8901A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05674" y="2372831"/>
            <a:ext cx="209579" cy="209579"/>
          </a:xfrm>
          <a:prstGeom prst="rect">
            <a:avLst/>
          </a:prstGeom>
        </p:spPr>
      </p:pic>
      <p:sp>
        <p:nvSpPr>
          <p:cNvPr id="38" name="Rectangle: Rounded Corners 37">
            <a:extLst>
              <a:ext uri="{FF2B5EF4-FFF2-40B4-BE49-F238E27FC236}">
                <a16:creationId xmlns:a16="http://schemas.microsoft.com/office/drawing/2014/main" id="{B2A3811E-48A9-4319-97DE-7958CB1D2A09}"/>
              </a:ext>
            </a:extLst>
          </p:cNvPr>
          <p:cNvSpPr/>
          <p:nvPr/>
        </p:nvSpPr>
        <p:spPr>
          <a:xfrm>
            <a:off x="6787247" y="6223000"/>
            <a:ext cx="595686" cy="364067"/>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705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Web Client: Chat</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307777"/>
          </a:xfrm>
          <a:prstGeom prst="rect">
            <a:avLst/>
          </a:prstGeom>
          <a:noFill/>
        </p:spPr>
        <p:txBody>
          <a:bodyPr wrap="square" rtlCol="0">
            <a:spAutoFit/>
          </a:bodyPr>
          <a:lstStyle/>
          <a:p>
            <a:endParaRPr lang="en-US" altLang="ko-KR" sz="1400" dirty="0">
              <a:solidFill>
                <a:srgbClr val="00B0F0"/>
              </a:solidFill>
            </a:endParaRPr>
          </a:p>
        </p:txBody>
      </p:sp>
      <p:sp>
        <p:nvSpPr>
          <p:cNvPr id="33" name="TextBox 32">
            <a:extLst>
              <a:ext uri="{FF2B5EF4-FFF2-40B4-BE49-F238E27FC236}">
                <a16:creationId xmlns:a16="http://schemas.microsoft.com/office/drawing/2014/main" id="{D3AD4947-4CA2-4C73-B6F6-D135048B4715}"/>
              </a:ext>
            </a:extLst>
          </p:cNvPr>
          <p:cNvSpPr txBox="1"/>
          <p:nvPr/>
        </p:nvSpPr>
        <p:spPr>
          <a:xfrm>
            <a:off x="677333" y="1035796"/>
            <a:ext cx="8348134" cy="738664"/>
          </a:xfrm>
          <a:prstGeom prst="rect">
            <a:avLst/>
          </a:prstGeom>
          <a:noFill/>
        </p:spPr>
        <p:txBody>
          <a:bodyPr wrap="square" rtlCol="0">
            <a:spAutoFit/>
          </a:bodyPr>
          <a:lstStyle/>
          <a:p>
            <a:r>
              <a:rPr lang="en-US" altLang="ko-KR" sz="1400" dirty="0">
                <a:solidFill>
                  <a:srgbClr val="00B0F0"/>
                </a:solidFill>
              </a:rPr>
              <a:t>      (Participant icon) menu shows the participants of the chat. (Click the icon again to hide the window)</a:t>
            </a:r>
          </a:p>
          <a:p>
            <a:r>
              <a:rPr lang="en-US" altLang="ko-KR" sz="1400" dirty="0">
                <a:solidFill>
                  <a:srgbClr val="00B0F0"/>
                </a:solidFill>
              </a:rPr>
              <a:t>Detailed info (when hovering mouse over a picture) and inviting participant       are supported.</a:t>
            </a:r>
          </a:p>
          <a:p>
            <a:r>
              <a:rPr lang="en-US" altLang="ko-KR" sz="1400" dirty="0">
                <a:solidFill>
                  <a:srgbClr val="00B0F0"/>
                </a:solidFill>
              </a:rPr>
              <a:t>      (Message search icon) provides key word search in the chat messages.</a:t>
            </a:r>
            <a:endParaRPr lang="en-US" altLang="ko-KR" sz="1400" dirty="0"/>
          </a:p>
        </p:txBody>
      </p:sp>
      <p:pic>
        <p:nvPicPr>
          <p:cNvPr id="40" name="Picture 39">
            <a:extLst>
              <a:ext uri="{FF2B5EF4-FFF2-40B4-BE49-F238E27FC236}">
                <a16:creationId xmlns:a16="http://schemas.microsoft.com/office/drawing/2014/main" id="{A475F621-4BEC-4449-B539-BFF0196E6D04}"/>
              </a:ext>
            </a:extLst>
          </p:cNvPr>
          <p:cNvPicPr>
            <a:picLocks noChangeAspect="1"/>
          </p:cNvPicPr>
          <p:nvPr/>
        </p:nvPicPr>
        <p:blipFill>
          <a:blip r:embed="rId2"/>
          <a:stretch>
            <a:fillRect/>
          </a:stretch>
        </p:blipFill>
        <p:spPr>
          <a:xfrm>
            <a:off x="981512" y="2225956"/>
            <a:ext cx="4289866" cy="4054635"/>
          </a:xfrm>
          <a:prstGeom prst="rect">
            <a:avLst/>
          </a:prstGeom>
          <a:ln>
            <a:solidFill>
              <a:schemeClr val="bg1">
                <a:lumMod val="85000"/>
              </a:schemeClr>
            </a:solidFill>
          </a:ln>
        </p:spPr>
      </p:pic>
      <p:pic>
        <p:nvPicPr>
          <p:cNvPr id="41" name="Picture 40">
            <a:extLst>
              <a:ext uri="{FF2B5EF4-FFF2-40B4-BE49-F238E27FC236}">
                <a16:creationId xmlns:a16="http://schemas.microsoft.com/office/drawing/2014/main" id="{65EC8C8F-13C5-462B-81EA-67AFE6C8F30B}"/>
              </a:ext>
            </a:extLst>
          </p:cNvPr>
          <p:cNvPicPr>
            <a:picLocks noChangeAspect="1"/>
          </p:cNvPicPr>
          <p:nvPr/>
        </p:nvPicPr>
        <p:blipFill>
          <a:blip r:embed="rId3"/>
          <a:stretch>
            <a:fillRect/>
          </a:stretch>
        </p:blipFill>
        <p:spPr>
          <a:xfrm>
            <a:off x="6270619" y="2225956"/>
            <a:ext cx="2098724" cy="4054635"/>
          </a:xfrm>
          <a:prstGeom prst="rect">
            <a:avLst/>
          </a:prstGeom>
          <a:ln>
            <a:solidFill>
              <a:schemeClr val="bg1">
                <a:lumMod val="85000"/>
              </a:schemeClr>
            </a:solidFill>
          </a:ln>
        </p:spPr>
      </p:pic>
      <p:sp>
        <p:nvSpPr>
          <p:cNvPr id="42" name="Rectangle: Rounded Corners 41">
            <a:extLst>
              <a:ext uri="{FF2B5EF4-FFF2-40B4-BE49-F238E27FC236}">
                <a16:creationId xmlns:a16="http://schemas.microsoft.com/office/drawing/2014/main" id="{8C5E824F-3E74-4EF6-9030-1A1E5DBD9716}"/>
              </a:ext>
            </a:extLst>
          </p:cNvPr>
          <p:cNvSpPr/>
          <p:nvPr/>
        </p:nvSpPr>
        <p:spPr>
          <a:xfrm>
            <a:off x="4184248" y="2585961"/>
            <a:ext cx="310392" cy="293616"/>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41EDF0A-3B4B-4EB9-8A32-B42722820CFA}"/>
              </a:ext>
            </a:extLst>
          </p:cNvPr>
          <p:cNvSpPr/>
          <p:nvPr/>
        </p:nvSpPr>
        <p:spPr>
          <a:xfrm>
            <a:off x="7508470" y="2587359"/>
            <a:ext cx="310392" cy="293616"/>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941A571B-06E4-49F2-8166-CD6CD69D2E94}"/>
              </a:ext>
            </a:extLst>
          </p:cNvPr>
          <p:cNvSpPr/>
          <p:nvPr/>
        </p:nvSpPr>
        <p:spPr>
          <a:xfrm>
            <a:off x="3296413" y="3501759"/>
            <a:ext cx="310392" cy="293616"/>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47E38C1A-294A-4324-B596-7A8F4C5DC952}"/>
              </a:ext>
            </a:extLst>
          </p:cNvPr>
          <p:cNvSpPr/>
          <p:nvPr/>
        </p:nvSpPr>
        <p:spPr>
          <a:xfrm>
            <a:off x="4779866" y="5750579"/>
            <a:ext cx="369116" cy="375537"/>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a:extLst>
              <a:ext uri="{FF2B5EF4-FFF2-40B4-BE49-F238E27FC236}">
                <a16:creationId xmlns:a16="http://schemas.microsoft.com/office/drawing/2014/main" id="{14DDA841-440F-41FF-AE99-134251265C6A}"/>
              </a:ext>
            </a:extLst>
          </p:cNvPr>
          <p:cNvCxnSpPr/>
          <p:nvPr/>
        </p:nvCxnSpPr>
        <p:spPr>
          <a:xfrm flipH="1" flipV="1">
            <a:off x="2271558" y="2899348"/>
            <a:ext cx="1024855" cy="610800"/>
          </a:xfrm>
          <a:prstGeom prst="straightConnector1">
            <a:avLst/>
          </a:prstGeom>
          <a:ln>
            <a:solidFill>
              <a:srgbClr val="E66319"/>
            </a:solidFill>
            <a:tailEnd type="triangle"/>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6C061BDA-6718-4748-8AE7-BA2B32322C7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52880" y="1079379"/>
            <a:ext cx="228632" cy="228632"/>
          </a:xfrm>
          <a:prstGeom prst="rect">
            <a:avLst/>
          </a:prstGeom>
        </p:spPr>
      </p:pic>
      <p:pic>
        <p:nvPicPr>
          <p:cNvPr id="53" name="Picture 52">
            <a:extLst>
              <a:ext uri="{FF2B5EF4-FFF2-40B4-BE49-F238E27FC236}">
                <a16:creationId xmlns:a16="http://schemas.microsoft.com/office/drawing/2014/main" id="{B1E715FF-A7CA-483B-955F-7091505DEE2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647610" y="1254124"/>
            <a:ext cx="238158" cy="246979"/>
          </a:xfrm>
          <a:prstGeom prst="rect">
            <a:avLst/>
          </a:prstGeom>
        </p:spPr>
      </p:pic>
      <p:pic>
        <p:nvPicPr>
          <p:cNvPr id="54" name="Picture 53">
            <a:extLst>
              <a:ext uri="{FF2B5EF4-FFF2-40B4-BE49-F238E27FC236}">
                <a16:creationId xmlns:a16="http://schemas.microsoft.com/office/drawing/2014/main" id="{ED464549-0655-405C-A8CC-E9661E05945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77659" y="1501103"/>
            <a:ext cx="238158" cy="266737"/>
          </a:xfrm>
          <a:prstGeom prst="rect">
            <a:avLst/>
          </a:prstGeom>
        </p:spPr>
      </p:pic>
    </p:spTree>
    <p:extLst>
      <p:ext uri="{BB962C8B-B14F-4D97-AF65-F5344CB8AC3E}">
        <p14:creationId xmlns:p14="http://schemas.microsoft.com/office/powerpoint/2010/main" val="4219887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Web Client: Chat</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307777"/>
          </a:xfrm>
          <a:prstGeom prst="rect">
            <a:avLst/>
          </a:prstGeom>
          <a:noFill/>
        </p:spPr>
        <p:txBody>
          <a:bodyPr wrap="square" rtlCol="0">
            <a:spAutoFit/>
          </a:bodyPr>
          <a:lstStyle/>
          <a:p>
            <a:endParaRPr lang="en-US" altLang="ko-KR" sz="1400" dirty="0">
              <a:solidFill>
                <a:srgbClr val="00B0F0"/>
              </a:solidFill>
            </a:endParaRPr>
          </a:p>
        </p:txBody>
      </p:sp>
      <p:sp>
        <p:nvSpPr>
          <p:cNvPr id="33" name="TextBox 32">
            <a:extLst>
              <a:ext uri="{FF2B5EF4-FFF2-40B4-BE49-F238E27FC236}">
                <a16:creationId xmlns:a16="http://schemas.microsoft.com/office/drawing/2014/main" id="{D3AD4947-4CA2-4C73-B6F6-D135048B4715}"/>
              </a:ext>
            </a:extLst>
          </p:cNvPr>
          <p:cNvSpPr txBox="1"/>
          <p:nvPr/>
        </p:nvSpPr>
        <p:spPr>
          <a:xfrm>
            <a:off x="677332" y="1035796"/>
            <a:ext cx="8415867" cy="1169551"/>
          </a:xfrm>
          <a:prstGeom prst="rect">
            <a:avLst/>
          </a:prstGeom>
          <a:noFill/>
        </p:spPr>
        <p:txBody>
          <a:bodyPr wrap="square" rtlCol="0">
            <a:spAutoFit/>
          </a:bodyPr>
          <a:lstStyle/>
          <a:p>
            <a:r>
              <a:rPr lang="en-US" altLang="ko-KR" sz="1400" dirty="0">
                <a:solidFill>
                  <a:srgbClr val="00B0F0"/>
                </a:solidFill>
              </a:rPr>
              <a:t>     (File icon) shows a list of files attached to chat message. (Click the icon again to hide the window)</a:t>
            </a:r>
          </a:p>
          <a:p>
            <a:r>
              <a:rPr lang="en-US" altLang="ko-KR" sz="1400" dirty="0">
                <a:solidFill>
                  <a:srgbClr val="00B0F0"/>
                </a:solidFill>
              </a:rPr>
              <a:t>When hovering a mouse over an item, menus for file delete      and file download      appear.</a:t>
            </a:r>
          </a:p>
          <a:p>
            <a:r>
              <a:rPr lang="en-US" altLang="ko-KR" sz="1400" dirty="0">
                <a:solidFill>
                  <a:srgbClr val="00B0F0"/>
                </a:solidFill>
              </a:rPr>
              <a:t>     (Setting icon) shows a window for editing the chat name when clicking on ‘Edit’, setting notification option ON/OFF and exiting a chat by clicking ‘Go out’(If the last user remaining leaves the chat, the room is removed).</a:t>
            </a:r>
          </a:p>
        </p:txBody>
      </p:sp>
      <p:pic>
        <p:nvPicPr>
          <p:cNvPr id="15" name="Picture 14">
            <a:extLst>
              <a:ext uri="{FF2B5EF4-FFF2-40B4-BE49-F238E27FC236}">
                <a16:creationId xmlns:a16="http://schemas.microsoft.com/office/drawing/2014/main" id="{FC886924-E4B5-40CE-90A5-613313874AB7}"/>
              </a:ext>
            </a:extLst>
          </p:cNvPr>
          <p:cNvPicPr>
            <a:picLocks noChangeAspect="1"/>
          </p:cNvPicPr>
          <p:nvPr/>
        </p:nvPicPr>
        <p:blipFill>
          <a:blip r:embed="rId2"/>
          <a:stretch>
            <a:fillRect/>
          </a:stretch>
        </p:blipFill>
        <p:spPr>
          <a:xfrm>
            <a:off x="1696340" y="2464305"/>
            <a:ext cx="2132894" cy="3795297"/>
          </a:xfrm>
          <a:prstGeom prst="rect">
            <a:avLst/>
          </a:prstGeom>
          <a:ln>
            <a:solidFill>
              <a:schemeClr val="bg1">
                <a:lumMod val="85000"/>
              </a:schemeClr>
            </a:solidFill>
          </a:ln>
        </p:spPr>
      </p:pic>
      <p:pic>
        <p:nvPicPr>
          <p:cNvPr id="16" name="Picture 15">
            <a:extLst>
              <a:ext uri="{FF2B5EF4-FFF2-40B4-BE49-F238E27FC236}">
                <a16:creationId xmlns:a16="http://schemas.microsoft.com/office/drawing/2014/main" id="{F2FDE7CB-D974-41D5-8774-28C086AFF735}"/>
              </a:ext>
            </a:extLst>
          </p:cNvPr>
          <p:cNvPicPr>
            <a:picLocks noChangeAspect="1"/>
          </p:cNvPicPr>
          <p:nvPr/>
        </p:nvPicPr>
        <p:blipFill>
          <a:blip r:embed="rId3"/>
          <a:stretch>
            <a:fillRect/>
          </a:stretch>
        </p:blipFill>
        <p:spPr>
          <a:xfrm>
            <a:off x="5181386" y="2464305"/>
            <a:ext cx="2120348" cy="3795297"/>
          </a:xfrm>
          <a:prstGeom prst="rect">
            <a:avLst/>
          </a:prstGeom>
          <a:ln>
            <a:solidFill>
              <a:schemeClr val="bg1">
                <a:lumMod val="85000"/>
              </a:schemeClr>
            </a:solidFill>
          </a:ln>
        </p:spPr>
      </p:pic>
      <p:pic>
        <p:nvPicPr>
          <p:cNvPr id="17" name="Picture 16">
            <a:extLst>
              <a:ext uri="{FF2B5EF4-FFF2-40B4-BE49-F238E27FC236}">
                <a16:creationId xmlns:a16="http://schemas.microsoft.com/office/drawing/2014/main" id="{09C6F845-4561-4132-B3F5-D327FC6AE600}"/>
              </a:ext>
            </a:extLst>
          </p:cNvPr>
          <p:cNvPicPr>
            <a:picLocks noChangeAspect="1"/>
          </p:cNvPicPr>
          <p:nvPr/>
        </p:nvPicPr>
        <p:blipFill>
          <a:blip r:embed="rId4"/>
          <a:stretch>
            <a:fillRect/>
          </a:stretch>
        </p:blipFill>
        <p:spPr>
          <a:xfrm>
            <a:off x="6551648" y="4251161"/>
            <a:ext cx="2024266" cy="1398665"/>
          </a:xfrm>
          <a:prstGeom prst="rect">
            <a:avLst/>
          </a:prstGeom>
          <a:ln>
            <a:solidFill>
              <a:schemeClr val="bg1">
                <a:lumMod val="85000"/>
              </a:schemeClr>
            </a:solidFill>
          </a:ln>
        </p:spPr>
      </p:pic>
      <p:sp>
        <p:nvSpPr>
          <p:cNvPr id="18" name="Rectangle: Rounded Corners 17">
            <a:extLst>
              <a:ext uri="{FF2B5EF4-FFF2-40B4-BE49-F238E27FC236}">
                <a16:creationId xmlns:a16="http://schemas.microsoft.com/office/drawing/2014/main" id="{585984D0-DCB6-41CD-BB99-AADAEE82DC30}"/>
              </a:ext>
            </a:extLst>
          </p:cNvPr>
          <p:cNvSpPr/>
          <p:nvPr/>
        </p:nvSpPr>
        <p:spPr>
          <a:xfrm>
            <a:off x="3168275" y="2531416"/>
            <a:ext cx="310392" cy="293616"/>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27E2631-3932-4FDF-9E59-5D39444FC996}"/>
              </a:ext>
            </a:extLst>
          </p:cNvPr>
          <p:cNvSpPr/>
          <p:nvPr/>
        </p:nvSpPr>
        <p:spPr>
          <a:xfrm>
            <a:off x="6879479" y="2542798"/>
            <a:ext cx="310392" cy="293616"/>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AF7505B6-3593-482D-878C-17945310C8AC}"/>
              </a:ext>
            </a:extLst>
          </p:cNvPr>
          <p:cNvSpPr/>
          <p:nvPr/>
        </p:nvSpPr>
        <p:spPr>
          <a:xfrm>
            <a:off x="3243776" y="2881500"/>
            <a:ext cx="520119" cy="293616"/>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FDC009D0-352F-4B82-9693-A9F98FD35256}"/>
              </a:ext>
            </a:extLst>
          </p:cNvPr>
          <p:cNvSpPr/>
          <p:nvPr/>
        </p:nvSpPr>
        <p:spPr>
          <a:xfrm>
            <a:off x="5992592" y="3447914"/>
            <a:ext cx="520119" cy="293616"/>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c 24">
            <a:extLst>
              <a:ext uri="{FF2B5EF4-FFF2-40B4-BE49-F238E27FC236}">
                <a16:creationId xmlns:a16="http://schemas.microsoft.com/office/drawing/2014/main" id="{E2B3DF81-4BF7-4066-9293-92915AE7355C}"/>
              </a:ext>
            </a:extLst>
          </p:cNvPr>
          <p:cNvSpPr/>
          <p:nvPr/>
        </p:nvSpPr>
        <p:spPr>
          <a:xfrm rot="17954222">
            <a:off x="6902014" y="3141175"/>
            <a:ext cx="631900" cy="1561845"/>
          </a:xfrm>
          <a:prstGeom prst="arc">
            <a:avLst>
              <a:gd name="adj1" fmla="val 16200000"/>
              <a:gd name="adj2" fmla="val 5108895"/>
            </a:avLst>
          </a:prstGeom>
          <a:ln w="12700">
            <a:solidFill>
              <a:srgbClr val="E66319"/>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7614A80D-F533-449D-90A5-6C94F14E9B87}"/>
              </a:ext>
            </a:extLst>
          </p:cNvPr>
          <p:cNvSpPr/>
          <p:nvPr/>
        </p:nvSpPr>
        <p:spPr>
          <a:xfrm>
            <a:off x="5261678" y="3851984"/>
            <a:ext cx="1928193" cy="293616"/>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11468264-0598-45D4-858D-A04D855CBA59}"/>
              </a:ext>
            </a:extLst>
          </p:cNvPr>
          <p:cNvSpPr/>
          <p:nvPr/>
        </p:nvSpPr>
        <p:spPr>
          <a:xfrm>
            <a:off x="5742765" y="5826366"/>
            <a:ext cx="959885" cy="293616"/>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A641513F-FD79-4D7C-9503-D20D267F13F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74184" y="1084142"/>
            <a:ext cx="228632" cy="219106"/>
          </a:xfrm>
          <a:prstGeom prst="rect">
            <a:avLst/>
          </a:prstGeom>
        </p:spPr>
      </p:pic>
      <p:pic>
        <p:nvPicPr>
          <p:cNvPr id="32" name="Picture 31">
            <a:extLst>
              <a:ext uri="{FF2B5EF4-FFF2-40B4-BE49-F238E27FC236}">
                <a16:creationId xmlns:a16="http://schemas.microsoft.com/office/drawing/2014/main" id="{40F62C86-8659-408E-8E39-D88AA28FC42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460002" y="1303248"/>
            <a:ext cx="209550" cy="238125"/>
          </a:xfrm>
          <a:prstGeom prst="rect">
            <a:avLst/>
          </a:prstGeom>
        </p:spPr>
      </p:pic>
      <p:pic>
        <p:nvPicPr>
          <p:cNvPr id="34" name="Picture 33">
            <a:extLst>
              <a:ext uri="{FF2B5EF4-FFF2-40B4-BE49-F238E27FC236}">
                <a16:creationId xmlns:a16="http://schemas.microsoft.com/office/drawing/2014/main" id="{842F064B-4B1D-42C8-B5DA-5EC56DA994A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127476" y="1301184"/>
            <a:ext cx="180975" cy="219075"/>
          </a:xfrm>
          <a:prstGeom prst="rect">
            <a:avLst/>
          </a:prstGeom>
        </p:spPr>
      </p:pic>
      <p:pic>
        <p:nvPicPr>
          <p:cNvPr id="35" name="Picture 34">
            <a:extLst>
              <a:ext uri="{FF2B5EF4-FFF2-40B4-BE49-F238E27FC236}">
                <a16:creationId xmlns:a16="http://schemas.microsoft.com/office/drawing/2014/main" id="{1158E375-2D65-4FE5-865E-3EC1FA70FE9F}"/>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793237" y="1519985"/>
            <a:ext cx="209579" cy="219106"/>
          </a:xfrm>
          <a:prstGeom prst="rect">
            <a:avLst/>
          </a:prstGeom>
        </p:spPr>
      </p:pic>
    </p:spTree>
    <p:extLst>
      <p:ext uri="{BB962C8B-B14F-4D97-AF65-F5344CB8AC3E}">
        <p14:creationId xmlns:p14="http://schemas.microsoft.com/office/powerpoint/2010/main" val="3096662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Web Client: Presence</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307777"/>
          </a:xfrm>
          <a:prstGeom prst="rect">
            <a:avLst/>
          </a:prstGeom>
          <a:noFill/>
        </p:spPr>
        <p:txBody>
          <a:bodyPr wrap="square" rtlCol="0">
            <a:spAutoFit/>
          </a:bodyPr>
          <a:lstStyle/>
          <a:p>
            <a:endParaRPr lang="en-US" altLang="ko-KR" sz="1400" dirty="0">
              <a:solidFill>
                <a:srgbClr val="00B0F0"/>
              </a:solidFill>
            </a:endParaRPr>
          </a:p>
        </p:txBody>
      </p:sp>
      <p:sp>
        <p:nvSpPr>
          <p:cNvPr id="33" name="TextBox 32">
            <a:extLst>
              <a:ext uri="{FF2B5EF4-FFF2-40B4-BE49-F238E27FC236}">
                <a16:creationId xmlns:a16="http://schemas.microsoft.com/office/drawing/2014/main" id="{D3AD4947-4CA2-4C73-B6F6-D135048B4715}"/>
              </a:ext>
            </a:extLst>
          </p:cNvPr>
          <p:cNvSpPr txBox="1"/>
          <p:nvPr/>
        </p:nvSpPr>
        <p:spPr>
          <a:xfrm>
            <a:off x="677332" y="1035796"/>
            <a:ext cx="8415867" cy="1815882"/>
          </a:xfrm>
          <a:prstGeom prst="rect">
            <a:avLst/>
          </a:prstGeom>
          <a:noFill/>
        </p:spPr>
        <p:txBody>
          <a:bodyPr wrap="square" rtlCol="0">
            <a:spAutoFit/>
          </a:bodyPr>
          <a:lstStyle/>
          <a:p>
            <a:r>
              <a:rPr lang="en-US" altLang="ko-KR" sz="1400" dirty="0">
                <a:solidFill>
                  <a:srgbClr val="00B0F0"/>
                </a:solidFill>
              </a:rPr>
              <a:t>You can set your presence status as Online, Other task or DND on user settings screen that is shown by clicking your picture on top right corner.</a:t>
            </a:r>
          </a:p>
          <a:p>
            <a:pPr marL="742950" lvl="1" indent="-285750">
              <a:buFontTx/>
              <a:buChar char="-"/>
            </a:pPr>
            <a:r>
              <a:rPr lang="en-US" sz="1400" dirty="0">
                <a:solidFill>
                  <a:srgbClr val="00B0F0"/>
                </a:solidFill>
              </a:rPr>
              <a:t>Online    : Indicates you are online and available for contact</a:t>
            </a:r>
          </a:p>
          <a:p>
            <a:pPr marL="742950" lvl="1" indent="-285750">
              <a:buFontTx/>
              <a:buChar char="-"/>
            </a:pPr>
            <a:r>
              <a:rPr lang="en-US" sz="1400" dirty="0">
                <a:solidFill>
                  <a:srgbClr val="00B0F0"/>
                </a:solidFill>
              </a:rPr>
              <a:t>Busy    : Indicates you are online but busy working on other task, on a call, in a meeting, etc.</a:t>
            </a:r>
          </a:p>
          <a:p>
            <a:pPr marL="742950" lvl="1" indent="-285750">
              <a:buFontTx/>
              <a:buChar char="-"/>
            </a:pPr>
            <a:r>
              <a:rPr lang="en-US" sz="1400" dirty="0">
                <a:solidFill>
                  <a:srgbClr val="00B0F0"/>
                </a:solidFill>
              </a:rPr>
              <a:t>DND (Do Not Disturb)    : Indicates you don’t want to receive a call or don’t want notifications to pop</a:t>
            </a:r>
          </a:p>
          <a:p>
            <a:pPr marL="742950" lvl="1" indent="-285750">
              <a:buFontTx/>
              <a:buChar char="-"/>
            </a:pPr>
            <a:r>
              <a:rPr lang="en-US" sz="1400" dirty="0">
                <a:solidFill>
                  <a:srgbClr val="00B0F0"/>
                </a:solidFill>
              </a:rPr>
              <a:t>Offline    : Indicates you are offline</a:t>
            </a:r>
          </a:p>
          <a:p>
            <a:r>
              <a:rPr lang="en-US" altLang="ko-KR" sz="1400" dirty="0">
                <a:solidFill>
                  <a:srgbClr val="00B0F0"/>
                </a:solidFill>
              </a:rPr>
              <a:t>A user’s presence status is displayed if it is added to your contacts or as chat participant.</a:t>
            </a:r>
          </a:p>
        </p:txBody>
      </p:sp>
      <p:pic>
        <p:nvPicPr>
          <p:cNvPr id="20" name="Picture 19">
            <a:extLst>
              <a:ext uri="{FF2B5EF4-FFF2-40B4-BE49-F238E27FC236}">
                <a16:creationId xmlns:a16="http://schemas.microsoft.com/office/drawing/2014/main" id="{09D204B0-EB0C-455C-B3B9-60BCA65E75E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221" y="2977881"/>
            <a:ext cx="2769537" cy="2726633"/>
          </a:xfrm>
          <a:prstGeom prst="rect">
            <a:avLst/>
          </a:prstGeom>
          <a:noFill/>
          <a:ln>
            <a:solidFill>
              <a:schemeClr val="tx1">
                <a:alpha val="20000"/>
              </a:schemeClr>
            </a:solidFill>
          </a:ln>
        </p:spPr>
      </p:pic>
      <p:pic>
        <p:nvPicPr>
          <p:cNvPr id="22" name="Picture 21">
            <a:extLst>
              <a:ext uri="{FF2B5EF4-FFF2-40B4-BE49-F238E27FC236}">
                <a16:creationId xmlns:a16="http://schemas.microsoft.com/office/drawing/2014/main" id="{5BEF077E-A131-45E6-9D27-CC55816645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3653" y="3429000"/>
            <a:ext cx="4864080" cy="1945069"/>
          </a:xfrm>
          <a:prstGeom prst="rect">
            <a:avLst/>
          </a:prstGeom>
          <a:noFill/>
          <a:ln>
            <a:solidFill>
              <a:schemeClr val="tx1">
                <a:alpha val="20000"/>
              </a:schemeClr>
            </a:solidFill>
          </a:ln>
        </p:spPr>
      </p:pic>
      <p:sp>
        <p:nvSpPr>
          <p:cNvPr id="28" name="Rectangle: Rounded Corners 27">
            <a:extLst>
              <a:ext uri="{FF2B5EF4-FFF2-40B4-BE49-F238E27FC236}">
                <a16:creationId xmlns:a16="http://schemas.microsoft.com/office/drawing/2014/main" id="{4557B8F8-DEA5-4E77-BE5B-3EA9E4075F7F}"/>
              </a:ext>
            </a:extLst>
          </p:cNvPr>
          <p:cNvSpPr/>
          <p:nvPr/>
        </p:nvSpPr>
        <p:spPr>
          <a:xfrm>
            <a:off x="1094635" y="3760311"/>
            <a:ext cx="919528" cy="652298"/>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119897D4-6B4C-4082-BC4A-C6F93098523B}"/>
              </a:ext>
            </a:extLst>
          </p:cNvPr>
          <p:cNvSpPr/>
          <p:nvPr/>
        </p:nvSpPr>
        <p:spPr>
          <a:xfrm>
            <a:off x="4339715" y="3640203"/>
            <a:ext cx="207924" cy="243900"/>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9E9B3C7A-2EA7-4B36-A8C3-0C55B7B81653}"/>
              </a:ext>
            </a:extLst>
          </p:cNvPr>
          <p:cNvSpPr/>
          <p:nvPr/>
        </p:nvSpPr>
        <p:spPr>
          <a:xfrm>
            <a:off x="5859521" y="4219247"/>
            <a:ext cx="207924" cy="243900"/>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36385962-DE7C-477E-BDAC-7147993CB91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039506" y="1556854"/>
            <a:ext cx="137160" cy="154940"/>
          </a:xfrm>
          <a:prstGeom prst="rect">
            <a:avLst/>
          </a:prstGeom>
          <a:noFill/>
          <a:ln>
            <a:noFill/>
          </a:ln>
        </p:spPr>
      </p:pic>
      <p:pic>
        <p:nvPicPr>
          <p:cNvPr id="40" name="Picture 39">
            <a:extLst>
              <a:ext uri="{FF2B5EF4-FFF2-40B4-BE49-F238E27FC236}">
                <a16:creationId xmlns:a16="http://schemas.microsoft.com/office/drawing/2014/main" id="{A657172F-35E0-4827-8829-22C37026B52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942365" y="1792288"/>
            <a:ext cx="137160" cy="146050"/>
          </a:xfrm>
          <a:prstGeom prst="rect">
            <a:avLst/>
          </a:prstGeom>
          <a:noFill/>
          <a:ln>
            <a:noFill/>
          </a:ln>
        </p:spPr>
      </p:pic>
      <p:pic>
        <p:nvPicPr>
          <p:cNvPr id="41" name="Picture 40">
            <a:extLst>
              <a:ext uri="{FF2B5EF4-FFF2-40B4-BE49-F238E27FC236}">
                <a16:creationId xmlns:a16="http://schemas.microsoft.com/office/drawing/2014/main" id="{69170E79-4F6C-4301-82C4-CEA8EE49BDA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265190" y="1976325"/>
            <a:ext cx="137160" cy="146050"/>
          </a:xfrm>
          <a:prstGeom prst="rect">
            <a:avLst/>
          </a:prstGeom>
          <a:noFill/>
          <a:ln>
            <a:noFill/>
          </a:ln>
        </p:spPr>
      </p:pic>
      <p:pic>
        <p:nvPicPr>
          <p:cNvPr id="42" name="Picture 41">
            <a:extLst>
              <a:ext uri="{FF2B5EF4-FFF2-40B4-BE49-F238E27FC236}">
                <a16:creationId xmlns:a16="http://schemas.microsoft.com/office/drawing/2014/main" id="{CC6974A9-5224-40A2-8675-0C6BEC47752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079525" y="2423683"/>
            <a:ext cx="100330" cy="109220"/>
          </a:xfrm>
          <a:prstGeom prst="rect">
            <a:avLst/>
          </a:prstGeom>
          <a:noFill/>
          <a:ln>
            <a:noFill/>
          </a:ln>
        </p:spPr>
      </p:pic>
    </p:spTree>
    <p:extLst>
      <p:ext uri="{BB962C8B-B14F-4D97-AF65-F5344CB8AC3E}">
        <p14:creationId xmlns:p14="http://schemas.microsoft.com/office/powerpoint/2010/main" val="222992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E62EA3F-BCBA-40D6-9F85-4E6C40D3EF39}"/>
              </a:ext>
            </a:extLst>
          </p:cNvPr>
          <p:cNvSpPr txBox="1">
            <a:spLocks/>
          </p:cNvSpPr>
          <p:nvPr/>
        </p:nvSpPr>
        <p:spPr bwMode="auto">
          <a:xfrm>
            <a:off x="2273853" y="2706245"/>
            <a:ext cx="6011895" cy="86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normAutofit fontScale="90000"/>
          </a:bodyPr>
          <a:lstStyle>
            <a:lvl1pPr algn="l" defTabSz="503238" rtl="0" fontAlgn="base">
              <a:spcBef>
                <a:spcPct val="0"/>
              </a:spcBef>
              <a:spcAft>
                <a:spcPct val="0"/>
              </a:spcAft>
              <a:defRPr sz="5400" kern="1200">
                <a:solidFill>
                  <a:schemeClr val="bg1"/>
                </a:solidFill>
                <a:latin typeface="+mj-lt"/>
                <a:ea typeface="MS PGothic" panose="020B0600070205080204" pitchFamily="34" charset="-128"/>
                <a:cs typeface="+mj-cs"/>
              </a:defRPr>
            </a:lvl1pPr>
            <a:lvl2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2pPr>
            <a:lvl3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3pPr>
            <a:lvl4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4pPr>
            <a:lvl5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5pPr>
            <a:lvl6pPr marL="4572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6pPr>
            <a:lvl7pPr marL="9144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7pPr>
            <a:lvl8pPr marL="13716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8pPr>
            <a:lvl9pPr marL="18288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9pPr>
          </a:lstStyle>
          <a:p>
            <a:r>
              <a:rPr lang="en-GB" dirty="0"/>
              <a:t>iPECS ONE: Mobile</a:t>
            </a:r>
          </a:p>
        </p:txBody>
      </p:sp>
    </p:spTree>
    <p:extLst>
      <p:ext uri="{BB962C8B-B14F-4D97-AF65-F5344CB8AC3E}">
        <p14:creationId xmlns:p14="http://schemas.microsoft.com/office/powerpoint/2010/main" val="1380200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Portal Setup</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738664"/>
          </a:xfrm>
          <a:prstGeom prst="rect">
            <a:avLst/>
          </a:prstGeom>
          <a:noFill/>
        </p:spPr>
        <p:txBody>
          <a:bodyPr wrap="square" rtlCol="0">
            <a:spAutoFit/>
          </a:bodyPr>
          <a:lstStyle/>
          <a:p>
            <a:r>
              <a:rPr lang="en-GB" sz="1400" dirty="0">
                <a:solidFill>
                  <a:srgbClr val="00B0F0"/>
                </a:solidFill>
              </a:rPr>
              <a:t>To create a iPECS ONE UC, go to User Setup.</a:t>
            </a:r>
          </a:p>
          <a:p>
            <a:r>
              <a:rPr lang="en-GB" sz="1400" dirty="0">
                <a:solidFill>
                  <a:srgbClr val="00B0F0"/>
                </a:solidFill>
              </a:rPr>
              <a:t>You can add this licence to a single or multiclient user.</a:t>
            </a:r>
          </a:p>
          <a:p>
            <a:endParaRPr lang="en-GB" sz="1400" dirty="0">
              <a:solidFill>
                <a:srgbClr val="00B0F0"/>
              </a:solidFill>
            </a:endParaRPr>
          </a:p>
        </p:txBody>
      </p:sp>
      <p:pic>
        <p:nvPicPr>
          <p:cNvPr id="7" name="Picture 6">
            <a:extLst>
              <a:ext uri="{FF2B5EF4-FFF2-40B4-BE49-F238E27FC236}">
                <a16:creationId xmlns:a16="http://schemas.microsoft.com/office/drawing/2014/main" id="{852801D0-FAC8-424D-835C-2E678385A728}"/>
              </a:ext>
            </a:extLst>
          </p:cNvPr>
          <p:cNvPicPr>
            <a:picLocks noChangeAspect="1"/>
          </p:cNvPicPr>
          <p:nvPr/>
        </p:nvPicPr>
        <p:blipFill>
          <a:blip r:embed="rId2"/>
          <a:stretch>
            <a:fillRect/>
          </a:stretch>
        </p:blipFill>
        <p:spPr>
          <a:xfrm>
            <a:off x="4992687" y="1718995"/>
            <a:ext cx="3500966" cy="1428488"/>
          </a:xfrm>
          <a:prstGeom prst="rect">
            <a:avLst/>
          </a:prstGeom>
        </p:spPr>
      </p:pic>
      <p:pic>
        <p:nvPicPr>
          <p:cNvPr id="8" name="Picture 7">
            <a:extLst>
              <a:ext uri="{FF2B5EF4-FFF2-40B4-BE49-F238E27FC236}">
                <a16:creationId xmlns:a16="http://schemas.microsoft.com/office/drawing/2014/main" id="{1A429C6E-A116-496D-B5B4-FACFBA07D8CA}"/>
              </a:ext>
            </a:extLst>
          </p:cNvPr>
          <p:cNvPicPr>
            <a:picLocks noChangeAspect="1"/>
          </p:cNvPicPr>
          <p:nvPr/>
        </p:nvPicPr>
        <p:blipFill>
          <a:blip r:embed="rId3"/>
          <a:stretch>
            <a:fillRect/>
          </a:stretch>
        </p:blipFill>
        <p:spPr>
          <a:xfrm>
            <a:off x="457200" y="1718995"/>
            <a:ext cx="3779805" cy="1428488"/>
          </a:xfrm>
          <a:prstGeom prst="rect">
            <a:avLst/>
          </a:prstGeom>
        </p:spPr>
      </p:pic>
      <p:sp>
        <p:nvSpPr>
          <p:cNvPr id="10" name="TextBox 9">
            <a:extLst>
              <a:ext uri="{FF2B5EF4-FFF2-40B4-BE49-F238E27FC236}">
                <a16:creationId xmlns:a16="http://schemas.microsoft.com/office/drawing/2014/main" id="{85C52E04-2B77-49A8-B871-D66FF864FA39}"/>
              </a:ext>
            </a:extLst>
          </p:cNvPr>
          <p:cNvSpPr txBox="1"/>
          <p:nvPr/>
        </p:nvSpPr>
        <p:spPr>
          <a:xfrm>
            <a:off x="457200" y="3234293"/>
            <a:ext cx="8500533" cy="738664"/>
          </a:xfrm>
          <a:prstGeom prst="rect">
            <a:avLst/>
          </a:prstGeom>
          <a:noFill/>
        </p:spPr>
        <p:txBody>
          <a:bodyPr wrap="square" rtlCol="0">
            <a:spAutoFit/>
          </a:bodyPr>
          <a:lstStyle/>
          <a:p>
            <a:r>
              <a:rPr lang="en-GB" sz="1400" dirty="0">
                <a:solidFill>
                  <a:srgbClr val="00B0F0"/>
                </a:solidFill>
              </a:rPr>
              <a:t>You can also add this licence to an already existing user by clicking on Modify &gt; Add – then selecting the licence.</a:t>
            </a:r>
          </a:p>
          <a:p>
            <a:endParaRPr lang="en-GB" sz="1400" dirty="0">
              <a:solidFill>
                <a:srgbClr val="00B0F0"/>
              </a:solidFill>
            </a:endParaRPr>
          </a:p>
        </p:txBody>
      </p:sp>
      <p:pic>
        <p:nvPicPr>
          <p:cNvPr id="9" name="Picture 8">
            <a:extLst>
              <a:ext uri="{FF2B5EF4-FFF2-40B4-BE49-F238E27FC236}">
                <a16:creationId xmlns:a16="http://schemas.microsoft.com/office/drawing/2014/main" id="{08907953-DA8D-40FC-ACEA-FE383AF81066}"/>
              </a:ext>
            </a:extLst>
          </p:cNvPr>
          <p:cNvPicPr>
            <a:picLocks noChangeAspect="1"/>
          </p:cNvPicPr>
          <p:nvPr/>
        </p:nvPicPr>
        <p:blipFill>
          <a:blip r:embed="rId4"/>
          <a:stretch>
            <a:fillRect/>
          </a:stretch>
        </p:blipFill>
        <p:spPr>
          <a:xfrm>
            <a:off x="609600" y="3826671"/>
            <a:ext cx="6581775" cy="2130881"/>
          </a:xfrm>
          <a:prstGeom prst="rect">
            <a:avLst/>
          </a:prstGeom>
        </p:spPr>
      </p:pic>
    </p:spTree>
    <p:extLst>
      <p:ext uri="{BB962C8B-B14F-4D97-AF65-F5344CB8AC3E}">
        <p14:creationId xmlns:p14="http://schemas.microsoft.com/office/powerpoint/2010/main" val="3935905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Mobile Client</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307777"/>
          </a:xfrm>
          <a:prstGeom prst="rect">
            <a:avLst/>
          </a:prstGeom>
          <a:noFill/>
        </p:spPr>
        <p:txBody>
          <a:bodyPr wrap="square" rtlCol="0">
            <a:spAutoFit/>
          </a:bodyPr>
          <a:lstStyle/>
          <a:p>
            <a:endParaRPr lang="en-US" altLang="ko-KR" sz="1400" dirty="0">
              <a:solidFill>
                <a:srgbClr val="00B0F0"/>
              </a:solidFill>
            </a:endParaRPr>
          </a:p>
        </p:txBody>
      </p:sp>
      <p:sp>
        <p:nvSpPr>
          <p:cNvPr id="33" name="TextBox 32">
            <a:extLst>
              <a:ext uri="{FF2B5EF4-FFF2-40B4-BE49-F238E27FC236}">
                <a16:creationId xmlns:a16="http://schemas.microsoft.com/office/drawing/2014/main" id="{D3AD4947-4CA2-4C73-B6F6-D135048B4715}"/>
              </a:ext>
            </a:extLst>
          </p:cNvPr>
          <p:cNvSpPr txBox="1"/>
          <p:nvPr/>
        </p:nvSpPr>
        <p:spPr>
          <a:xfrm>
            <a:off x="457200" y="1035796"/>
            <a:ext cx="8348134" cy="738664"/>
          </a:xfrm>
          <a:prstGeom prst="rect">
            <a:avLst/>
          </a:prstGeom>
          <a:noFill/>
        </p:spPr>
        <p:txBody>
          <a:bodyPr wrap="square" rtlCol="0">
            <a:spAutoFit/>
          </a:bodyPr>
          <a:lstStyle/>
          <a:p>
            <a:r>
              <a:rPr lang="en-US" altLang="ko-KR" sz="1400" dirty="0">
                <a:solidFill>
                  <a:srgbClr val="00B0F0"/>
                </a:solidFill>
              </a:rPr>
              <a:t>In the iPECS ONE mobile app, </a:t>
            </a:r>
            <a:r>
              <a:rPr lang="en-GB" altLang="ko-KR" sz="1400" dirty="0">
                <a:solidFill>
                  <a:srgbClr val="00B0F0"/>
                </a:solidFill>
              </a:rPr>
              <a:t>to login for the first time, use the QR code provided in the email (slide 9).</a:t>
            </a:r>
            <a:br>
              <a:rPr lang="en-GB" altLang="ko-KR" sz="1400" dirty="0">
                <a:solidFill>
                  <a:srgbClr val="00B0F0"/>
                </a:solidFill>
              </a:rPr>
            </a:br>
            <a:r>
              <a:rPr lang="en-GB" altLang="ko-KR" sz="1400" dirty="0">
                <a:solidFill>
                  <a:srgbClr val="00B0F0"/>
                </a:solidFill>
              </a:rPr>
              <a:t>Use the QR Code button in the iPECS ONE app and aim to the QR code provided in the email and it will log you in automatically.</a:t>
            </a:r>
            <a:endParaRPr lang="en-US" altLang="ko-KR" sz="1400" dirty="0">
              <a:solidFill>
                <a:srgbClr val="00B0F0"/>
              </a:solidFill>
            </a:endParaRPr>
          </a:p>
        </p:txBody>
      </p:sp>
      <p:pic>
        <p:nvPicPr>
          <p:cNvPr id="3" name="Picture 2">
            <a:extLst>
              <a:ext uri="{FF2B5EF4-FFF2-40B4-BE49-F238E27FC236}">
                <a16:creationId xmlns:a16="http://schemas.microsoft.com/office/drawing/2014/main" id="{4C032524-1090-48CF-8A39-840D74B16AE8}"/>
              </a:ext>
            </a:extLst>
          </p:cNvPr>
          <p:cNvPicPr>
            <a:picLocks noChangeAspect="1"/>
          </p:cNvPicPr>
          <p:nvPr/>
        </p:nvPicPr>
        <p:blipFill>
          <a:blip r:embed="rId2"/>
          <a:stretch>
            <a:fillRect/>
          </a:stretch>
        </p:blipFill>
        <p:spPr>
          <a:xfrm>
            <a:off x="1561261" y="2400623"/>
            <a:ext cx="2073567" cy="4202430"/>
          </a:xfrm>
          <a:prstGeom prst="rect">
            <a:avLst/>
          </a:prstGeom>
        </p:spPr>
      </p:pic>
      <p:sp>
        <p:nvSpPr>
          <p:cNvPr id="18" name="Rectangle: Rounded Corners 17">
            <a:extLst>
              <a:ext uri="{FF2B5EF4-FFF2-40B4-BE49-F238E27FC236}">
                <a16:creationId xmlns:a16="http://schemas.microsoft.com/office/drawing/2014/main" id="{3F5836B6-CF84-4A09-8760-2A59C920742A}"/>
              </a:ext>
            </a:extLst>
          </p:cNvPr>
          <p:cNvSpPr/>
          <p:nvPr/>
        </p:nvSpPr>
        <p:spPr>
          <a:xfrm>
            <a:off x="2273777" y="5148299"/>
            <a:ext cx="648534" cy="287815"/>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4AC06DAD-074D-49EB-8579-A7FC1CDEE616}"/>
              </a:ext>
            </a:extLst>
          </p:cNvPr>
          <p:cNvSpPr/>
          <p:nvPr/>
        </p:nvSpPr>
        <p:spPr>
          <a:xfrm>
            <a:off x="4057917" y="5551066"/>
            <a:ext cx="263525" cy="2077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E60EB7-10C0-41C4-9D01-88FB3C2BD5B6}"/>
              </a:ext>
            </a:extLst>
          </p:cNvPr>
          <p:cNvPicPr>
            <a:picLocks noChangeAspect="1"/>
          </p:cNvPicPr>
          <p:nvPr/>
        </p:nvPicPr>
        <p:blipFill>
          <a:blip r:embed="rId3"/>
          <a:stretch>
            <a:fillRect/>
          </a:stretch>
        </p:blipFill>
        <p:spPr>
          <a:xfrm>
            <a:off x="4733636" y="1774459"/>
            <a:ext cx="4784214" cy="4962679"/>
          </a:xfrm>
          <a:prstGeom prst="rect">
            <a:avLst/>
          </a:prstGeom>
        </p:spPr>
      </p:pic>
      <p:sp>
        <p:nvSpPr>
          <p:cNvPr id="20" name="Rectangle: Rounded Corners 19">
            <a:extLst>
              <a:ext uri="{FF2B5EF4-FFF2-40B4-BE49-F238E27FC236}">
                <a16:creationId xmlns:a16="http://schemas.microsoft.com/office/drawing/2014/main" id="{D33EA2D0-F8CB-420E-91D1-D98993646BF3}"/>
              </a:ext>
            </a:extLst>
          </p:cNvPr>
          <p:cNvSpPr/>
          <p:nvPr/>
        </p:nvSpPr>
        <p:spPr>
          <a:xfrm>
            <a:off x="4744531" y="5220225"/>
            <a:ext cx="1110615" cy="869476"/>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5000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D868B5-FBF5-412F-972C-57707612A052}"/>
              </a:ext>
            </a:extLst>
          </p:cNvPr>
          <p:cNvPicPr>
            <a:picLocks noChangeAspect="1"/>
          </p:cNvPicPr>
          <p:nvPr/>
        </p:nvPicPr>
        <p:blipFill>
          <a:blip r:embed="rId2"/>
          <a:stretch>
            <a:fillRect/>
          </a:stretch>
        </p:blipFill>
        <p:spPr>
          <a:xfrm>
            <a:off x="5178783" y="3387440"/>
            <a:ext cx="2356077" cy="2163402"/>
          </a:xfrm>
          <a:prstGeom prst="rect">
            <a:avLst/>
          </a:prstGeom>
        </p:spPr>
      </p:pic>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Mobile Client</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307777"/>
          </a:xfrm>
          <a:prstGeom prst="rect">
            <a:avLst/>
          </a:prstGeom>
          <a:noFill/>
        </p:spPr>
        <p:txBody>
          <a:bodyPr wrap="square" rtlCol="0">
            <a:spAutoFit/>
          </a:bodyPr>
          <a:lstStyle/>
          <a:p>
            <a:endParaRPr lang="en-US" altLang="ko-KR" sz="1400" dirty="0">
              <a:solidFill>
                <a:srgbClr val="00B0F0"/>
              </a:solidFill>
            </a:endParaRPr>
          </a:p>
        </p:txBody>
      </p:sp>
      <p:sp>
        <p:nvSpPr>
          <p:cNvPr id="33" name="TextBox 32">
            <a:extLst>
              <a:ext uri="{FF2B5EF4-FFF2-40B4-BE49-F238E27FC236}">
                <a16:creationId xmlns:a16="http://schemas.microsoft.com/office/drawing/2014/main" id="{D3AD4947-4CA2-4C73-B6F6-D135048B4715}"/>
              </a:ext>
            </a:extLst>
          </p:cNvPr>
          <p:cNvSpPr txBox="1"/>
          <p:nvPr/>
        </p:nvSpPr>
        <p:spPr>
          <a:xfrm>
            <a:off x="677333" y="1035796"/>
            <a:ext cx="8348134" cy="1815882"/>
          </a:xfrm>
          <a:prstGeom prst="rect">
            <a:avLst/>
          </a:prstGeom>
          <a:noFill/>
        </p:spPr>
        <p:txBody>
          <a:bodyPr wrap="square" rtlCol="0">
            <a:spAutoFit/>
          </a:bodyPr>
          <a:lstStyle/>
          <a:p>
            <a:r>
              <a:rPr lang="en-US" altLang="ko-KR" sz="1400" dirty="0">
                <a:solidFill>
                  <a:srgbClr val="00B0F0"/>
                </a:solidFill>
              </a:rPr>
              <a:t>After you logged in for the first time, you can check in the cog the Server URL you need to login as.</a:t>
            </a:r>
          </a:p>
          <a:p>
            <a:r>
              <a:rPr lang="en-US" altLang="ko-KR" sz="1400" dirty="0">
                <a:solidFill>
                  <a:srgbClr val="00B0F0"/>
                </a:solidFill>
              </a:rPr>
              <a:t>To login manually, in the mobile app first click on the      (Login Settings) button to open the “Login Settings” screen.</a:t>
            </a:r>
          </a:p>
          <a:p>
            <a:r>
              <a:rPr lang="en-US" altLang="ko-KR" sz="1400" dirty="0">
                <a:solidFill>
                  <a:srgbClr val="00B0F0"/>
                </a:solidFill>
              </a:rPr>
              <a:t>On “Login Settings” screen, enter the Server URL (e.g. </a:t>
            </a:r>
            <a:r>
              <a:rPr lang="en-GB" sz="1400" b="1" i="0" u="none" strike="noStrike" dirty="0">
                <a:solidFill>
                  <a:srgbClr val="00B0F0"/>
                </a:solidFill>
                <a:effectLst/>
                <a:latin typeface="+mn-lt"/>
                <a:hlinkClick r:id="rId3" tooltip="https://protect2.fireeye.com/v1/url?k=9f8cee01-c017d73d-9f8cae9a-86b1886cfa64-c356bb713ef19974&amp;q=1&amp;e=91453840-95c1-4d0c-9fa6-850f3bfb95c9&amp;u=https%3a%2f%2fone1.ipecs-cloud.co.uk%2f">
                  <a:extLst>
                    <a:ext uri="{A12FA001-AC4F-418D-AE19-62706E023703}">
                      <ahyp:hlinkClr xmlns:ahyp="http://schemas.microsoft.com/office/drawing/2018/hyperlinkcolor" val="tx"/>
                    </a:ext>
                  </a:extLst>
                </a:hlinkClick>
              </a:rPr>
              <a:t>https://one1.ipecs-cloud.co.uk</a:t>
            </a:r>
            <a:r>
              <a:rPr lang="en-US" altLang="ko-KR" sz="1400" dirty="0">
                <a:solidFill>
                  <a:srgbClr val="00B0F0"/>
                </a:solidFill>
                <a:latin typeface="+mn-lt"/>
              </a:rPr>
              <a:t>) (the Server URL found using the slide before. Please note it could be one of three Servers URL – see slide 11)</a:t>
            </a:r>
          </a:p>
          <a:p>
            <a:r>
              <a:rPr lang="en-US" altLang="ko-KR" sz="1400" dirty="0">
                <a:solidFill>
                  <a:srgbClr val="00B0F0"/>
                </a:solidFill>
              </a:rPr>
              <a:t>Click on       (Back) button to update and close the window.</a:t>
            </a:r>
          </a:p>
          <a:p>
            <a:r>
              <a:rPr lang="en-US" altLang="ko-KR" sz="1400" dirty="0">
                <a:solidFill>
                  <a:srgbClr val="00B0F0"/>
                </a:solidFill>
              </a:rPr>
              <a:t>Enter the ID and password as the Portal ID and password created in the User Setup, then click the “Login” button</a:t>
            </a:r>
          </a:p>
        </p:txBody>
      </p:sp>
      <p:pic>
        <p:nvPicPr>
          <p:cNvPr id="28" name="Picture 27">
            <a:extLst>
              <a:ext uri="{FF2B5EF4-FFF2-40B4-BE49-F238E27FC236}">
                <a16:creationId xmlns:a16="http://schemas.microsoft.com/office/drawing/2014/main" id="{97A1DAB6-186E-405E-AC43-1502A152CFF6}"/>
              </a:ext>
            </a:extLst>
          </p:cNvPr>
          <p:cNvPicPr>
            <a:picLocks noChangeAspect="1"/>
          </p:cNvPicPr>
          <p:nvPr/>
        </p:nvPicPr>
        <p:blipFill>
          <a:blip r:embed="rId4"/>
          <a:stretch>
            <a:fillRect/>
          </a:stretch>
        </p:blipFill>
        <p:spPr>
          <a:xfrm>
            <a:off x="2377170" y="2851678"/>
            <a:ext cx="1908113" cy="3802976"/>
          </a:xfrm>
          <a:prstGeom prst="rect">
            <a:avLst/>
          </a:prstGeom>
          <a:ln>
            <a:solidFill>
              <a:schemeClr val="bg1">
                <a:lumMod val="75000"/>
              </a:schemeClr>
            </a:solidFill>
          </a:ln>
        </p:spPr>
      </p:pic>
      <p:sp>
        <p:nvSpPr>
          <p:cNvPr id="30" name="Rectangle: Rounded Corners 29">
            <a:extLst>
              <a:ext uri="{FF2B5EF4-FFF2-40B4-BE49-F238E27FC236}">
                <a16:creationId xmlns:a16="http://schemas.microsoft.com/office/drawing/2014/main" id="{114A347D-6E51-4330-90DD-59801FD9628A}"/>
              </a:ext>
            </a:extLst>
          </p:cNvPr>
          <p:cNvSpPr/>
          <p:nvPr/>
        </p:nvSpPr>
        <p:spPr>
          <a:xfrm>
            <a:off x="4012403" y="2932917"/>
            <a:ext cx="352337" cy="310393"/>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09E0B9F3-DA1F-4453-AEA2-84DDF9E5DD87}"/>
              </a:ext>
            </a:extLst>
          </p:cNvPr>
          <p:cNvSpPr/>
          <p:nvPr/>
        </p:nvSpPr>
        <p:spPr>
          <a:xfrm>
            <a:off x="5178783" y="3941995"/>
            <a:ext cx="1375275" cy="425742"/>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4B1F1115-1CF8-47BA-A571-91BE4AD4D4B1}"/>
              </a:ext>
            </a:extLst>
          </p:cNvPr>
          <p:cNvSpPr/>
          <p:nvPr/>
        </p:nvSpPr>
        <p:spPr>
          <a:xfrm>
            <a:off x="5178783" y="3498550"/>
            <a:ext cx="330477" cy="310393"/>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ED63F6B8-EA3B-424A-B1A2-95E30718A9A1}"/>
              </a:ext>
            </a:extLst>
          </p:cNvPr>
          <p:cNvSpPr/>
          <p:nvPr/>
        </p:nvSpPr>
        <p:spPr>
          <a:xfrm>
            <a:off x="2654898" y="4376391"/>
            <a:ext cx="1375275" cy="991097"/>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02977AC0-7D7F-4D72-B024-544F6D8D5D1D}"/>
              </a:ext>
            </a:extLst>
          </p:cNvPr>
          <p:cNvSpPr/>
          <p:nvPr/>
        </p:nvSpPr>
        <p:spPr>
          <a:xfrm>
            <a:off x="2994381" y="6404163"/>
            <a:ext cx="648534" cy="287815"/>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670AE16-0744-40FC-B707-BC6B769F773D}"/>
              </a:ext>
            </a:extLst>
          </p:cNvPr>
          <p:cNvSpPr/>
          <p:nvPr/>
        </p:nvSpPr>
        <p:spPr>
          <a:xfrm>
            <a:off x="4386591" y="3038528"/>
            <a:ext cx="1320800" cy="435885"/>
          </a:xfrm>
          <a:custGeom>
            <a:avLst/>
            <a:gdLst>
              <a:gd name="connsiteX0" fmla="*/ 0 w 1320800"/>
              <a:gd name="connsiteY0" fmla="*/ 63352 h 435885"/>
              <a:gd name="connsiteX1" fmla="*/ 914400 w 1320800"/>
              <a:gd name="connsiteY1" fmla="*/ 29485 h 435885"/>
              <a:gd name="connsiteX2" fmla="*/ 1320800 w 1320800"/>
              <a:gd name="connsiteY2" fmla="*/ 435885 h 435885"/>
            </a:gdLst>
            <a:ahLst/>
            <a:cxnLst>
              <a:cxn ang="0">
                <a:pos x="connsiteX0" y="connsiteY0"/>
              </a:cxn>
              <a:cxn ang="0">
                <a:pos x="connsiteX1" y="connsiteY1"/>
              </a:cxn>
              <a:cxn ang="0">
                <a:pos x="connsiteX2" y="connsiteY2"/>
              </a:cxn>
            </a:cxnLst>
            <a:rect l="l" t="t" r="r" b="b"/>
            <a:pathLst>
              <a:path w="1320800" h="435885">
                <a:moveTo>
                  <a:pt x="0" y="63352"/>
                </a:moveTo>
                <a:cubicBezTo>
                  <a:pt x="347133" y="15374"/>
                  <a:pt x="694267" y="-32604"/>
                  <a:pt x="914400" y="29485"/>
                </a:cubicBezTo>
                <a:cubicBezTo>
                  <a:pt x="1134533" y="91574"/>
                  <a:pt x="1227666" y="263729"/>
                  <a:pt x="1320800" y="435885"/>
                </a:cubicBezTo>
              </a:path>
            </a:pathLst>
          </a:custGeom>
          <a:noFill/>
          <a:ln>
            <a:solidFill>
              <a:srgbClr val="E66319"/>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a:extLst>
              <a:ext uri="{FF2B5EF4-FFF2-40B4-BE49-F238E27FC236}">
                <a16:creationId xmlns:a16="http://schemas.microsoft.com/office/drawing/2014/main" id="{3DFD741D-0AE3-457D-9FF0-CD4C2DC1417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878064" y="1268078"/>
            <a:ext cx="257175" cy="247650"/>
          </a:xfrm>
          <a:prstGeom prst="rect">
            <a:avLst/>
          </a:prstGeom>
        </p:spPr>
      </p:pic>
      <p:pic>
        <p:nvPicPr>
          <p:cNvPr id="49" name="Picture 48">
            <a:extLst>
              <a:ext uri="{FF2B5EF4-FFF2-40B4-BE49-F238E27FC236}">
                <a16:creationId xmlns:a16="http://schemas.microsoft.com/office/drawing/2014/main" id="{5F525555-EF44-4C11-98FA-63D9F9ACA142}"/>
              </a:ext>
            </a:extLst>
          </p:cNvPr>
          <p:cNvPicPr>
            <a:picLocks noChangeAspect="1"/>
          </p:cNvPicPr>
          <p:nvPr/>
        </p:nvPicPr>
        <p:blipFill>
          <a:blip r:embed="rId6"/>
          <a:stretch>
            <a:fillRect/>
          </a:stretch>
        </p:blipFill>
        <p:spPr>
          <a:xfrm>
            <a:off x="1513431" y="2163130"/>
            <a:ext cx="129551" cy="167655"/>
          </a:xfrm>
          <a:prstGeom prst="rect">
            <a:avLst/>
          </a:prstGeom>
        </p:spPr>
      </p:pic>
    </p:spTree>
    <p:extLst>
      <p:ext uri="{BB962C8B-B14F-4D97-AF65-F5344CB8AC3E}">
        <p14:creationId xmlns:p14="http://schemas.microsoft.com/office/powerpoint/2010/main" val="1417403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Mobile Client: Contact</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307777"/>
          </a:xfrm>
          <a:prstGeom prst="rect">
            <a:avLst/>
          </a:prstGeom>
          <a:noFill/>
        </p:spPr>
        <p:txBody>
          <a:bodyPr wrap="square" rtlCol="0">
            <a:spAutoFit/>
          </a:bodyPr>
          <a:lstStyle/>
          <a:p>
            <a:endParaRPr lang="en-US" altLang="ko-KR" sz="1400" dirty="0">
              <a:solidFill>
                <a:srgbClr val="00B0F0"/>
              </a:solidFill>
            </a:endParaRPr>
          </a:p>
        </p:txBody>
      </p:sp>
      <p:sp>
        <p:nvSpPr>
          <p:cNvPr id="33" name="TextBox 32">
            <a:extLst>
              <a:ext uri="{FF2B5EF4-FFF2-40B4-BE49-F238E27FC236}">
                <a16:creationId xmlns:a16="http://schemas.microsoft.com/office/drawing/2014/main" id="{D3AD4947-4CA2-4C73-B6F6-D135048B4715}"/>
              </a:ext>
            </a:extLst>
          </p:cNvPr>
          <p:cNvSpPr txBox="1"/>
          <p:nvPr/>
        </p:nvSpPr>
        <p:spPr>
          <a:xfrm>
            <a:off x="677333" y="1035796"/>
            <a:ext cx="8348134" cy="1169551"/>
          </a:xfrm>
          <a:prstGeom prst="rect">
            <a:avLst/>
          </a:prstGeom>
          <a:noFill/>
        </p:spPr>
        <p:txBody>
          <a:bodyPr wrap="square" rtlCol="0">
            <a:spAutoFit/>
          </a:bodyPr>
          <a:lstStyle/>
          <a:p>
            <a:r>
              <a:rPr lang="en-US" altLang="ko-KR" sz="1400" dirty="0">
                <a:solidFill>
                  <a:srgbClr val="00B0F0"/>
                </a:solidFill>
              </a:rPr>
              <a:t>Groups: Favorites are the frequent users and Not assigned is a grouped users without specific group name.</a:t>
            </a:r>
          </a:p>
          <a:p>
            <a:r>
              <a:rPr lang="en-US" altLang="ko-KR" sz="1400" dirty="0">
                <a:solidFill>
                  <a:srgbClr val="00B0F0"/>
                </a:solidFill>
              </a:rPr>
              <a:t>Clicking in ‘Organization’ will show the organization directory.</a:t>
            </a:r>
          </a:p>
          <a:p>
            <a:r>
              <a:rPr lang="en-US" altLang="ko-KR" sz="1400" dirty="0">
                <a:solidFill>
                  <a:srgbClr val="00B0F0"/>
                </a:solidFill>
              </a:rPr>
              <a:t>Click on     (option menu) to show a menu window to add a user to a group, add to personal contact or add to a new group.</a:t>
            </a:r>
          </a:p>
        </p:txBody>
      </p:sp>
      <p:pic>
        <p:nvPicPr>
          <p:cNvPr id="15" name="Picture 14">
            <a:extLst>
              <a:ext uri="{FF2B5EF4-FFF2-40B4-BE49-F238E27FC236}">
                <a16:creationId xmlns:a16="http://schemas.microsoft.com/office/drawing/2014/main" id="{0EBEE7BC-BF45-4281-82A4-B39F25EC446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4380" y="2621001"/>
            <a:ext cx="2069621" cy="3862974"/>
          </a:xfrm>
          <a:prstGeom prst="rect">
            <a:avLst/>
          </a:prstGeom>
          <a:noFill/>
          <a:ln>
            <a:solidFill>
              <a:schemeClr val="tx1">
                <a:alpha val="20000"/>
              </a:schemeClr>
            </a:solidFill>
          </a:ln>
        </p:spPr>
      </p:pic>
      <p:sp>
        <p:nvSpPr>
          <p:cNvPr id="16" name="Rectangle: Rounded Corners 15">
            <a:extLst>
              <a:ext uri="{FF2B5EF4-FFF2-40B4-BE49-F238E27FC236}">
                <a16:creationId xmlns:a16="http://schemas.microsoft.com/office/drawing/2014/main" id="{30BA74F9-BCBC-4344-B000-C703CF8C8F64}"/>
              </a:ext>
            </a:extLst>
          </p:cNvPr>
          <p:cNvSpPr/>
          <p:nvPr/>
        </p:nvSpPr>
        <p:spPr>
          <a:xfrm>
            <a:off x="2074380" y="3432348"/>
            <a:ext cx="694216" cy="296207"/>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408588B-052D-4C86-A567-2F4B85754503}"/>
              </a:ext>
            </a:extLst>
          </p:cNvPr>
          <p:cNvSpPr/>
          <p:nvPr/>
        </p:nvSpPr>
        <p:spPr>
          <a:xfrm>
            <a:off x="2074380" y="5572169"/>
            <a:ext cx="828652" cy="296207"/>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EDD9C748-9A28-438A-AD7B-9D8E3BDC5228}"/>
              </a:ext>
            </a:extLst>
          </p:cNvPr>
          <p:cNvSpPr/>
          <p:nvPr/>
        </p:nvSpPr>
        <p:spPr>
          <a:xfrm>
            <a:off x="3229604" y="2895064"/>
            <a:ext cx="780221" cy="338554"/>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A03F407-C1A8-4D4F-AE12-3E826B9D443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3990" y="3158970"/>
            <a:ext cx="2350770" cy="910590"/>
          </a:xfrm>
          <a:prstGeom prst="rect">
            <a:avLst/>
          </a:prstGeom>
          <a:noFill/>
          <a:ln>
            <a:solidFill>
              <a:sysClr val="windowText" lastClr="000000">
                <a:alpha val="20000"/>
              </a:sysClr>
            </a:solidFill>
          </a:ln>
        </p:spPr>
      </p:pic>
      <p:pic>
        <p:nvPicPr>
          <p:cNvPr id="24" name="Picture 23">
            <a:extLst>
              <a:ext uri="{FF2B5EF4-FFF2-40B4-BE49-F238E27FC236}">
                <a16:creationId xmlns:a16="http://schemas.microsoft.com/office/drawing/2014/main" id="{A8FD6A2D-62C3-4710-ABDD-B474F898D8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3321" y="4546926"/>
            <a:ext cx="2194560" cy="950595"/>
          </a:xfrm>
          <a:prstGeom prst="rect">
            <a:avLst/>
          </a:prstGeom>
          <a:noFill/>
          <a:ln>
            <a:solidFill>
              <a:schemeClr val="tx1">
                <a:alpha val="20000"/>
              </a:schemeClr>
            </a:solidFill>
          </a:ln>
        </p:spPr>
      </p:pic>
      <p:sp>
        <p:nvSpPr>
          <p:cNvPr id="25" name="Rectangle: Rounded Corners 24">
            <a:extLst>
              <a:ext uri="{FF2B5EF4-FFF2-40B4-BE49-F238E27FC236}">
                <a16:creationId xmlns:a16="http://schemas.microsoft.com/office/drawing/2014/main" id="{AB7C2058-4502-4D49-91CA-A0ED0FAE0BC0}"/>
              </a:ext>
            </a:extLst>
          </p:cNvPr>
          <p:cNvSpPr/>
          <p:nvPr/>
        </p:nvSpPr>
        <p:spPr>
          <a:xfrm>
            <a:off x="7090328" y="3158696"/>
            <a:ext cx="347108" cy="282983"/>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8E61D32A-D227-4B93-8111-908720870115}"/>
              </a:ext>
            </a:extLst>
          </p:cNvPr>
          <p:cNvSpPr/>
          <p:nvPr/>
        </p:nvSpPr>
        <p:spPr>
          <a:xfrm>
            <a:off x="5994576" y="4546925"/>
            <a:ext cx="1265852" cy="826603"/>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56C5D9C-BC59-4267-AF1D-37C6D46CAC0B}"/>
              </a:ext>
            </a:extLst>
          </p:cNvPr>
          <p:cNvSpPr/>
          <p:nvPr/>
        </p:nvSpPr>
        <p:spPr>
          <a:xfrm>
            <a:off x="7064483" y="3442092"/>
            <a:ext cx="285035" cy="1073020"/>
          </a:xfrm>
          <a:custGeom>
            <a:avLst/>
            <a:gdLst>
              <a:gd name="connsiteX0" fmla="*/ 223935 w 285035"/>
              <a:gd name="connsiteY0" fmla="*/ 0 h 1073020"/>
              <a:gd name="connsiteX1" fmla="*/ 270588 w 285035"/>
              <a:gd name="connsiteY1" fmla="*/ 746449 h 1073020"/>
              <a:gd name="connsiteX2" fmla="*/ 0 w 285035"/>
              <a:gd name="connsiteY2" fmla="*/ 1073020 h 1073020"/>
            </a:gdLst>
            <a:ahLst/>
            <a:cxnLst>
              <a:cxn ang="0">
                <a:pos x="connsiteX0" y="connsiteY0"/>
              </a:cxn>
              <a:cxn ang="0">
                <a:pos x="connsiteX1" y="connsiteY1"/>
              </a:cxn>
              <a:cxn ang="0">
                <a:pos x="connsiteX2" y="connsiteY2"/>
              </a:cxn>
            </a:cxnLst>
            <a:rect l="l" t="t" r="r" b="b"/>
            <a:pathLst>
              <a:path w="285035" h="1073020">
                <a:moveTo>
                  <a:pt x="223935" y="0"/>
                </a:moveTo>
                <a:cubicBezTo>
                  <a:pt x="265922" y="283806"/>
                  <a:pt x="307910" y="567612"/>
                  <a:pt x="270588" y="746449"/>
                </a:cubicBezTo>
                <a:cubicBezTo>
                  <a:pt x="233266" y="925286"/>
                  <a:pt x="116633" y="999153"/>
                  <a:pt x="0" y="1073020"/>
                </a:cubicBezTo>
              </a:path>
            </a:pathLst>
          </a:custGeom>
          <a:noFill/>
          <a:ln>
            <a:solidFill>
              <a:srgbClr val="E66319"/>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8E36D55E-0EB2-4B67-9F12-61856047403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174" y="1746788"/>
            <a:ext cx="91440" cy="154940"/>
          </a:xfrm>
          <a:prstGeom prst="rect">
            <a:avLst/>
          </a:prstGeom>
          <a:noFill/>
          <a:ln>
            <a:noFill/>
          </a:ln>
        </p:spPr>
      </p:pic>
    </p:spTree>
    <p:extLst>
      <p:ext uri="{BB962C8B-B14F-4D97-AF65-F5344CB8AC3E}">
        <p14:creationId xmlns:p14="http://schemas.microsoft.com/office/powerpoint/2010/main" val="878565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Mobile Client: Contact</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307777"/>
          </a:xfrm>
          <a:prstGeom prst="rect">
            <a:avLst/>
          </a:prstGeom>
          <a:noFill/>
        </p:spPr>
        <p:txBody>
          <a:bodyPr wrap="square" rtlCol="0">
            <a:spAutoFit/>
          </a:bodyPr>
          <a:lstStyle/>
          <a:p>
            <a:endParaRPr lang="en-US" altLang="ko-KR" sz="1400" dirty="0">
              <a:solidFill>
                <a:srgbClr val="00B0F0"/>
              </a:solidFill>
            </a:endParaRPr>
          </a:p>
        </p:txBody>
      </p:sp>
      <p:sp>
        <p:nvSpPr>
          <p:cNvPr id="33" name="TextBox 32">
            <a:extLst>
              <a:ext uri="{FF2B5EF4-FFF2-40B4-BE49-F238E27FC236}">
                <a16:creationId xmlns:a16="http://schemas.microsoft.com/office/drawing/2014/main" id="{D3AD4947-4CA2-4C73-B6F6-D135048B4715}"/>
              </a:ext>
            </a:extLst>
          </p:cNvPr>
          <p:cNvSpPr txBox="1"/>
          <p:nvPr/>
        </p:nvSpPr>
        <p:spPr>
          <a:xfrm>
            <a:off x="677333" y="1035796"/>
            <a:ext cx="8348134" cy="1384995"/>
          </a:xfrm>
          <a:prstGeom prst="rect">
            <a:avLst/>
          </a:prstGeom>
          <a:noFill/>
        </p:spPr>
        <p:txBody>
          <a:bodyPr wrap="square" rtlCol="0">
            <a:spAutoFit/>
          </a:bodyPr>
          <a:lstStyle/>
          <a:p>
            <a:r>
              <a:rPr lang="en-US" altLang="ko-KR" sz="1400" dirty="0">
                <a:solidFill>
                  <a:srgbClr val="00B0F0"/>
                </a:solidFill>
              </a:rPr>
              <a:t>To make a call to a user, click on        (Voice Call) button on Contacts screen.</a:t>
            </a:r>
          </a:p>
          <a:p>
            <a:r>
              <a:rPr lang="en-US" altLang="ko-KR" sz="1400" dirty="0">
                <a:solidFill>
                  <a:srgbClr val="00B0F0"/>
                </a:solidFill>
              </a:rPr>
              <a:t>Select a contact to view contact details such as name, phone numbers, email address and department.</a:t>
            </a:r>
          </a:p>
          <a:p>
            <a:r>
              <a:rPr lang="en-US" altLang="ko-KR" sz="1400" dirty="0">
                <a:solidFill>
                  <a:srgbClr val="00B0F0"/>
                </a:solidFill>
              </a:rPr>
              <a:t>On contact details window, chat, voice/video calls or email can be started using corresponding buttons.</a:t>
            </a:r>
          </a:p>
          <a:p>
            <a:r>
              <a:rPr lang="en-US" altLang="ko-KR" sz="1400" dirty="0">
                <a:solidFill>
                  <a:srgbClr val="00B0F0"/>
                </a:solidFill>
              </a:rPr>
              <a:t>Use the search box to search a user’s name and department, enter at least two letters or numbers in search input box.</a:t>
            </a:r>
          </a:p>
          <a:p>
            <a:endParaRPr lang="en-US" altLang="ko-KR" sz="1400" dirty="0">
              <a:solidFill>
                <a:srgbClr val="00B0F0"/>
              </a:solidFill>
            </a:endParaRPr>
          </a:p>
        </p:txBody>
      </p:sp>
      <p:pic>
        <p:nvPicPr>
          <p:cNvPr id="17" name="Picture 16">
            <a:extLst>
              <a:ext uri="{FF2B5EF4-FFF2-40B4-BE49-F238E27FC236}">
                <a16:creationId xmlns:a16="http://schemas.microsoft.com/office/drawing/2014/main" id="{F3C3C2EF-F4B4-4075-A7B5-2DF868A0007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0768" y="2655257"/>
            <a:ext cx="2073933" cy="3824614"/>
          </a:xfrm>
          <a:prstGeom prst="rect">
            <a:avLst/>
          </a:prstGeom>
          <a:noFill/>
          <a:ln>
            <a:solidFill>
              <a:schemeClr val="tx1">
                <a:alpha val="20000"/>
              </a:schemeClr>
            </a:solidFill>
          </a:ln>
        </p:spPr>
      </p:pic>
      <p:pic>
        <p:nvPicPr>
          <p:cNvPr id="19" name="Picture 18">
            <a:extLst>
              <a:ext uri="{FF2B5EF4-FFF2-40B4-BE49-F238E27FC236}">
                <a16:creationId xmlns:a16="http://schemas.microsoft.com/office/drawing/2014/main" id="{7E223A54-45E7-47A7-B3B1-F260E9E8183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7900" y="2632053"/>
            <a:ext cx="2073933" cy="3847818"/>
          </a:xfrm>
          <a:prstGeom prst="rect">
            <a:avLst/>
          </a:prstGeom>
          <a:noFill/>
          <a:ln>
            <a:solidFill>
              <a:schemeClr val="tx1">
                <a:alpha val="20000"/>
              </a:schemeClr>
            </a:solidFill>
          </a:ln>
        </p:spPr>
      </p:pic>
      <p:pic>
        <p:nvPicPr>
          <p:cNvPr id="22" name="Picture 21">
            <a:extLst>
              <a:ext uri="{FF2B5EF4-FFF2-40B4-BE49-F238E27FC236}">
                <a16:creationId xmlns:a16="http://schemas.microsoft.com/office/drawing/2014/main" id="{E4467C45-4905-4DC7-B5E9-659ABEA2D56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4037" y="2655257"/>
            <a:ext cx="2049069" cy="3824614"/>
          </a:xfrm>
          <a:prstGeom prst="rect">
            <a:avLst/>
          </a:prstGeom>
          <a:noFill/>
          <a:ln>
            <a:solidFill>
              <a:schemeClr val="tx1">
                <a:alpha val="20000"/>
              </a:schemeClr>
            </a:solidFill>
          </a:ln>
        </p:spPr>
      </p:pic>
      <p:sp>
        <p:nvSpPr>
          <p:cNvPr id="27" name="Rectangle: Rounded Corners 26">
            <a:extLst>
              <a:ext uri="{FF2B5EF4-FFF2-40B4-BE49-F238E27FC236}">
                <a16:creationId xmlns:a16="http://schemas.microsoft.com/office/drawing/2014/main" id="{73A77787-82EC-4A51-A92A-B80479B8A93F}"/>
              </a:ext>
            </a:extLst>
          </p:cNvPr>
          <p:cNvSpPr/>
          <p:nvPr/>
        </p:nvSpPr>
        <p:spPr>
          <a:xfrm>
            <a:off x="1134049" y="3744648"/>
            <a:ext cx="1522885" cy="1887458"/>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E7382370-AD1B-4AD0-94E5-C07ABED37124}"/>
              </a:ext>
            </a:extLst>
          </p:cNvPr>
          <p:cNvCxnSpPr/>
          <p:nvPr/>
        </p:nvCxnSpPr>
        <p:spPr>
          <a:xfrm>
            <a:off x="2656934" y="4316106"/>
            <a:ext cx="1023834" cy="0"/>
          </a:xfrm>
          <a:prstGeom prst="straightConnector1">
            <a:avLst/>
          </a:prstGeom>
          <a:ln w="12700">
            <a:solidFill>
              <a:srgbClr val="E66319"/>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C6AA5A8F-0BDC-40C0-8F63-E67854DAB422}"/>
              </a:ext>
            </a:extLst>
          </p:cNvPr>
          <p:cNvSpPr/>
          <p:nvPr/>
        </p:nvSpPr>
        <p:spPr>
          <a:xfrm>
            <a:off x="6651553" y="3187922"/>
            <a:ext cx="1522885" cy="248178"/>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6A61C080-21DC-4DA1-960D-1363637B3429}"/>
              </a:ext>
            </a:extLst>
          </p:cNvPr>
          <p:cNvPicPr/>
          <p:nvPr/>
        </p:nvPicPr>
        <p:blipFill>
          <a:blip r:embed="rId5">
            <a:extLst>
              <a:ext uri="{28A0092B-C50C-407E-A947-70E740481C1C}">
                <a14:useLocalDpi xmlns:a14="http://schemas.microsoft.com/office/drawing/2010/main" val="0"/>
              </a:ext>
            </a:extLst>
          </a:blip>
          <a:stretch>
            <a:fillRect/>
          </a:stretch>
        </p:blipFill>
        <p:spPr>
          <a:xfrm>
            <a:off x="3399991" y="1079743"/>
            <a:ext cx="198120" cy="205740"/>
          </a:xfrm>
          <a:prstGeom prst="rect">
            <a:avLst/>
          </a:prstGeom>
        </p:spPr>
      </p:pic>
      <p:sp>
        <p:nvSpPr>
          <p:cNvPr id="34" name="Rectangle: Rounded Corners 33">
            <a:extLst>
              <a:ext uri="{FF2B5EF4-FFF2-40B4-BE49-F238E27FC236}">
                <a16:creationId xmlns:a16="http://schemas.microsoft.com/office/drawing/2014/main" id="{DDB19812-CAA0-4F03-B0E7-2CC8479D7A26}"/>
              </a:ext>
            </a:extLst>
          </p:cNvPr>
          <p:cNvSpPr/>
          <p:nvPr/>
        </p:nvSpPr>
        <p:spPr>
          <a:xfrm>
            <a:off x="2822387" y="3767591"/>
            <a:ext cx="346464" cy="248179"/>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1718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Mobile Client: Call</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307777"/>
          </a:xfrm>
          <a:prstGeom prst="rect">
            <a:avLst/>
          </a:prstGeom>
          <a:noFill/>
        </p:spPr>
        <p:txBody>
          <a:bodyPr wrap="square" rtlCol="0">
            <a:spAutoFit/>
          </a:bodyPr>
          <a:lstStyle/>
          <a:p>
            <a:endParaRPr lang="en-US" altLang="ko-KR" sz="1400" dirty="0">
              <a:solidFill>
                <a:srgbClr val="00B0F0"/>
              </a:solidFill>
            </a:endParaRPr>
          </a:p>
        </p:txBody>
      </p:sp>
      <p:sp>
        <p:nvSpPr>
          <p:cNvPr id="33" name="TextBox 32">
            <a:extLst>
              <a:ext uri="{FF2B5EF4-FFF2-40B4-BE49-F238E27FC236}">
                <a16:creationId xmlns:a16="http://schemas.microsoft.com/office/drawing/2014/main" id="{D3AD4947-4CA2-4C73-B6F6-D135048B4715}"/>
              </a:ext>
            </a:extLst>
          </p:cNvPr>
          <p:cNvSpPr txBox="1"/>
          <p:nvPr/>
        </p:nvSpPr>
        <p:spPr>
          <a:xfrm>
            <a:off x="677332" y="1035796"/>
            <a:ext cx="8500533" cy="954107"/>
          </a:xfrm>
          <a:prstGeom prst="rect">
            <a:avLst/>
          </a:prstGeom>
          <a:noFill/>
        </p:spPr>
        <p:txBody>
          <a:bodyPr wrap="square" rtlCol="0">
            <a:spAutoFit/>
          </a:bodyPr>
          <a:lstStyle/>
          <a:p>
            <a:r>
              <a:rPr lang="en-US" altLang="ko-KR" sz="1400" dirty="0">
                <a:solidFill>
                  <a:srgbClr val="00B0F0"/>
                </a:solidFill>
              </a:rPr>
              <a:t>To make a call, click on       (Call) button on the “Call Logs” screen.</a:t>
            </a:r>
          </a:p>
          <a:p>
            <a:r>
              <a:rPr lang="en-US" altLang="ko-KR" sz="1400" dirty="0">
                <a:solidFill>
                  <a:srgbClr val="00B0F0"/>
                </a:solidFill>
              </a:rPr>
              <a:t>Or click on the      (Keypad) button and enter digits on keypad screen, then click on       (Voice Call) button.</a:t>
            </a:r>
          </a:p>
          <a:p>
            <a:r>
              <a:rPr lang="en-US" altLang="ko-KR" sz="1400" dirty="0">
                <a:solidFill>
                  <a:srgbClr val="00B0F0"/>
                </a:solidFill>
              </a:rPr>
              <a:t>Or you can search by name or number on search input box, select a number, then click the        (Voice Call ) button.</a:t>
            </a:r>
          </a:p>
        </p:txBody>
      </p:sp>
      <p:pic>
        <p:nvPicPr>
          <p:cNvPr id="13" name="Picture 12">
            <a:extLst>
              <a:ext uri="{FF2B5EF4-FFF2-40B4-BE49-F238E27FC236}">
                <a16:creationId xmlns:a16="http://schemas.microsoft.com/office/drawing/2014/main" id="{76B3BEAB-99A8-46E1-9D72-187F92FF9DA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6120" y="2585445"/>
            <a:ext cx="2051122" cy="3794417"/>
          </a:xfrm>
          <a:prstGeom prst="rect">
            <a:avLst/>
          </a:prstGeom>
          <a:noFill/>
          <a:ln>
            <a:solidFill>
              <a:schemeClr val="accent1">
                <a:alpha val="20000"/>
              </a:schemeClr>
            </a:solidFill>
          </a:ln>
        </p:spPr>
      </p:pic>
      <p:pic>
        <p:nvPicPr>
          <p:cNvPr id="14" name="Picture 13">
            <a:extLst>
              <a:ext uri="{FF2B5EF4-FFF2-40B4-BE49-F238E27FC236}">
                <a16:creationId xmlns:a16="http://schemas.microsoft.com/office/drawing/2014/main" id="{DA06B46D-B75E-491A-B0B4-51A115F4C0A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9946" y="2585444"/>
            <a:ext cx="2057558" cy="3794417"/>
          </a:xfrm>
          <a:prstGeom prst="rect">
            <a:avLst/>
          </a:prstGeom>
          <a:noFill/>
          <a:ln>
            <a:solidFill>
              <a:schemeClr val="accent1">
                <a:alpha val="20000"/>
              </a:schemeClr>
            </a:solidFill>
          </a:ln>
        </p:spPr>
      </p:pic>
      <p:pic>
        <p:nvPicPr>
          <p:cNvPr id="15" name="Picture 14">
            <a:extLst>
              <a:ext uri="{FF2B5EF4-FFF2-40B4-BE49-F238E27FC236}">
                <a16:creationId xmlns:a16="http://schemas.microsoft.com/office/drawing/2014/main" id="{8B7F63AB-F594-4184-BDFD-450B3F5ABA1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139" y="2585443"/>
            <a:ext cx="2038791" cy="3794417"/>
          </a:xfrm>
          <a:prstGeom prst="rect">
            <a:avLst/>
          </a:prstGeom>
          <a:noFill/>
          <a:ln>
            <a:solidFill>
              <a:schemeClr val="accent1">
                <a:alpha val="20000"/>
              </a:schemeClr>
            </a:solidFill>
          </a:ln>
        </p:spPr>
      </p:pic>
      <p:sp>
        <p:nvSpPr>
          <p:cNvPr id="16" name="Rectangle: Rounded Corners 15">
            <a:extLst>
              <a:ext uri="{FF2B5EF4-FFF2-40B4-BE49-F238E27FC236}">
                <a16:creationId xmlns:a16="http://schemas.microsoft.com/office/drawing/2014/main" id="{F0255F11-74A4-4BA7-BB41-30FDF61618FD}"/>
              </a:ext>
            </a:extLst>
          </p:cNvPr>
          <p:cNvSpPr/>
          <p:nvPr/>
        </p:nvSpPr>
        <p:spPr>
          <a:xfrm>
            <a:off x="2773220" y="3123472"/>
            <a:ext cx="403710" cy="2287963"/>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9E1619C0-61BE-4CB5-B5CE-477BEDD825F0}"/>
              </a:ext>
            </a:extLst>
          </p:cNvPr>
          <p:cNvSpPr/>
          <p:nvPr/>
        </p:nvSpPr>
        <p:spPr>
          <a:xfrm>
            <a:off x="2641406" y="5534423"/>
            <a:ext cx="535523" cy="528193"/>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70B40F3F-CE3E-4CCB-9294-7BF98829EE78}"/>
              </a:ext>
            </a:extLst>
          </p:cNvPr>
          <p:cNvSpPr/>
          <p:nvPr/>
        </p:nvSpPr>
        <p:spPr>
          <a:xfrm>
            <a:off x="4102407" y="2786532"/>
            <a:ext cx="583628" cy="338554"/>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FB5F003-F122-4F9E-A799-355F1E15EACA}"/>
              </a:ext>
            </a:extLst>
          </p:cNvPr>
          <p:cNvSpPr/>
          <p:nvPr/>
        </p:nvSpPr>
        <p:spPr>
          <a:xfrm>
            <a:off x="3176929" y="4434942"/>
            <a:ext cx="822704" cy="1388533"/>
          </a:xfrm>
          <a:custGeom>
            <a:avLst/>
            <a:gdLst>
              <a:gd name="connsiteX0" fmla="*/ 0 w 1128889"/>
              <a:gd name="connsiteY0" fmla="*/ 1388533 h 1388533"/>
              <a:gd name="connsiteX1" fmla="*/ 609600 w 1128889"/>
              <a:gd name="connsiteY1" fmla="*/ 1095022 h 1388533"/>
              <a:gd name="connsiteX2" fmla="*/ 824089 w 1128889"/>
              <a:gd name="connsiteY2" fmla="*/ 203200 h 1388533"/>
              <a:gd name="connsiteX3" fmla="*/ 1128889 w 1128889"/>
              <a:gd name="connsiteY3" fmla="*/ 0 h 1388533"/>
            </a:gdLst>
            <a:ahLst/>
            <a:cxnLst>
              <a:cxn ang="0">
                <a:pos x="connsiteX0" y="connsiteY0"/>
              </a:cxn>
              <a:cxn ang="0">
                <a:pos x="connsiteX1" y="connsiteY1"/>
              </a:cxn>
              <a:cxn ang="0">
                <a:pos x="connsiteX2" y="connsiteY2"/>
              </a:cxn>
              <a:cxn ang="0">
                <a:pos x="connsiteX3" y="connsiteY3"/>
              </a:cxn>
            </a:cxnLst>
            <a:rect l="l" t="t" r="r" b="b"/>
            <a:pathLst>
              <a:path w="1128889" h="1388533">
                <a:moveTo>
                  <a:pt x="0" y="1388533"/>
                </a:moveTo>
                <a:cubicBezTo>
                  <a:pt x="236126" y="1340555"/>
                  <a:pt x="472252" y="1292577"/>
                  <a:pt x="609600" y="1095022"/>
                </a:cubicBezTo>
                <a:cubicBezTo>
                  <a:pt x="746948" y="897467"/>
                  <a:pt x="737541" y="385704"/>
                  <a:pt x="824089" y="203200"/>
                </a:cubicBezTo>
                <a:cubicBezTo>
                  <a:pt x="910637" y="20696"/>
                  <a:pt x="1019763" y="10348"/>
                  <a:pt x="1128889" y="0"/>
                </a:cubicBezTo>
              </a:path>
            </a:pathLst>
          </a:custGeom>
          <a:noFill/>
          <a:ln>
            <a:solidFill>
              <a:srgbClr val="E66319"/>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82B4859E-C79B-4978-838A-750F452A513B}"/>
              </a:ext>
            </a:extLst>
          </p:cNvPr>
          <p:cNvSpPr/>
          <p:nvPr/>
        </p:nvSpPr>
        <p:spPr>
          <a:xfrm>
            <a:off x="4761632" y="5798520"/>
            <a:ext cx="535523" cy="528193"/>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F77691E7-D27E-48A1-86D3-948BD8F7ACA4}"/>
              </a:ext>
            </a:extLst>
          </p:cNvPr>
          <p:cNvSpPr/>
          <p:nvPr/>
        </p:nvSpPr>
        <p:spPr>
          <a:xfrm>
            <a:off x="7532772" y="5785877"/>
            <a:ext cx="535523" cy="528193"/>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3BEBB1FB-AD6D-4FF6-A2FC-32C145EA469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2808" y="1096310"/>
            <a:ext cx="146050" cy="173355"/>
          </a:xfrm>
          <a:prstGeom prst="rect">
            <a:avLst/>
          </a:prstGeom>
          <a:noFill/>
          <a:ln>
            <a:noFill/>
          </a:ln>
        </p:spPr>
      </p:pic>
      <p:pic>
        <p:nvPicPr>
          <p:cNvPr id="39" name="Picture 38">
            <a:extLst>
              <a:ext uri="{FF2B5EF4-FFF2-40B4-BE49-F238E27FC236}">
                <a16:creationId xmlns:a16="http://schemas.microsoft.com/office/drawing/2014/main" id="{43D14F92-7723-4084-9FCB-59EB0AF12CC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8801" y="1336846"/>
            <a:ext cx="182880" cy="173355"/>
          </a:xfrm>
          <a:prstGeom prst="rect">
            <a:avLst/>
          </a:prstGeom>
          <a:noFill/>
          <a:ln>
            <a:noFill/>
          </a:ln>
        </p:spPr>
      </p:pic>
      <p:pic>
        <p:nvPicPr>
          <p:cNvPr id="40" name="Picture 39">
            <a:extLst>
              <a:ext uri="{FF2B5EF4-FFF2-40B4-BE49-F238E27FC236}">
                <a16:creationId xmlns:a16="http://schemas.microsoft.com/office/drawing/2014/main" id="{78766384-97BE-4CF6-A15A-0418F9AE1AA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98098" y="1294937"/>
            <a:ext cx="182880" cy="182880"/>
          </a:xfrm>
          <a:prstGeom prst="rect">
            <a:avLst/>
          </a:prstGeom>
          <a:noFill/>
          <a:ln>
            <a:noFill/>
          </a:ln>
        </p:spPr>
      </p:pic>
      <p:pic>
        <p:nvPicPr>
          <p:cNvPr id="41" name="Picture 40">
            <a:extLst>
              <a:ext uri="{FF2B5EF4-FFF2-40B4-BE49-F238E27FC236}">
                <a16:creationId xmlns:a16="http://schemas.microsoft.com/office/drawing/2014/main" id="{F4DB51E7-D4F9-4E67-A7C9-77459F30D1F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76855" y="1535063"/>
            <a:ext cx="182880" cy="182880"/>
          </a:xfrm>
          <a:prstGeom prst="rect">
            <a:avLst/>
          </a:prstGeom>
          <a:noFill/>
          <a:ln>
            <a:noFill/>
          </a:ln>
        </p:spPr>
      </p:pic>
    </p:spTree>
    <p:extLst>
      <p:ext uri="{BB962C8B-B14F-4D97-AF65-F5344CB8AC3E}">
        <p14:creationId xmlns:p14="http://schemas.microsoft.com/office/powerpoint/2010/main" val="1124584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Mobile Client: Call</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307777"/>
          </a:xfrm>
          <a:prstGeom prst="rect">
            <a:avLst/>
          </a:prstGeom>
          <a:noFill/>
        </p:spPr>
        <p:txBody>
          <a:bodyPr wrap="square" rtlCol="0">
            <a:spAutoFit/>
          </a:bodyPr>
          <a:lstStyle/>
          <a:p>
            <a:endParaRPr lang="en-US" altLang="ko-KR" sz="1400" dirty="0">
              <a:solidFill>
                <a:srgbClr val="00B0F0"/>
              </a:solidFill>
            </a:endParaRPr>
          </a:p>
        </p:txBody>
      </p:sp>
      <p:sp>
        <p:nvSpPr>
          <p:cNvPr id="33" name="TextBox 32">
            <a:extLst>
              <a:ext uri="{FF2B5EF4-FFF2-40B4-BE49-F238E27FC236}">
                <a16:creationId xmlns:a16="http://schemas.microsoft.com/office/drawing/2014/main" id="{D3AD4947-4CA2-4C73-B6F6-D135048B4715}"/>
              </a:ext>
            </a:extLst>
          </p:cNvPr>
          <p:cNvSpPr txBox="1"/>
          <p:nvPr/>
        </p:nvSpPr>
        <p:spPr>
          <a:xfrm>
            <a:off x="677332" y="1035796"/>
            <a:ext cx="8500533" cy="954107"/>
          </a:xfrm>
          <a:prstGeom prst="rect">
            <a:avLst/>
          </a:prstGeom>
          <a:noFill/>
        </p:spPr>
        <p:txBody>
          <a:bodyPr wrap="square" rtlCol="0">
            <a:spAutoFit/>
          </a:bodyPr>
          <a:lstStyle/>
          <a:p>
            <a:r>
              <a:rPr lang="en-US" altLang="ko-KR" sz="1400" dirty="0">
                <a:solidFill>
                  <a:srgbClr val="00B0F0"/>
                </a:solidFill>
              </a:rPr>
              <a:t>During idle state, several features can be provided by selecting “Call Option” menu.</a:t>
            </a:r>
          </a:p>
          <a:p>
            <a:r>
              <a:rPr lang="en-US" altLang="ko-KR" sz="1400" dirty="0">
                <a:solidFill>
                  <a:srgbClr val="00B0F0"/>
                </a:solidFill>
              </a:rPr>
              <a:t>Unparking a parked call can be performed to continue the call by selecting “Call Unpark”.</a:t>
            </a:r>
          </a:p>
          <a:p>
            <a:r>
              <a:rPr lang="en-US" altLang="ko-KR" sz="1400" dirty="0">
                <a:solidFill>
                  <a:srgbClr val="00B0F0"/>
                </a:solidFill>
              </a:rPr>
              <a:t>You may barge into another existing call by selecting “Call Barge in”.</a:t>
            </a:r>
          </a:p>
          <a:p>
            <a:r>
              <a:rPr lang="en-US" altLang="ko-KR" sz="1400" dirty="0">
                <a:solidFill>
                  <a:srgbClr val="00B0F0"/>
                </a:solidFill>
              </a:rPr>
              <a:t>You can answer a call ringing at another station by selecting “Call Pick up”.</a:t>
            </a:r>
          </a:p>
        </p:txBody>
      </p:sp>
      <p:pic>
        <p:nvPicPr>
          <p:cNvPr id="18" name="Picture 17">
            <a:extLst>
              <a:ext uri="{FF2B5EF4-FFF2-40B4-BE49-F238E27FC236}">
                <a16:creationId xmlns:a16="http://schemas.microsoft.com/office/drawing/2014/main" id="{6AE2F732-420C-4A4D-B8BB-554ACE40653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1702" y="2863884"/>
            <a:ext cx="2259874" cy="1481298"/>
          </a:xfrm>
          <a:prstGeom prst="rect">
            <a:avLst/>
          </a:prstGeom>
          <a:noFill/>
          <a:ln>
            <a:solidFill>
              <a:schemeClr val="tx1">
                <a:alpha val="20000"/>
              </a:schemeClr>
            </a:solidFill>
          </a:ln>
        </p:spPr>
      </p:pic>
      <p:pic>
        <p:nvPicPr>
          <p:cNvPr id="19" name="Picture 18">
            <a:extLst>
              <a:ext uri="{FF2B5EF4-FFF2-40B4-BE49-F238E27FC236}">
                <a16:creationId xmlns:a16="http://schemas.microsoft.com/office/drawing/2014/main" id="{73A7D014-BF1E-435A-A5BF-8F3E79BA15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6890" y="2863884"/>
            <a:ext cx="2241404" cy="1481298"/>
          </a:xfrm>
          <a:prstGeom prst="rect">
            <a:avLst/>
          </a:prstGeom>
          <a:noFill/>
          <a:ln>
            <a:solidFill>
              <a:schemeClr val="tx1">
                <a:alpha val="20000"/>
              </a:schemeClr>
            </a:solidFill>
          </a:ln>
        </p:spPr>
      </p:pic>
      <p:pic>
        <p:nvPicPr>
          <p:cNvPr id="22" name="Picture 21">
            <a:extLst>
              <a:ext uri="{FF2B5EF4-FFF2-40B4-BE49-F238E27FC236}">
                <a16:creationId xmlns:a16="http://schemas.microsoft.com/office/drawing/2014/main" id="{AD6A6A7C-59A8-4C20-B6EC-08A5338B43B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3608" y="2863884"/>
            <a:ext cx="1914450" cy="1276300"/>
          </a:xfrm>
          <a:prstGeom prst="rect">
            <a:avLst/>
          </a:prstGeom>
          <a:noFill/>
          <a:ln>
            <a:solidFill>
              <a:schemeClr val="tx1">
                <a:alpha val="20000"/>
              </a:schemeClr>
            </a:solidFill>
          </a:ln>
        </p:spPr>
      </p:pic>
      <p:pic>
        <p:nvPicPr>
          <p:cNvPr id="23" name="Picture 22">
            <a:extLst>
              <a:ext uri="{FF2B5EF4-FFF2-40B4-BE49-F238E27FC236}">
                <a16:creationId xmlns:a16="http://schemas.microsoft.com/office/drawing/2014/main" id="{1BABF637-53DC-4E3E-95EF-F1A841DB6A06}"/>
              </a:ext>
            </a:extLst>
          </p:cNvPr>
          <p:cNvPicPr/>
          <p:nvPr/>
        </p:nvPicPr>
        <p:blipFill>
          <a:blip r:embed="rId5"/>
          <a:stretch>
            <a:fillRect/>
          </a:stretch>
        </p:blipFill>
        <p:spPr>
          <a:xfrm>
            <a:off x="3281576" y="4707801"/>
            <a:ext cx="1493892" cy="1547788"/>
          </a:xfrm>
          <a:prstGeom prst="rect">
            <a:avLst/>
          </a:prstGeom>
          <a:ln>
            <a:solidFill>
              <a:schemeClr val="bg1">
                <a:lumMod val="75000"/>
              </a:schemeClr>
            </a:solidFill>
          </a:ln>
        </p:spPr>
      </p:pic>
      <p:pic>
        <p:nvPicPr>
          <p:cNvPr id="25" name="Picture 24">
            <a:extLst>
              <a:ext uri="{FF2B5EF4-FFF2-40B4-BE49-F238E27FC236}">
                <a16:creationId xmlns:a16="http://schemas.microsoft.com/office/drawing/2014/main" id="{23C21D77-DCE8-41BD-A548-8B4A6C6105F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65295" y="4707801"/>
            <a:ext cx="1087016" cy="2016767"/>
          </a:xfrm>
          <a:prstGeom prst="rect">
            <a:avLst/>
          </a:prstGeom>
          <a:noFill/>
          <a:ln>
            <a:solidFill>
              <a:schemeClr val="tx1">
                <a:alpha val="20000"/>
              </a:schemeClr>
            </a:solidFill>
          </a:ln>
        </p:spPr>
      </p:pic>
      <p:pic>
        <p:nvPicPr>
          <p:cNvPr id="27" name="Picture 26">
            <a:extLst>
              <a:ext uri="{FF2B5EF4-FFF2-40B4-BE49-F238E27FC236}">
                <a16:creationId xmlns:a16="http://schemas.microsoft.com/office/drawing/2014/main" id="{D1971707-0129-4AE8-A82E-F210F32CF3C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42138" y="4724692"/>
            <a:ext cx="1645920" cy="1289050"/>
          </a:xfrm>
          <a:prstGeom prst="rect">
            <a:avLst/>
          </a:prstGeom>
          <a:noFill/>
          <a:ln>
            <a:solidFill>
              <a:schemeClr val="tx1"/>
            </a:solidFill>
          </a:ln>
        </p:spPr>
      </p:pic>
      <p:sp>
        <p:nvSpPr>
          <p:cNvPr id="29" name="Rectangle: Rounded Corners 28">
            <a:extLst>
              <a:ext uri="{FF2B5EF4-FFF2-40B4-BE49-F238E27FC236}">
                <a16:creationId xmlns:a16="http://schemas.microsoft.com/office/drawing/2014/main" id="{E3682AB4-4EA8-464C-A077-DDD4A5186433}"/>
              </a:ext>
            </a:extLst>
          </p:cNvPr>
          <p:cNvSpPr/>
          <p:nvPr/>
        </p:nvSpPr>
        <p:spPr>
          <a:xfrm>
            <a:off x="2902388" y="2863884"/>
            <a:ext cx="360526" cy="351578"/>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B38FD55A-26A5-45EE-9D57-07E757308054}"/>
              </a:ext>
            </a:extLst>
          </p:cNvPr>
          <p:cNvSpPr/>
          <p:nvPr/>
        </p:nvSpPr>
        <p:spPr>
          <a:xfrm>
            <a:off x="4728666" y="2845222"/>
            <a:ext cx="652297" cy="351578"/>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7C3AC2E-00F5-470D-BE00-14DD2580E0DC}"/>
              </a:ext>
            </a:extLst>
          </p:cNvPr>
          <p:cNvSpPr/>
          <p:nvPr/>
        </p:nvSpPr>
        <p:spPr>
          <a:xfrm>
            <a:off x="3261756" y="4672379"/>
            <a:ext cx="1535228" cy="1583209"/>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ED6AE35-5BD2-472C-A6EE-CD77E646EB54}"/>
              </a:ext>
            </a:extLst>
          </p:cNvPr>
          <p:cNvSpPr/>
          <p:nvPr/>
        </p:nvSpPr>
        <p:spPr>
          <a:xfrm>
            <a:off x="5265295" y="4672378"/>
            <a:ext cx="1087016" cy="2052189"/>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67AE0925-1E1A-42C8-90AD-173380C8B5F9}"/>
              </a:ext>
            </a:extLst>
          </p:cNvPr>
          <p:cNvSpPr/>
          <p:nvPr/>
        </p:nvSpPr>
        <p:spPr>
          <a:xfrm>
            <a:off x="6842137" y="4707800"/>
            <a:ext cx="1664530" cy="1305941"/>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5892E74-3565-4C82-83F1-759B7EE523C2}"/>
              </a:ext>
            </a:extLst>
          </p:cNvPr>
          <p:cNvSpPr/>
          <p:nvPr/>
        </p:nvSpPr>
        <p:spPr>
          <a:xfrm>
            <a:off x="4056017" y="3268023"/>
            <a:ext cx="2556588" cy="1399592"/>
          </a:xfrm>
          <a:custGeom>
            <a:avLst/>
            <a:gdLst>
              <a:gd name="connsiteX0" fmla="*/ 2556588 w 2556588"/>
              <a:gd name="connsiteY0" fmla="*/ 0 h 1399592"/>
              <a:gd name="connsiteX1" fmla="*/ 1017037 w 2556588"/>
              <a:gd name="connsiteY1" fmla="*/ 307911 h 1399592"/>
              <a:gd name="connsiteX2" fmla="*/ 0 w 2556588"/>
              <a:gd name="connsiteY2" fmla="*/ 1399592 h 1399592"/>
            </a:gdLst>
            <a:ahLst/>
            <a:cxnLst>
              <a:cxn ang="0">
                <a:pos x="connsiteX0" y="connsiteY0"/>
              </a:cxn>
              <a:cxn ang="0">
                <a:pos x="connsiteX1" y="connsiteY1"/>
              </a:cxn>
              <a:cxn ang="0">
                <a:pos x="connsiteX2" y="connsiteY2"/>
              </a:cxn>
            </a:cxnLst>
            <a:rect l="l" t="t" r="r" b="b"/>
            <a:pathLst>
              <a:path w="2556588" h="1399592">
                <a:moveTo>
                  <a:pt x="2556588" y="0"/>
                </a:moveTo>
                <a:cubicBezTo>
                  <a:pt x="1999861" y="37323"/>
                  <a:pt x="1443135" y="74646"/>
                  <a:pt x="1017037" y="307911"/>
                </a:cubicBezTo>
                <a:cubicBezTo>
                  <a:pt x="590939" y="541176"/>
                  <a:pt x="295469" y="970384"/>
                  <a:pt x="0" y="1399592"/>
                </a:cubicBezTo>
              </a:path>
            </a:pathLst>
          </a:custGeom>
          <a:noFill/>
          <a:ln>
            <a:solidFill>
              <a:srgbClr val="E66319"/>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8E39DCE-E1B1-4AD5-8257-841FCB9C0441}"/>
              </a:ext>
            </a:extLst>
          </p:cNvPr>
          <p:cNvSpPr/>
          <p:nvPr/>
        </p:nvSpPr>
        <p:spPr>
          <a:xfrm>
            <a:off x="5828833" y="3480764"/>
            <a:ext cx="774441" cy="1177521"/>
          </a:xfrm>
          <a:custGeom>
            <a:avLst/>
            <a:gdLst>
              <a:gd name="connsiteX0" fmla="*/ 774441 w 774441"/>
              <a:gd name="connsiteY0" fmla="*/ 48516 h 1177521"/>
              <a:gd name="connsiteX1" fmla="*/ 438539 w 774441"/>
              <a:gd name="connsiteY1" fmla="*/ 132492 h 1177521"/>
              <a:gd name="connsiteX2" fmla="*/ 0 w 774441"/>
              <a:gd name="connsiteY2" fmla="*/ 1177521 h 1177521"/>
            </a:gdLst>
            <a:ahLst/>
            <a:cxnLst>
              <a:cxn ang="0">
                <a:pos x="connsiteX0" y="connsiteY0"/>
              </a:cxn>
              <a:cxn ang="0">
                <a:pos x="connsiteX1" y="connsiteY1"/>
              </a:cxn>
              <a:cxn ang="0">
                <a:pos x="connsiteX2" y="connsiteY2"/>
              </a:cxn>
            </a:cxnLst>
            <a:rect l="l" t="t" r="r" b="b"/>
            <a:pathLst>
              <a:path w="774441" h="1177521">
                <a:moveTo>
                  <a:pt x="774441" y="48516"/>
                </a:moveTo>
                <a:cubicBezTo>
                  <a:pt x="671026" y="-3580"/>
                  <a:pt x="567612" y="-55676"/>
                  <a:pt x="438539" y="132492"/>
                </a:cubicBezTo>
                <a:cubicBezTo>
                  <a:pt x="309465" y="320660"/>
                  <a:pt x="154732" y="749090"/>
                  <a:pt x="0" y="1177521"/>
                </a:cubicBezTo>
              </a:path>
            </a:pathLst>
          </a:custGeom>
          <a:noFill/>
          <a:ln>
            <a:solidFill>
              <a:srgbClr val="E66319"/>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DA741DC-FDF1-41BB-B372-2900A2215251}"/>
              </a:ext>
            </a:extLst>
          </p:cNvPr>
          <p:cNvSpPr/>
          <p:nvPr/>
        </p:nvSpPr>
        <p:spPr>
          <a:xfrm>
            <a:off x="6346515" y="3799868"/>
            <a:ext cx="1357771" cy="886408"/>
          </a:xfrm>
          <a:custGeom>
            <a:avLst/>
            <a:gdLst>
              <a:gd name="connsiteX0" fmla="*/ 284751 w 1357771"/>
              <a:gd name="connsiteY0" fmla="*/ 0 h 886408"/>
              <a:gd name="connsiteX1" fmla="*/ 70147 w 1357771"/>
              <a:gd name="connsiteY1" fmla="*/ 251927 h 886408"/>
              <a:gd name="connsiteX2" fmla="*/ 1357771 w 1357771"/>
              <a:gd name="connsiteY2" fmla="*/ 886408 h 886408"/>
            </a:gdLst>
            <a:ahLst/>
            <a:cxnLst>
              <a:cxn ang="0">
                <a:pos x="connsiteX0" y="connsiteY0"/>
              </a:cxn>
              <a:cxn ang="0">
                <a:pos x="connsiteX1" y="connsiteY1"/>
              </a:cxn>
              <a:cxn ang="0">
                <a:pos x="connsiteX2" y="connsiteY2"/>
              </a:cxn>
            </a:cxnLst>
            <a:rect l="l" t="t" r="r" b="b"/>
            <a:pathLst>
              <a:path w="1357771" h="886408">
                <a:moveTo>
                  <a:pt x="284751" y="0"/>
                </a:moveTo>
                <a:cubicBezTo>
                  <a:pt x="88030" y="52096"/>
                  <a:pt x="-108690" y="104192"/>
                  <a:pt x="70147" y="251927"/>
                </a:cubicBezTo>
                <a:cubicBezTo>
                  <a:pt x="248984" y="399662"/>
                  <a:pt x="803377" y="643035"/>
                  <a:pt x="1357771" y="886408"/>
                </a:cubicBezTo>
              </a:path>
            </a:pathLst>
          </a:custGeom>
          <a:noFill/>
          <a:ln>
            <a:solidFill>
              <a:srgbClr val="E66319"/>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C9F167BA-8F87-4C30-9B61-601F15B29774}"/>
              </a:ext>
            </a:extLst>
          </p:cNvPr>
          <p:cNvCxnSpPr/>
          <p:nvPr/>
        </p:nvCxnSpPr>
        <p:spPr>
          <a:xfrm>
            <a:off x="3289166" y="3037498"/>
            <a:ext cx="1447090" cy="0"/>
          </a:xfrm>
          <a:prstGeom prst="straightConnector1">
            <a:avLst/>
          </a:prstGeom>
          <a:ln w="12700">
            <a:solidFill>
              <a:srgbClr val="E66319"/>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8B66A13-545A-42E8-9EF5-7638C8F86C94}"/>
              </a:ext>
            </a:extLst>
          </p:cNvPr>
          <p:cNvCxnSpPr>
            <a:cxnSpLocks/>
          </p:cNvCxnSpPr>
          <p:nvPr/>
        </p:nvCxnSpPr>
        <p:spPr>
          <a:xfrm>
            <a:off x="5395047" y="3037498"/>
            <a:ext cx="1178561" cy="0"/>
          </a:xfrm>
          <a:prstGeom prst="straightConnector1">
            <a:avLst/>
          </a:prstGeom>
          <a:ln w="12700">
            <a:solidFill>
              <a:srgbClr val="E6631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77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Mobile Client: Call</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307777"/>
          </a:xfrm>
          <a:prstGeom prst="rect">
            <a:avLst/>
          </a:prstGeom>
          <a:noFill/>
        </p:spPr>
        <p:txBody>
          <a:bodyPr wrap="square" rtlCol="0">
            <a:spAutoFit/>
          </a:bodyPr>
          <a:lstStyle/>
          <a:p>
            <a:endParaRPr lang="en-US" altLang="ko-KR" sz="1400" dirty="0">
              <a:solidFill>
                <a:srgbClr val="00B0F0"/>
              </a:solidFill>
            </a:endParaRPr>
          </a:p>
        </p:txBody>
      </p:sp>
      <p:sp>
        <p:nvSpPr>
          <p:cNvPr id="33" name="TextBox 32">
            <a:extLst>
              <a:ext uri="{FF2B5EF4-FFF2-40B4-BE49-F238E27FC236}">
                <a16:creationId xmlns:a16="http://schemas.microsoft.com/office/drawing/2014/main" id="{D3AD4947-4CA2-4C73-B6F6-D135048B4715}"/>
              </a:ext>
            </a:extLst>
          </p:cNvPr>
          <p:cNvSpPr txBox="1"/>
          <p:nvPr/>
        </p:nvSpPr>
        <p:spPr>
          <a:xfrm>
            <a:off x="677332" y="1035796"/>
            <a:ext cx="8500533" cy="1169551"/>
          </a:xfrm>
          <a:prstGeom prst="rect">
            <a:avLst/>
          </a:prstGeom>
          <a:noFill/>
        </p:spPr>
        <p:txBody>
          <a:bodyPr wrap="square" rtlCol="0">
            <a:spAutoFit/>
          </a:bodyPr>
          <a:lstStyle/>
          <a:p>
            <a:r>
              <a:rPr lang="en-US" altLang="ko-KR" sz="1400" dirty="0">
                <a:solidFill>
                  <a:srgbClr val="00B0F0"/>
                </a:solidFill>
              </a:rPr>
              <a:t>During a call, many features are provided on the call popup screen.</a:t>
            </a:r>
          </a:p>
          <a:p>
            <a:pPr marL="285750" indent="-285750">
              <a:buFontTx/>
              <a:buChar char="-"/>
            </a:pPr>
            <a:r>
              <a:rPr lang="en-US" altLang="ko-KR" sz="1400" dirty="0">
                <a:solidFill>
                  <a:srgbClr val="00B0F0"/>
                </a:solidFill>
              </a:rPr>
              <a:t>Features while in a call : Mute,</a:t>
            </a:r>
            <a:r>
              <a:rPr lang="ko-KR" altLang="en-US" sz="1400" dirty="0">
                <a:solidFill>
                  <a:srgbClr val="00B0F0"/>
                </a:solidFill>
              </a:rPr>
              <a:t> </a:t>
            </a:r>
            <a:r>
              <a:rPr lang="en-US" altLang="ko-KR" sz="1400" dirty="0">
                <a:solidFill>
                  <a:srgbClr val="00B0F0"/>
                </a:solidFill>
              </a:rPr>
              <a:t>Hold/Retrieve, Speaker, Keypad</a:t>
            </a:r>
          </a:p>
          <a:p>
            <a:pPr marL="285750" indent="-285750">
              <a:buFontTx/>
              <a:buChar char="-"/>
            </a:pPr>
            <a:r>
              <a:rPr lang="en-US" altLang="ko-KR" sz="1400" dirty="0">
                <a:solidFill>
                  <a:srgbClr val="00B0F0"/>
                </a:solidFill>
              </a:rPr>
              <a:t>Voice call features : Transfer, Invite another participant, Switch to Video Call, Call Park, New call, Record, Hide, Participant in the call</a:t>
            </a:r>
          </a:p>
          <a:p>
            <a:r>
              <a:rPr lang="en-US" altLang="ko-KR" sz="1400" dirty="0">
                <a:solidFill>
                  <a:srgbClr val="00B0F0"/>
                </a:solidFill>
              </a:rPr>
              <a:t>Feature when the extension called is busy: Override, Call back</a:t>
            </a:r>
          </a:p>
        </p:txBody>
      </p:sp>
      <p:pic>
        <p:nvPicPr>
          <p:cNvPr id="24" name="Picture 23">
            <a:extLst>
              <a:ext uri="{FF2B5EF4-FFF2-40B4-BE49-F238E27FC236}">
                <a16:creationId xmlns:a16="http://schemas.microsoft.com/office/drawing/2014/main" id="{8FB15C1E-C757-4B79-AAF9-8F68D34E9D9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520" y="2703437"/>
            <a:ext cx="2064738" cy="3819606"/>
          </a:xfrm>
          <a:prstGeom prst="rect">
            <a:avLst/>
          </a:prstGeom>
          <a:noFill/>
          <a:ln>
            <a:solidFill>
              <a:schemeClr val="tx1">
                <a:alpha val="20000"/>
              </a:schemeClr>
            </a:solidFill>
          </a:ln>
        </p:spPr>
      </p:pic>
      <p:pic>
        <p:nvPicPr>
          <p:cNvPr id="26" name="Picture 25">
            <a:extLst>
              <a:ext uri="{FF2B5EF4-FFF2-40B4-BE49-F238E27FC236}">
                <a16:creationId xmlns:a16="http://schemas.microsoft.com/office/drawing/2014/main" id="{F810B78F-BBBE-4E85-AAAB-53F3642433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4558" y="2680338"/>
            <a:ext cx="2064737" cy="3842705"/>
          </a:xfrm>
          <a:prstGeom prst="rect">
            <a:avLst/>
          </a:prstGeom>
          <a:noFill/>
          <a:ln>
            <a:solidFill>
              <a:schemeClr val="tx1">
                <a:alpha val="20000"/>
              </a:schemeClr>
            </a:solidFill>
          </a:ln>
        </p:spPr>
      </p:pic>
      <p:sp>
        <p:nvSpPr>
          <p:cNvPr id="28" name="Rectangle: Rounded Corners 27">
            <a:extLst>
              <a:ext uri="{FF2B5EF4-FFF2-40B4-BE49-F238E27FC236}">
                <a16:creationId xmlns:a16="http://schemas.microsoft.com/office/drawing/2014/main" id="{A034E6D3-1E8E-4E5C-95BD-EB1AFFFA3115}"/>
              </a:ext>
            </a:extLst>
          </p:cNvPr>
          <p:cNvSpPr/>
          <p:nvPr/>
        </p:nvSpPr>
        <p:spPr>
          <a:xfrm>
            <a:off x="1158519" y="4124093"/>
            <a:ext cx="4280776" cy="1265782"/>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4CB559E0-76D9-458C-9691-C3835DC5330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3745" y="2680337"/>
            <a:ext cx="2064737" cy="3842705"/>
          </a:xfrm>
          <a:prstGeom prst="rect">
            <a:avLst/>
          </a:prstGeom>
          <a:noFill/>
          <a:ln>
            <a:solidFill>
              <a:sysClr val="windowText" lastClr="000000">
                <a:alpha val="20000"/>
              </a:sysClr>
            </a:solidFill>
          </a:ln>
        </p:spPr>
      </p:pic>
      <p:sp>
        <p:nvSpPr>
          <p:cNvPr id="38" name="Rectangle: Rounded Corners 37">
            <a:extLst>
              <a:ext uri="{FF2B5EF4-FFF2-40B4-BE49-F238E27FC236}">
                <a16:creationId xmlns:a16="http://schemas.microsoft.com/office/drawing/2014/main" id="{21FFB2AD-3718-490B-AF91-26145B32B65B}"/>
              </a:ext>
            </a:extLst>
          </p:cNvPr>
          <p:cNvSpPr/>
          <p:nvPr/>
        </p:nvSpPr>
        <p:spPr>
          <a:xfrm>
            <a:off x="6163745" y="5006336"/>
            <a:ext cx="2064737" cy="475815"/>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043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Mobile Client: Call</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307777"/>
          </a:xfrm>
          <a:prstGeom prst="rect">
            <a:avLst/>
          </a:prstGeom>
          <a:noFill/>
        </p:spPr>
        <p:txBody>
          <a:bodyPr wrap="square" rtlCol="0">
            <a:spAutoFit/>
          </a:bodyPr>
          <a:lstStyle/>
          <a:p>
            <a:endParaRPr lang="en-US" altLang="ko-KR" sz="1400" dirty="0">
              <a:solidFill>
                <a:srgbClr val="00B0F0"/>
              </a:solidFill>
            </a:endParaRPr>
          </a:p>
        </p:txBody>
      </p:sp>
      <p:sp>
        <p:nvSpPr>
          <p:cNvPr id="33" name="TextBox 32">
            <a:extLst>
              <a:ext uri="{FF2B5EF4-FFF2-40B4-BE49-F238E27FC236}">
                <a16:creationId xmlns:a16="http://schemas.microsoft.com/office/drawing/2014/main" id="{D3AD4947-4CA2-4C73-B6F6-D135048B4715}"/>
              </a:ext>
            </a:extLst>
          </p:cNvPr>
          <p:cNvSpPr txBox="1"/>
          <p:nvPr/>
        </p:nvSpPr>
        <p:spPr>
          <a:xfrm>
            <a:off x="677332" y="1035796"/>
            <a:ext cx="8669868" cy="1169551"/>
          </a:xfrm>
          <a:prstGeom prst="rect">
            <a:avLst/>
          </a:prstGeom>
          <a:noFill/>
        </p:spPr>
        <p:txBody>
          <a:bodyPr wrap="square" rtlCol="0">
            <a:spAutoFit/>
          </a:bodyPr>
          <a:lstStyle/>
          <a:p>
            <a:r>
              <a:rPr lang="en-US" altLang="ko-KR" sz="1400" dirty="0">
                <a:solidFill>
                  <a:srgbClr val="00B0F0"/>
                </a:solidFill>
              </a:rPr>
              <a:t>The call log displays the history of outgoing, incoming and missed calls.</a:t>
            </a:r>
          </a:p>
          <a:p>
            <a:r>
              <a:rPr lang="en-US" altLang="ko-KR" sz="1400" dirty="0">
                <a:solidFill>
                  <a:srgbClr val="00B0F0"/>
                </a:solidFill>
              </a:rPr>
              <a:t>The call log of a user can be listed and deleted on “Call Log Details” that appears by clicking the call log row.</a:t>
            </a:r>
          </a:p>
          <a:p>
            <a:r>
              <a:rPr lang="en-US" altLang="ko-KR" sz="1400" dirty="0">
                <a:solidFill>
                  <a:srgbClr val="00B0F0"/>
                </a:solidFill>
              </a:rPr>
              <a:t>In “Voice mail” you can check detailed counts for urgent, new and saved voicemails.</a:t>
            </a:r>
          </a:p>
          <a:p>
            <a:r>
              <a:rPr lang="en-US" altLang="ko-KR" sz="1400" dirty="0">
                <a:solidFill>
                  <a:srgbClr val="00B0F0"/>
                </a:solidFill>
              </a:rPr>
              <a:t>Click                     (Call voicemail) button to make call to the voice mail service number.</a:t>
            </a:r>
          </a:p>
          <a:p>
            <a:endParaRPr lang="en-US" altLang="ko-KR" sz="1400" dirty="0">
              <a:solidFill>
                <a:srgbClr val="00B0F0"/>
              </a:solidFill>
            </a:endParaRPr>
          </a:p>
        </p:txBody>
      </p:sp>
      <p:pic>
        <p:nvPicPr>
          <p:cNvPr id="10" name="Picture 9">
            <a:extLst>
              <a:ext uri="{FF2B5EF4-FFF2-40B4-BE49-F238E27FC236}">
                <a16:creationId xmlns:a16="http://schemas.microsoft.com/office/drawing/2014/main" id="{BE11EDA5-3DBD-4F20-A259-DB2866631B2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6773" y="2824039"/>
            <a:ext cx="1989030" cy="3679552"/>
          </a:xfrm>
          <a:prstGeom prst="rect">
            <a:avLst/>
          </a:prstGeom>
          <a:noFill/>
          <a:ln>
            <a:solidFill>
              <a:sysClr val="windowText" lastClr="000000">
                <a:alpha val="20000"/>
              </a:sysClr>
            </a:solidFill>
          </a:ln>
        </p:spPr>
      </p:pic>
      <p:pic>
        <p:nvPicPr>
          <p:cNvPr id="11" name="Picture 10">
            <a:extLst>
              <a:ext uri="{FF2B5EF4-FFF2-40B4-BE49-F238E27FC236}">
                <a16:creationId xmlns:a16="http://schemas.microsoft.com/office/drawing/2014/main" id="{87630FAB-B231-4787-8B0D-9638919E2E8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9915" y="2824039"/>
            <a:ext cx="1989030" cy="3690294"/>
          </a:xfrm>
          <a:prstGeom prst="rect">
            <a:avLst/>
          </a:prstGeom>
          <a:noFill/>
          <a:ln>
            <a:solidFill>
              <a:sysClr val="windowText" lastClr="000000">
                <a:alpha val="20000"/>
              </a:sysClr>
            </a:solidFill>
          </a:ln>
        </p:spPr>
      </p:pic>
      <p:pic>
        <p:nvPicPr>
          <p:cNvPr id="12" name="Picture 11">
            <a:extLst>
              <a:ext uri="{FF2B5EF4-FFF2-40B4-BE49-F238E27FC236}">
                <a16:creationId xmlns:a16="http://schemas.microsoft.com/office/drawing/2014/main" id="{39D77507-351F-4FF2-A42C-F85E1F8E457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4116" y="2813297"/>
            <a:ext cx="1989030" cy="3679552"/>
          </a:xfrm>
          <a:prstGeom prst="rect">
            <a:avLst/>
          </a:prstGeom>
          <a:noFill/>
          <a:ln>
            <a:solidFill>
              <a:sysClr val="windowText" lastClr="000000">
                <a:alpha val="20000"/>
              </a:sysClr>
            </a:solidFill>
          </a:ln>
        </p:spPr>
      </p:pic>
      <p:sp>
        <p:nvSpPr>
          <p:cNvPr id="15" name="Rectangle: Rounded Corners 14">
            <a:extLst>
              <a:ext uri="{FF2B5EF4-FFF2-40B4-BE49-F238E27FC236}">
                <a16:creationId xmlns:a16="http://schemas.microsoft.com/office/drawing/2014/main" id="{E096CE54-6A40-454E-A7A9-0212BC2C4EDB}"/>
              </a:ext>
            </a:extLst>
          </p:cNvPr>
          <p:cNvSpPr/>
          <p:nvPr/>
        </p:nvSpPr>
        <p:spPr>
          <a:xfrm>
            <a:off x="3729915" y="3061198"/>
            <a:ext cx="1989030" cy="2866680"/>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E7E8E79-8B36-4909-AE3F-4F60EE576D0C}"/>
              </a:ext>
            </a:extLst>
          </p:cNvPr>
          <p:cNvSpPr/>
          <p:nvPr/>
        </p:nvSpPr>
        <p:spPr>
          <a:xfrm>
            <a:off x="1305496" y="4125801"/>
            <a:ext cx="1066241" cy="281472"/>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DAE6526-6DFC-4492-B4B7-DAA6922AA19C}"/>
              </a:ext>
            </a:extLst>
          </p:cNvPr>
          <p:cNvSpPr/>
          <p:nvPr/>
        </p:nvSpPr>
        <p:spPr>
          <a:xfrm>
            <a:off x="2371737" y="3313653"/>
            <a:ext cx="1350627" cy="954427"/>
          </a:xfrm>
          <a:custGeom>
            <a:avLst/>
            <a:gdLst>
              <a:gd name="connsiteX0" fmla="*/ 0 w 1350627"/>
              <a:gd name="connsiteY0" fmla="*/ 942618 h 954427"/>
              <a:gd name="connsiteX1" fmla="*/ 461394 w 1350627"/>
              <a:gd name="connsiteY1" fmla="*/ 841950 h 954427"/>
              <a:gd name="connsiteX2" fmla="*/ 906011 w 1350627"/>
              <a:gd name="connsiteY2" fmla="*/ 128886 h 954427"/>
              <a:gd name="connsiteX3" fmla="*/ 1350627 w 1350627"/>
              <a:gd name="connsiteY3" fmla="*/ 3051 h 954427"/>
            </a:gdLst>
            <a:ahLst/>
            <a:cxnLst>
              <a:cxn ang="0">
                <a:pos x="connsiteX0" y="connsiteY0"/>
              </a:cxn>
              <a:cxn ang="0">
                <a:pos x="connsiteX1" y="connsiteY1"/>
              </a:cxn>
              <a:cxn ang="0">
                <a:pos x="connsiteX2" y="connsiteY2"/>
              </a:cxn>
              <a:cxn ang="0">
                <a:pos x="connsiteX3" y="connsiteY3"/>
              </a:cxn>
            </a:cxnLst>
            <a:rect l="l" t="t" r="r" b="b"/>
            <a:pathLst>
              <a:path w="1350627" h="954427">
                <a:moveTo>
                  <a:pt x="0" y="942618"/>
                </a:moveTo>
                <a:cubicBezTo>
                  <a:pt x="155196" y="960095"/>
                  <a:pt x="310392" y="977572"/>
                  <a:pt x="461394" y="841950"/>
                </a:cubicBezTo>
                <a:cubicBezTo>
                  <a:pt x="612396" y="706328"/>
                  <a:pt x="757806" y="268702"/>
                  <a:pt x="906011" y="128886"/>
                </a:cubicBezTo>
                <a:cubicBezTo>
                  <a:pt x="1054216" y="-10930"/>
                  <a:pt x="1202421" y="-3940"/>
                  <a:pt x="1350627" y="3051"/>
                </a:cubicBezTo>
              </a:path>
            </a:pathLst>
          </a:custGeom>
          <a:noFill/>
          <a:ln>
            <a:solidFill>
              <a:srgbClr val="E66319"/>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9BFC5B63-389B-4F01-B723-A153A91A3A30}"/>
              </a:ext>
            </a:extLst>
          </p:cNvPr>
          <p:cNvSpPr/>
          <p:nvPr/>
        </p:nvSpPr>
        <p:spPr>
          <a:xfrm>
            <a:off x="7034618" y="4585176"/>
            <a:ext cx="1192634" cy="281472"/>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B8BB9243-9104-40C1-8C95-A4F4EAE3BAF4}"/>
              </a:ext>
            </a:extLst>
          </p:cNvPr>
          <p:cNvSpPr/>
          <p:nvPr/>
        </p:nvSpPr>
        <p:spPr>
          <a:xfrm>
            <a:off x="7034618" y="4900204"/>
            <a:ext cx="1192634" cy="362746"/>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7118E0D-8338-4FBE-957A-72ADF61A8F3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8987" y="1710703"/>
            <a:ext cx="914400" cy="274320"/>
          </a:xfrm>
          <a:prstGeom prst="rect">
            <a:avLst/>
          </a:prstGeom>
          <a:noFill/>
          <a:ln>
            <a:noFill/>
          </a:ln>
        </p:spPr>
      </p:pic>
    </p:spTree>
    <p:extLst>
      <p:ext uri="{BB962C8B-B14F-4D97-AF65-F5344CB8AC3E}">
        <p14:creationId xmlns:p14="http://schemas.microsoft.com/office/powerpoint/2010/main" val="99469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Mobile Client: Chat</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307777"/>
          </a:xfrm>
          <a:prstGeom prst="rect">
            <a:avLst/>
          </a:prstGeom>
          <a:noFill/>
        </p:spPr>
        <p:txBody>
          <a:bodyPr wrap="square" rtlCol="0">
            <a:spAutoFit/>
          </a:bodyPr>
          <a:lstStyle/>
          <a:p>
            <a:endParaRPr lang="en-US" altLang="ko-KR" sz="1400" dirty="0">
              <a:solidFill>
                <a:srgbClr val="00B0F0"/>
              </a:solidFill>
            </a:endParaRPr>
          </a:p>
        </p:txBody>
      </p:sp>
      <p:sp>
        <p:nvSpPr>
          <p:cNvPr id="33" name="TextBox 32">
            <a:extLst>
              <a:ext uri="{FF2B5EF4-FFF2-40B4-BE49-F238E27FC236}">
                <a16:creationId xmlns:a16="http://schemas.microsoft.com/office/drawing/2014/main" id="{D3AD4947-4CA2-4C73-B6F6-D135048B4715}"/>
              </a:ext>
            </a:extLst>
          </p:cNvPr>
          <p:cNvSpPr txBox="1"/>
          <p:nvPr/>
        </p:nvSpPr>
        <p:spPr>
          <a:xfrm>
            <a:off x="677332" y="1035796"/>
            <a:ext cx="8669868" cy="954107"/>
          </a:xfrm>
          <a:prstGeom prst="rect">
            <a:avLst/>
          </a:prstGeom>
          <a:noFill/>
        </p:spPr>
        <p:txBody>
          <a:bodyPr wrap="square" rtlCol="0">
            <a:spAutoFit/>
          </a:bodyPr>
          <a:lstStyle/>
          <a:p>
            <a:r>
              <a:rPr lang="en-US" altLang="ko-KR" sz="1400" dirty="0">
                <a:solidFill>
                  <a:srgbClr val="00B0F0"/>
                </a:solidFill>
              </a:rPr>
              <a:t>To create a new chat, click on     (Create Chat) button, the search for an user, then click the “OK” button.</a:t>
            </a:r>
          </a:p>
          <a:p>
            <a:r>
              <a:rPr lang="en-US" altLang="ko-KR" sz="1400" dirty="0">
                <a:solidFill>
                  <a:srgbClr val="00B0F0"/>
                </a:solidFill>
              </a:rPr>
              <a:t>You can filter the chat list by All, Unread or Favorites by clicking the      (Filter) at the top left.</a:t>
            </a:r>
          </a:p>
          <a:p>
            <a:r>
              <a:rPr lang="en-US" altLang="ko-KR" sz="1400" dirty="0">
                <a:solidFill>
                  <a:srgbClr val="00B0F0"/>
                </a:solidFill>
              </a:rPr>
              <a:t>You may leave the chat room, turn on/off notification for the that chat and add/remove to favorites.</a:t>
            </a:r>
          </a:p>
          <a:p>
            <a:endParaRPr lang="en-US" altLang="ko-KR" sz="1400" dirty="0">
              <a:solidFill>
                <a:srgbClr val="00B0F0"/>
              </a:solidFill>
            </a:endParaRPr>
          </a:p>
        </p:txBody>
      </p:sp>
      <p:pic>
        <p:nvPicPr>
          <p:cNvPr id="14" name="Picture 13">
            <a:extLst>
              <a:ext uri="{FF2B5EF4-FFF2-40B4-BE49-F238E27FC236}">
                <a16:creationId xmlns:a16="http://schemas.microsoft.com/office/drawing/2014/main" id="{F8ACD64C-0363-4363-9759-944A2762CC4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536" y="2586141"/>
            <a:ext cx="2014197" cy="3726109"/>
          </a:xfrm>
          <a:prstGeom prst="rect">
            <a:avLst/>
          </a:prstGeom>
          <a:noFill/>
          <a:ln>
            <a:solidFill>
              <a:sysClr val="windowText" lastClr="000000">
                <a:alpha val="20000"/>
              </a:sysClr>
            </a:solidFill>
          </a:ln>
        </p:spPr>
      </p:pic>
      <p:pic>
        <p:nvPicPr>
          <p:cNvPr id="18" name="Picture 17">
            <a:extLst>
              <a:ext uri="{FF2B5EF4-FFF2-40B4-BE49-F238E27FC236}">
                <a16:creationId xmlns:a16="http://schemas.microsoft.com/office/drawing/2014/main" id="{B13C60A9-26C9-45FF-9C88-B8BAA457802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6513" y="2586141"/>
            <a:ext cx="2014197" cy="3726109"/>
          </a:xfrm>
          <a:prstGeom prst="rect">
            <a:avLst/>
          </a:prstGeom>
          <a:noFill/>
          <a:ln>
            <a:solidFill>
              <a:srgbClr val="000000">
                <a:alpha val="20000"/>
              </a:srgbClr>
            </a:solidFill>
          </a:ln>
        </p:spPr>
      </p:pic>
      <p:pic>
        <p:nvPicPr>
          <p:cNvPr id="22" name="Picture 21">
            <a:extLst>
              <a:ext uri="{FF2B5EF4-FFF2-40B4-BE49-F238E27FC236}">
                <a16:creationId xmlns:a16="http://schemas.microsoft.com/office/drawing/2014/main" id="{CB05BA41-9F97-42AE-91F3-3957DA52983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5490" y="2814640"/>
            <a:ext cx="2260551" cy="954106"/>
          </a:xfrm>
          <a:prstGeom prst="rect">
            <a:avLst/>
          </a:prstGeom>
          <a:noFill/>
          <a:ln>
            <a:solidFill>
              <a:srgbClr val="000000">
                <a:alpha val="20000"/>
              </a:srgbClr>
            </a:solidFill>
          </a:ln>
        </p:spPr>
      </p:pic>
      <p:pic>
        <p:nvPicPr>
          <p:cNvPr id="23" name="Picture 22">
            <a:extLst>
              <a:ext uri="{FF2B5EF4-FFF2-40B4-BE49-F238E27FC236}">
                <a16:creationId xmlns:a16="http://schemas.microsoft.com/office/drawing/2014/main" id="{7922E874-84BA-4865-B65A-6DDBB6E762D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5490" y="4227869"/>
            <a:ext cx="2260550" cy="2084381"/>
          </a:xfrm>
          <a:prstGeom prst="rect">
            <a:avLst/>
          </a:prstGeom>
          <a:noFill/>
          <a:ln>
            <a:solidFill>
              <a:srgbClr val="000000">
                <a:alpha val="20000"/>
              </a:srgbClr>
            </a:solidFill>
          </a:ln>
        </p:spPr>
      </p:pic>
      <p:sp>
        <p:nvSpPr>
          <p:cNvPr id="26" name="Rectangle: Rounded Corners 25">
            <a:extLst>
              <a:ext uri="{FF2B5EF4-FFF2-40B4-BE49-F238E27FC236}">
                <a16:creationId xmlns:a16="http://schemas.microsoft.com/office/drawing/2014/main" id="{BB0303F1-B07F-4E7D-A899-05FCCCC45209}"/>
              </a:ext>
            </a:extLst>
          </p:cNvPr>
          <p:cNvSpPr/>
          <p:nvPr/>
        </p:nvSpPr>
        <p:spPr>
          <a:xfrm>
            <a:off x="2626148" y="5500956"/>
            <a:ext cx="499565" cy="457641"/>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DA0BE66A-1D07-48A4-AB70-F210D55BB67E}"/>
              </a:ext>
            </a:extLst>
          </p:cNvPr>
          <p:cNvSpPr/>
          <p:nvPr/>
        </p:nvSpPr>
        <p:spPr>
          <a:xfrm>
            <a:off x="4473973" y="2841636"/>
            <a:ext cx="385894" cy="297721"/>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74DB48EA-C790-4EC5-AB64-D7EFFC1D8775}"/>
              </a:ext>
            </a:extLst>
          </p:cNvPr>
          <p:cNvSpPr/>
          <p:nvPr/>
        </p:nvSpPr>
        <p:spPr>
          <a:xfrm>
            <a:off x="6722782" y="2826922"/>
            <a:ext cx="1324902" cy="780389"/>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54485F3-BB52-426C-B9D1-FAB39B37C0A2}"/>
              </a:ext>
            </a:extLst>
          </p:cNvPr>
          <p:cNvSpPr/>
          <p:nvPr/>
        </p:nvSpPr>
        <p:spPr>
          <a:xfrm>
            <a:off x="1806273" y="2385571"/>
            <a:ext cx="4907560" cy="844236"/>
          </a:xfrm>
          <a:custGeom>
            <a:avLst/>
            <a:gdLst>
              <a:gd name="connsiteX0" fmla="*/ 0 w 4957894"/>
              <a:gd name="connsiteY0" fmla="*/ 315729 h 844236"/>
              <a:gd name="connsiteX1" fmla="*/ 2986481 w 4957894"/>
              <a:gd name="connsiteY1" fmla="*/ 22115 h 844236"/>
              <a:gd name="connsiteX2" fmla="*/ 4957894 w 4957894"/>
              <a:gd name="connsiteY2" fmla="*/ 844236 h 844236"/>
            </a:gdLst>
            <a:ahLst/>
            <a:cxnLst>
              <a:cxn ang="0">
                <a:pos x="connsiteX0" y="connsiteY0"/>
              </a:cxn>
              <a:cxn ang="0">
                <a:pos x="connsiteX1" y="connsiteY1"/>
              </a:cxn>
              <a:cxn ang="0">
                <a:pos x="connsiteX2" y="connsiteY2"/>
              </a:cxn>
            </a:cxnLst>
            <a:rect l="l" t="t" r="r" b="b"/>
            <a:pathLst>
              <a:path w="4957894" h="844236">
                <a:moveTo>
                  <a:pt x="0" y="315729"/>
                </a:moveTo>
                <a:cubicBezTo>
                  <a:pt x="1080082" y="124880"/>
                  <a:pt x="2160165" y="-65969"/>
                  <a:pt x="2986481" y="22115"/>
                </a:cubicBezTo>
                <a:cubicBezTo>
                  <a:pt x="3812797" y="110199"/>
                  <a:pt x="4385345" y="477217"/>
                  <a:pt x="4957894" y="844236"/>
                </a:cubicBezTo>
              </a:path>
            </a:pathLst>
          </a:custGeom>
          <a:noFill/>
          <a:ln>
            <a:solidFill>
              <a:srgbClr val="E66319"/>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47125CE3-AEF2-4E2E-A796-6D7FAF37B4C7}"/>
              </a:ext>
            </a:extLst>
          </p:cNvPr>
          <p:cNvSpPr/>
          <p:nvPr/>
        </p:nvSpPr>
        <p:spPr>
          <a:xfrm>
            <a:off x="6722782" y="4889196"/>
            <a:ext cx="1467513" cy="849862"/>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030AA104-A760-4C13-B252-03711798918C}"/>
              </a:ext>
            </a:extLst>
          </p:cNvPr>
          <p:cNvSpPr/>
          <p:nvPr/>
        </p:nvSpPr>
        <p:spPr>
          <a:xfrm>
            <a:off x="4297804" y="6040949"/>
            <a:ext cx="830510" cy="297721"/>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23CA5885-F300-4679-91EB-A468A4867663}"/>
              </a:ext>
            </a:extLst>
          </p:cNvPr>
          <p:cNvPicPr>
            <a:picLocks noChangeAspect="1"/>
          </p:cNvPicPr>
          <p:nvPr/>
        </p:nvPicPr>
        <p:blipFill>
          <a:blip r:embed="rId6"/>
          <a:stretch>
            <a:fillRect/>
          </a:stretch>
        </p:blipFill>
        <p:spPr>
          <a:xfrm>
            <a:off x="3125713" y="1118395"/>
            <a:ext cx="179086" cy="175275"/>
          </a:xfrm>
          <a:prstGeom prst="rect">
            <a:avLst/>
          </a:prstGeom>
        </p:spPr>
      </p:pic>
      <p:pic>
        <p:nvPicPr>
          <p:cNvPr id="38" name="Picture 37">
            <a:extLst>
              <a:ext uri="{FF2B5EF4-FFF2-40B4-BE49-F238E27FC236}">
                <a16:creationId xmlns:a16="http://schemas.microsoft.com/office/drawing/2014/main" id="{34F085D5-29C2-411C-A013-BAB7728E204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6937" y="1346317"/>
            <a:ext cx="164465" cy="137160"/>
          </a:xfrm>
          <a:prstGeom prst="rect">
            <a:avLst/>
          </a:prstGeom>
          <a:noFill/>
          <a:ln>
            <a:noFill/>
          </a:ln>
        </p:spPr>
      </p:pic>
    </p:spTree>
    <p:extLst>
      <p:ext uri="{BB962C8B-B14F-4D97-AF65-F5344CB8AC3E}">
        <p14:creationId xmlns:p14="http://schemas.microsoft.com/office/powerpoint/2010/main" val="3649352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Mobile Client: Chat</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307777"/>
          </a:xfrm>
          <a:prstGeom prst="rect">
            <a:avLst/>
          </a:prstGeom>
          <a:noFill/>
        </p:spPr>
        <p:txBody>
          <a:bodyPr wrap="square" rtlCol="0">
            <a:spAutoFit/>
          </a:bodyPr>
          <a:lstStyle/>
          <a:p>
            <a:endParaRPr lang="en-US" altLang="ko-KR" sz="1400" dirty="0">
              <a:solidFill>
                <a:srgbClr val="00B0F0"/>
              </a:solidFill>
            </a:endParaRPr>
          </a:p>
        </p:txBody>
      </p:sp>
      <p:sp>
        <p:nvSpPr>
          <p:cNvPr id="33" name="TextBox 32">
            <a:extLst>
              <a:ext uri="{FF2B5EF4-FFF2-40B4-BE49-F238E27FC236}">
                <a16:creationId xmlns:a16="http://schemas.microsoft.com/office/drawing/2014/main" id="{D3AD4947-4CA2-4C73-B6F6-D135048B4715}"/>
              </a:ext>
            </a:extLst>
          </p:cNvPr>
          <p:cNvSpPr txBox="1"/>
          <p:nvPr/>
        </p:nvSpPr>
        <p:spPr>
          <a:xfrm>
            <a:off x="677331" y="1035796"/>
            <a:ext cx="8356602" cy="1169551"/>
          </a:xfrm>
          <a:prstGeom prst="rect">
            <a:avLst/>
          </a:prstGeom>
          <a:noFill/>
        </p:spPr>
        <p:txBody>
          <a:bodyPr wrap="square" rtlCol="0">
            <a:spAutoFit/>
          </a:bodyPr>
          <a:lstStyle/>
          <a:p>
            <a:r>
              <a:rPr lang="en-US" altLang="ko-KR" sz="1400" dirty="0">
                <a:solidFill>
                  <a:srgbClr val="00B0F0"/>
                </a:solidFill>
              </a:rPr>
              <a:t>To send a text message, type the text in message box and click the       (Send) button.</a:t>
            </a:r>
          </a:p>
          <a:p>
            <a:r>
              <a:rPr lang="en-US" altLang="ko-KR" sz="1400" dirty="0">
                <a:solidFill>
                  <a:srgbClr val="00B0F0"/>
                </a:solidFill>
              </a:rPr>
              <a:t>To include an emoji in a message, select emoji input on soft keyboard of the smartphone, then select an emoji.</a:t>
            </a:r>
          </a:p>
          <a:p>
            <a:r>
              <a:rPr lang="en-US" altLang="ko-KR" sz="1400" dirty="0">
                <a:solidFill>
                  <a:srgbClr val="00B0F0"/>
                </a:solidFill>
              </a:rPr>
              <a:t>You can attach an image file by selecting it on the phone or taking a picture using      (Attach) button.</a:t>
            </a:r>
          </a:p>
          <a:p>
            <a:endParaRPr lang="en-US" altLang="ko-KR" sz="1400" dirty="0">
              <a:solidFill>
                <a:srgbClr val="00B0F0"/>
              </a:solidFill>
            </a:endParaRPr>
          </a:p>
        </p:txBody>
      </p:sp>
      <p:pic>
        <p:nvPicPr>
          <p:cNvPr id="17" name="Picture 16">
            <a:extLst>
              <a:ext uri="{FF2B5EF4-FFF2-40B4-BE49-F238E27FC236}">
                <a16:creationId xmlns:a16="http://schemas.microsoft.com/office/drawing/2014/main" id="{974D67B2-43C0-41AD-9264-9F22C9D33F5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5917" y="2779178"/>
            <a:ext cx="2005808" cy="3743865"/>
          </a:xfrm>
          <a:prstGeom prst="rect">
            <a:avLst/>
          </a:prstGeom>
          <a:noFill/>
          <a:ln>
            <a:solidFill>
              <a:schemeClr val="tx1">
                <a:alpha val="20000"/>
              </a:schemeClr>
            </a:solidFill>
          </a:ln>
        </p:spPr>
      </p:pic>
      <p:pic>
        <p:nvPicPr>
          <p:cNvPr id="19" name="Picture 18">
            <a:extLst>
              <a:ext uri="{FF2B5EF4-FFF2-40B4-BE49-F238E27FC236}">
                <a16:creationId xmlns:a16="http://schemas.microsoft.com/office/drawing/2014/main" id="{088067BB-4B70-4ACD-A83F-51B65179AB0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9784" y="2779178"/>
            <a:ext cx="2023795" cy="3743865"/>
          </a:xfrm>
          <a:prstGeom prst="rect">
            <a:avLst/>
          </a:prstGeom>
          <a:noFill/>
          <a:ln>
            <a:solidFill>
              <a:schemeClr val="tx1">
                <a:alpha val="20000"/>
              </a:schemeClr>
            </a:solidFill>
          </a:ln>
        </p:spPr>
      </p:pic>
      <p:pic>
        <p:nvPicPr>
          <p:cNvPr id="20" name="Picture 19">
            <a:extLst>
              <a:ext uri="{FF2B5EF4-FFF2-40B4-BE49-F238E27FC236}">
                <a16:creationId xmlns:a16="http://schemas.microsoft.com/office/drawing/2014/main" id="{A18576AE-A74D-42ED-83DF-0669D0A8018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985" y="3744352"/>
            <a:ext cx="1645920" cy="621665"/>
          </a:xfrm>
          <a:prstGeom prst="rect">
            <a:avLst/>
          </a:prstGeom>
          <a:noFill/>
          <a:ln>
            <a:solidFill>
              <a:schemeClr val="tx1">
                <a:alpha val="20000"/>
              </a:schemeClr>
            </a:solidFill>
          </a:ln>
        </p:spPr>
      </p:pic>
      <p:sp>
        <p:nvSpPr>
          <p:cNvPr id="25" name="Rectangle: Rounded Corners 24">
            <a:extLst>
              <a:ext uri="{FF2B5EF4-FFF2-40B4-BE49-F238E27FC236}">
                <a16:creationId xmlns:a16="http://schemas.microsoft.com/office/drawing/2014/main" id="{30983388-8699-43BE-93C8-BA897016B28A}"/>
              </a:ext>
            </a:extLst>
          </p:cNvPr>
          <p:cNvSpPr/>
          <p:nvPr/>
        </p:nvSpPr>
        <p:spPr>
          <a:xfrm>
            <a:off x="1820922" y="6238455"/>
            <a:ext cx="1690803" cy="292978"/>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E36CCECA-DDD4-453D-9E1D-475D9635B460}"/>
              </a:ext>
            </a:extLst>
          </p:cNvPr>
          <p:cNvSpPr/>
          <p:nvPr/>
        </p:nvSpPr>
        <p:spPr>
          <a:xfrm>
            <a:off x="4349784" y="4830503"/>
            <a:ext cx="2005808" cy="1692540"/>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43236AB-382F-411F-B599-4C330EAA487D}"/>
              </a:ext>
            </a:extLst>
          </p:cNvPr>
          <p:cNvSpPr/>
          <p:nvPr/>
        </p:nvSpPr>
        <p:spPr>
          <a:xfrm>
            <a:off x="7064880" y="3744351"/>
            <a:ext cx="1690803" cy="621665"/>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BF29DE6E-0A1D-44E6-A603-11EF5BC389C1}"/>
              </a:ext>
            </a:extLst>
          </p:cNvPr>
          <p:cNvSpPr/>
          <p:nvPr/>
        </p:nvSpPr>
        <p:spPr>
          <a:xfrm>
            <a:off x="4627461" y="3986799"/>
            <a:ext cx="2424418" cy="666102"/>
          </a:xfrm>
          <a:custGeom>
            <a:avLst/>
            <a:gdLst>
              <a:gd name="connsiteX0" fmla="*/ 0 w 2424418"/>
              <a:gd name="connsiteY0" fmla="*/ 666102 h 666102"/>
              <a:gd name="connsiteX1" fmla="*/ 1040234 w 2424418"/>
              <a:gd name="connsiteY1" fmla="*/ 53705 h 666102"/>
              <a:gd name="connsiteX2" fmla="*/ 2424418 w 2424418"/>
              <a:gd name="connsiteY2" fmla="*/ 70483 h 666102"/>
            </a:gdLst>
            <a:ahLst/>
            <a:cxnLst>
              <a:cxn ang="0">
                <a:pos x="connsiteX0" y="connsiteY0"/>
              </a:cxn>
              <a:cxn ang="0">
                <a:pos x="connsiteX1" y="connsiteY1"/>
              </a:cxn>
              <a:cxn ang="0">
                <a:pos x="connsiteX2" y="connsiteY2"/>
              </a:cxn>
            </a:cxnLst>
            <a:rect l="l" t="t" r="r" b="b"/>
            <a:pathLst>
              <a:path w="2424418" h="666102">
                <a:moveTo>
                  <a:pt x="0" y="666102"/>
                </a:moveTo>
                <a:cubicBezTo>
                  <a:pt x="318082" y="409538"/>
                  <a:pt x="636164" y="152975"/>
                  <a:pt x="1040234" y="53705"/>
                </a:cubicBezTo>
                <a:cubicBezTo>
                  <a:pt x="1444304" y="-45565"/>
                  <a:pt x="1934361" y="12459"/>
                  <a:pt x="2424418" y="70483"/>
                </a:cubicBezTo>
              </a:path>
            </a:pathLst>
          </a:custGeom>
          <a:noFill/>
          <a:ln>
            <a:solidFill>
              <a:srgbClr val="E66319"/>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5E00E5BF-B553-4AD3-AFCB-33932790391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2395" y="1106908"/>
            <a:ext cx="164465" cy="164465"/>
          </a:xfrm>
          <a:prstGeom prst="rect">
            <a:avLst/>
          </a:prstGeom>
          <a:noFill/>
          <a:ln>
            <a:noFill/>
          </a:ln>
        </p:spPr>
      </p:pic>
      <p:pic>
        <p:nvPicPr>
          <p:cNvPr id="41" name="Picture 40">
            <a:extLst>
              <a:ext uri="{FF2B5EF4-FFF2-40B4-BE49-F238E27FC236}">
                <a16:creationId xmlns:a16="http://schemas.microsoft.com/office/drawing/2014/main" id="{092EE069-521E-42D3-B547-619972C94AC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22015" y="1745942"/>
            <a:ext cx="164465" cy="228600"/>
          </a:xfrm>
          <a:prstGeom prst="rect">
            <a:avLst/>
          </a:prstGeom>
          <a:noFill/>
          <a:ln>
            <a:noFill/>
          </a:ln>
        </p:spPr>
      </p:pic>
    </p:spTree>
    <p:extLst>
      <p:ext uri="{BB962C8B-B14F-4D97-AF65-F5344CB8AC3E}">
        <p14:creationId xmlns:p14="http://schemas.microsoft.com/office/powerpoint/2010/main" val="2701950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Portal Setup</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954107"/>
          </a:xfrm>
          <a:prstGeom prst="rect">
            <a:avLst/>
          </a:prstGeom>
          <a:noFill/>
        </p:spPr>
        <p:txBody>
          <a:bodyPr wrap="square" rtlCol="0">
            <a:spAutoFit/>
          </a:bodyPr>
          <a:lstStyle/>
          <a:p>
            <a:r>
              <a:rPr lang="en-GB" sz="1400" dirty="0">
                <a:solidFill>
                  <a:srgbClr val="00B0F0"/>
                </a:solidFill>
              </a:rPr>
              <a:t>To assign the iPECS ONE Call Control licence, go to User Setup &gt; select the user &gt; Features and click on the plus icon to add an additional feature. If you have the licence, you will be able to add it by clicking Select. </a:t>
            </a:r>
          </a:p>
          <a:p>
            <a:endParaRPr lang="en-GB" sz="1400" dirty="0">
              <a:solidFill>
                <a:srgbClr val="00B0F0"/>
              </a:solidFill>
            </a:endParaRPr>
          </a:p>
        </p:txBody>
      </p:sp>
      <p:pic>
        <p:nvPicPr>
          <p:cNvPr id="2" name="Picture 1">
            <a:extLst>
              <a:ext uri="{FF2B5EF4-FFF2-40B4-BE49-F238E27FC236}">
                <a16:creationId xmlns:a16="http://schemas.microsoft.com/office/drawing/2014/main" id="{C42080AB-29BD-422D-A676-9470640EDED7}"/>
              </a:ext>
            </a:extLst>
          </p:cNvPr>
          <p:cNvPicPr>
            <a:picLocks noChangeAspect="1"/>
          </p:cNvPicPr>
          <p:nvPr/>
        </p:nvPicPr>
        <p:blipFill>
          <a:blip r:embed="rId2"/>
          <a:stretch>
            <a:fillRect/>
          </a:stretch>
        </p:blipFill>
        <p:spPr>
          <a:xfrm>
            <a:off x="1693334" y="1936001"/>
            <a:ext cx="6002866" cy="4903588"/>
          </a:xfrm>
          <a:prstGeom prst="rect">
            <a:avLst/>
          </a:prstGeom>
        </p:spPr>
      </p:pic>
    </p:spTree>
    <p:extLst>
      <p:ext uri="{BB962C8B-B14F-4D97-AF65-F5344CB8AC3E}">
        <p14:creationId xmlns:p14="http://schemas.microsoft.com/office/powerpoint/2010/main" val="881789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Mobile: Presence</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307777"/>
          </a:xfrm>
          <a:prstGeom prst="rect">
            <a:avLst/>
          </a:prstGeom>
          <a:noFill/>
        </p:spPr>
        <p:txBody>
          <a:bodyPr wrap="square" rtlCol="0">
            <a:spAutoFit/>
          </a:bodyPr>
          <a:lstStyle/>
          <a:p>
            <a:endParaRPr lang="en-US" altLang="ko-KR" sz="1400" dirty="0">
              <a:solidFill>
                <a:srgbClr val="00B0F0"/>
              </a:solidFill>
            </a:endParaRPr>
          </a:p>
        </p:txBody>
      </p:sp>
      <p:sp>
        <p:nvSpPr>
          <p:cNvPr id="33" name="TextBox 32">
            <a:extLst>
              <a:ext uri="{FF2B5EF4-FFF2-40B4-BE49-F238E27FC236}">
                <a16:creationId xmlns:a16="http://schemas.microsoft.com/office/drawing/2014/main" id="{D3AD4947-4CA2-4C73-B6F6-D135048B4715}"/>
              </a:ext>
            </a:extLst>
          </p:cNvPr>
          <p:cNvSpPr txBox="1"/>
          <p:nvPr/>
        </p:nvSpPr>
        <p:spPr>
          <a:xfrm>
            <a:off x="677332" y="1035796"/>
            <a:ext cx="8415867" cy="1815882"/>
          </a:xfrm>
          <a:prstGeom prst="rect">
            <a:avLst/>
          </a:prstGeom>
          <a:noFill/>
        </p:spPr>
        <p:txBody>
          <a:bodyPr wrap="square" rtlCol="0">
            <a:spAutoFit/>
          </a:bodyPr>
          <a:lstStyle/>
          <a:p>
            <a:r>
              <a:rPr lang="en-US" altLang="ko-KR" sz="1400" dirty="0">
                <a:solidFill>
                  <a:srgbClr val="00B0F0"/>
                </a:solidFill>
              </a:rPr>
              <a:t>You can set your presence status as Online, Other task or DND on the user settings screen that is shown by clicking in the      (drawer) menu.</a:t>
            </a:r>
          </a:p>
          <a:p>
            <a:pPr marL="742950" lvl="1" indent="-285750">
              <a:buFontTx/>
              <a:buChar char="-"/>
            </a:pPr>
            <a:r>
              <a:rPr lang="en-US" sz="1400" dirty="0">
                <a:solidFill>
                  <a:srgbClr val="00B0F0"/>
                </a:solidFill>
              </a:rPr>
              <a:t>Online    : Indicates you are online and available for contact</a:t>
            </a:r>
          </a:p>
          <a:p>
            <a:pPr marL="742950" lvl="1" indent="-285750">
              <a:buFontTx/>
              <a:buChar char="-"/>
            </a:pPr>
            <a:r>
              <a:rPr lang="en-US" sz="1400" dirty="0">
                <a:solidFill>
                  <a:srgbClr val="00B0F0"/>
                </a:solidFill>
              </a:rPr>
              <a:t>Busy    : Indicates you are online but busy working on other task, on a call, in a meeting, etc.</a:t>
            </a:r>
          </a:p>
          <a:p>
            <a:pPr marL="742950" lvl="1" indent="-285750">
              <a:buFontTx/>
              <a:buChar char="-"/>
            </a:pPr>
            <a:r>
              <a:rPr lang="en-US" sz="1400" dirty="0">
                <a:solidFill>
                  <a:srgbClr val="00B0F0"/>
                </a:solidFill>
              </a:rPr>
              <a:t>DND (Do Not Disturb)    : Indicates you don’t want to receive a call or don’t want notifications to pop</a:t>
            </a:r>
          </a:p>
          <a:p>
            <a:pPr marL="742950" lvl="1" indent="-285750">
              <a:buFontTx/>
              <a:buChar char="-"/>
            </a:pPr>
            <a:r>
              <a:rPr lang="en-US" sz="1400" dirty="0">
                <a:solidFill>
                  <a:srgbClr val="00B0F0"/>
                </a:solidFill>
              </a:rPr>
              <a:t>Offline    : Indicates you are offline</a:t>
            </a:r>
          </a:p>
          <a:p>
            <a:r>
              <a:rPr lang="en-US" altLang="ko-KR" sz="1400" dirty="0">
                <a:solidFill>
                  <a:srgbClr val="00B0F0"/>
                </a:solidFill>
              </a:rPr>
              <a:t>A user’s presence status is displayed if it is added to your contacts or as chat participant.</a:t>
            </a:r>
          </a:p>
        </p:txBody>
      </p:sp>
      <p:pic>
        <p:nvPicPr>
          <p:cNvPr id="39" name="Picture 38">
            <a:extLst>
              <a:ext uri="{FF2B5EF4-FFF2-40B4-BE49-F238E27FC236}">
                <a16:creationId xmlns:a16="http://schemas.microsoft.com/office/drawing/2014/main" id="{36385962-DE7C-477E-BDAC-7147993CB91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39506" y="1556854"/>
            <a:ext cx="137160" cy="154940"/>
          </a:xfrm>
          <a:prstGeom prst="rect">
            <a:avLst/>
          </a:prstGeom>
          <a:noFill/>
          <a:ln>
            <a:noFill/>
          </a:ln>
        </p:spPr>
      </p:pic>
      <p:pic>
        <p:nvPicPr>
          <p:cNvPr id="40" name="Picture 39">
            <a:extLst>
              <a:ext uri="{FF2B5EF4-FFF2-40B4-BE49-F238E27FC236}">
                <a16:creationId xmlns:a16="http://schemas.microsoft.com/office/drawing/2014/main" id="{A657172F-35E0-4827-8829-22C37026B52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42365" y="1792288"/>
            <a:ext cx="137160" cy="146050"/>
          </a:xfrm>
          <a:prstGeom prst="rect">
            <a:avLst/>
          </a:prstGeom>
          <a:noFill/>
          <a:ln>
            <a:noFill/>
          </a:ln>
        </p:spPr>
      </p:pic>
      <p:pic>
        <p:nvPicPr>
          <p:cNvPr id="41" name="Picture 40">
            <a:extLst>
              <a:ext uri="{FF2B5EF4-FFF2-40B4-BE49-F238E27FC236}">
                <a16:creationId xmlns:a16="http://schemas.microsoft.com/office/drawing/2014/main" id="{69170E79-4F6C-4301-82C4-CEA8EE49BDA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65190" y="1976325"/>
            <a:ext cx="137160" cy="146050"/>
          </a:xfrm>
          <a:prstGeom prst="rect">
            <a:avLst/>
          </a:prstGeom>
          <a:noFill/>
          <a:ln>
            <a:noFill/>
          </a:ln>
        </p:spPr>
      </p:pic>
      <p:pic>
        <p:nvPicPr>
          <p:cNvPr id="42" name="Picture 41">
            <a:extLst>
              <a:ext uri="{FF2B5EF4-FFF2-40B4-BE49-F238E27FC236}">
                <a16:creationId xmlns:a16="http://schemas.microsoft.com/office/drawing/2014/main" id="{CC6974A9-5224-40A2-8675-0C6BEC47752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079525" y="2423683"/>
            <a:ext cx="100330" cy="109220"/>
          </a:xfrm>
          <a:prstGeom prst="rect">
            <a:avLst/>
          </a:prstGeom>
          <a:noFill/>
          <a:ln>
            <a:noFill/>
          </a:ln>
        </p:spPr>
      </p:pic>
      <p:pic>
        <p:nvPicPr>
          <p:cNvPr id="14" name="Picture 13">
            <a:extLst>
              <a:ext uri="{FF2B5EF4-FFF2-40B4-BE49-F238E27FC236}">
                <a16:creationId xmlns:a16="http://schemas.microsoft.com/office/drawing/2014/main" id="{6897B3D3-32FF-4C4E-A124-EF80B6E0518F}"/>
              </a:ext>
            </a:extLst>
          </p:cNvPr>
          <p:cNvPicPr/>
          <p:nvPr/>
        </p:nvPicPr>
        <p:blipFill>
          <a:blip r:embed="rId6">
            <a:extLst>
              <a:ext uri="{28A0092B-C50C-407E-A947-70E740481C1C}">
                <a14:useLocalDpi xmlns:a14="http://schemas.microsoft.com/office/drawing/2010/main" val="0"/>
              </a:ext>
            </a:extLst>
          </a:blip>
          <a:stretch>
            <a:fillRect/>
          </a:stretch>
        </p:blipFill>
        <p:spPr>
          <a:xfrm>
            <a:off x="2129690" y="1342292"/>
            <a:ext cx="160020" cy="129540"/>
          </a:xfrm>
          <a:prstGeom prst="rect">
            <a:avLst/>
          </a:prstGeom>
        </p:spPr>
      </p:pic>
      <p:pic>
        <p:nvPicPr>
          <p:cNvPr id="15" name="Picture 14">
            <a:extLst>
              <a:ext uri="{FF2B5EF4-FFF2-40B4-BE49-F238E27FC236}">
                <a16:creationId xmlns:a16="http://schemas.microsoft.com/office/drawing/2014/main" id="{F5A1889B-C5F6-4EC0-B962-3ECFD3DF35D1}"/>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9690" y="3193843"/>
            <a:ext cx="1757808" cy="3271476"/>
          </a:xfrm>
          <a:prstGeom prst="rect">
            <a:avLst/>
          </a:prstGeom>
          <a:noFill/>
          <a:ln>
            <a:noFill/>
          </a:ln>
        </p:spPr>
      </p:pic>
      <p:pic>
        <p:nvPicPr>
          <p:cNvPr id="16" name="Picture 15">
            <a:extLst>
              <a:ext uri="{FF2B5EF4-FFF2-40B4-BE49-F238E27FC236}">
                <a16:creationId xmlns:a16="http://schemas.microsoft.com/office/drawing/2014/main" id="{68B9189C-A1CF-4DB3-845E-108FC9C671C8}"/>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7792" y="3339039"/>
            <a:ext cx="2207143" cy="1471429"/>
          </a:xfrm>
          <a:prstGeom prst="rect">
            <a:avLst/>
          </a:prstGeom>
          <a:noFill/>
          <a:ln>
            <a:noFill/>
          </a:ln>
        </p:spPr>
      </p:pic>
      <p:pic>
        <p:nvPicPr>
          <p:cNvPr id="17" name="Picture 16">
            <a:extLst>
              <a:ext uri="{FF2B5EF4-FFF2-40B4-BE49-F238E27FC236}">
                <a16:creationId xmlns:a16="http://schemas.microsoft.com/office/drawing/2014/main" id="{683C16A6-F530-4D10-A13D-C2E2CD297B77}"/>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54904" y="4920113"/>
            <a:ext cx="2080470" cy="1398217"/>
          </a:xfrm>
          <a:prstGeom prst="rect">
            <a:avLst/>
          </a:prstGeom>
          <a:noFill/>
          <a:ln>
            <a:noFill/>
          </a:ln>
        </p:spPr>
      </p:pic>
      <p:sp>
        <p:nvSpPr>
          <p:cNvPr id="19" name="Rectangle: Rounded Corners 18">
            <a:extLst>
              <a:ext uri="{FF2B5EF4-FFF2-40B4-BE49-F238E27FC236}">
                <a16:creationId xmlns:a16="http://schemas.microsoft.com/office/drawing/2014/main" id="{3CD8D724-6373-4616-8185-7E7CDDB298EE}"/>
              </a:ext>
            </a:extLst>
          </p:cNvPr>
          <p:cNvSpPr/>
          <p:nvPr/>
        </p:nvSpPr>
        <p:spPr>
          <a:xfrm>
            <a:off x="2315822" y="4322464"/>
            <a:ext cx="1378730" cy="1010219"/>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5C87072D-D6E5-4C82-BB29-3DE578A4C2BA}"/>
              </a:ext>
            </a:extLst>
          </p:cNvPr>
          <p:cNvSpPr/>
          <p:nvPr/>
        </p:nvSpPr>
        <p:spPr>
          <a:xfrm>
            <a:off x="5370813" y="4609003"/>
            <a:ext cx="219650" cy="201466"/>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8764B75A-9CAB-4BF4-B3C1-C5BBA2BC777D}"/>
              </a:ext>
            </a:extLst>
          </p:cNvPr>
          <p:cNvSpPr/>
          <p:nvPr/>
        </p:nvSpPr>
        <p:spPr>
          <a:xfrm>
            <a:off x="5942663" y="5543655"/>
            <a:ext cx="219650" cy="201466"/>
          </a:xfrm>
          <a:prstGeom prst="roundRect">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23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Portal Setup</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636000" cy="1169551"/>
          </a:xfrm>
          <a:prstGeom prst="rect">
            <a:avLst/>
          </a:prstGeom>
          <a:noFill/>
        </p:spPr>
        <p:txBody>
          <a:bodyPr wrap="square" rtlCol="0">
            <a:spAutoFit/>
          </a:bodyPr>
          <a:lstStyle/>
          <a:p>
            <a:r>
              <a:rPr lang="en-GB" sz="1400" dirty="0">
                <a:solidFill>
                  <a:srgbClr val="00B0F0"/>
                </a:solidFill>
              </a:rPr>
              <a:t>You can enter an email in the email field of an extension. Once this extension is created, an email will be send to the email entered.</a:t>
            </a:r>
          </a:p>
          <a:p>
            <a:r>
              <a:rPr lang="en-GB" sz="1400" dirty="0">
                <a:solidFill>
                  <a:srgbClr val="00B0F0"/>
                </a:solidFill>
              </a:rPr>
              <a:t>Clicking in this link will login the user automatically with no need to enter ID and password (Web Client).</a:t>
            </a:r>
          </a:p>
          <a:p>
            <a:r>
              <a:rPr lang="en-GB" sz="1400" dirty="0">
                <a:solidFill>
                  <a:srgbClr val="00B0F0"/>
                </a:solidFill>
              </a:rPr>
              <a:t>You can also use the QR code to login automatically with no need to enter ID and password on your mobile app. Open the app and click in QR code than scan the emailed QR code.</a:t>
            </a:r>
          </a:p>
        </p:txBody>
      </p:sp>
      <p:sp>
        <p:nvSpPr>
          <p:cNvPr id="11" name="Arrow: Right 10">
            <a:extLst>
              <a:ext uri="{FF2B5EF4-FFF2-40B4-BE49-F238E27FC236}">
                <a16:creationId xmlns:a16="http://schemas.microsoft.com/office/drawing/2014/main" id="{E0FED516-63FF-4913-826C-32FA63034CEC}"/>
              </a:ext>
            </a:extLst>
          </p:cNvPr>
          <p:cNvSpPr/>
          <p:nvPr/>
        </p:nvSpPr>
        <p:spPr>
          <a:xfrm>
            <a:off x="4775200" y="3018005"/>
            <a:ext cx="263525" cy="2077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A04AA5DE-BD7B-4022-8072-995783BA60EF}"/>
              </a:ext>
            </a:extLst>
          </p:cNvPr>
          <p:cNvPicPr>
            <a:picLocks noChangeAspect="1"/>
          </p:cNvPicPr>
          <p:nvPr/>
        </p:nvPicPr>
        <p:blipFill>
          <a:blip r:embed="rId2"/>
          <a:stretch>
            <a:fillRect/>
          </a:stretch>
        </p:blipFill>
        <p:spPr>
          <a:xfrm>
            <a:off x="2462156" y="3781426"/>
            <a:ext cx="1769444" cy="2929970"/>
          </a:xfrm>
          <a:prstGeom prst="rect">
            <a:avLst/>
          </a:prstGeom>
        </p:spPr>
      </p:pic>
      <p:sp>
        <p:nvSpPr>
          <p:cNvPr id="16" name="Arrow: Right 15">
            <a:extLst>
              <a:ext uri="{FF2B5EF4-FFF2-40B4-BE49-F238E27FC236}">
                <a16:creationId xmlns:a16="http://schemas.microsoft.com/office/drawing/2014/main" id="{17805F7C-B088-4BD9-B384-2FFC797794C0}"/>
              </a:ext>
            </a:extLst>
          </p:cNvPr>
          <p:cNvSpPr/>
          <p:nvPr/>
        </p:nvSpPr>
        <p:spPr>
          <a:xfrm rot="10800000">
            <a:off x="4410119" y="6149360"/>
            <a:ext cx="263525" cy="2077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D22FCBC7-47A9-4955-AE6F-9536C393AD74}"/>
              </a:ext>
            </a:extLst>
          </p:cNvPr>
          <p:cNvPicPr>
            <a:picLocks noChangeAspect="1"/>
          </p:cNvPicPr>
          <p:nvPr/>
        </p:nvPicPr>
        <p:blipFill>
          <a:blip r:embed="rId3"/>
          <a:stretch>
            <a:fillRect/>
          </a:stretch>
        </p:blipFill>
        <p:spPr>
          <a:xfrm>
            <a:off x="579527" y="2657131"/>
            <a:ext cx="3899430" cy="869932"/>
          </a:xfrm>
          <a:prstGeom prst="rect">
            <a:avLst/>
          </a:prstGeom>
        </p:spPr>
      </p:pic>
      <p:pic>
        <p:nvPicPr>
          <p:cNvPr id="6" name="Picture 5">
            <a:extLst>
              <a:ext uri="{FF2B5EF4-FFF2-40B4-BE49-F238E27FC236}">
                <a16:creationId xmlns:a16="http://schemas.microsoft.com/office/drawing/2014/main" id="{7FF71753-2C60-4245-9828-E7BF6E820CED}"/>
              </a:ext>
            </a:extLst>
          </p:cNvPr>
          <p:cNvPicPr>
            <a:picLocks noChangeAspect="1"/>
          </p:cNvPicPr>
          <p:nvPr/>
        </p:nvPicPr>
        <p:blipFill>
          <a:blip r:embed="rId4"/>
          <a:stretch>
            <a:fillRect/>
          </a:stretch>
        </p:blipFill>
        <p:spPr>
          <a:xfrm>
            <a:off x="5298316" y="2318385"/>
            <a:ext cx="4199607" cy="4356263"/>
          </a:xfrm>
          <a:prstGeom prst="rect">
            <a:avLst/>
          </a:prstGeom>
        </p:spPr>
      </p:pic>
    </p:spTree>
    <p:extLst>
      <p:ext uri="{BB962C8B-B14F-4D97-AF65-F5344CB8AC3E}">
        <p14:creationId xmlns:p14="http://schemas.microsoft.com/office/powerpoint/2010/main" val="1983579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Portal Setup</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307777"/>
          </a:xfrm>
          <a:prstGeom prst="rect">
            <a:avLst/>
          </a:prstGeom>
          <a:noFill/>
        </p:spPr>
        <p:txBody>
          <a:bodyPr wrap="square" rtlCol="0">
            <a:spAutoFit/>
          </a:bodyPr>
          <a:lstStyle/>
          <a:p>
            <a:r>
              <a:rPr lang="en-GB" sz="1400" dirty="0">
                <a:solidFill>
                  <a:srgbClr val="00B0F0"/>
                </a:solidFill>
              </a:rPr>
              <a:t>To login to iPECS ONE manually you will need the Portal ID and password set in the User Setup.</a:t>
            </a:r>
          </a:p>
        </p:txBody>
      </p:sp>
      <p:pic>
        <p:nvPicPr>
          <p:cNvPr id="5" name="Picture 4">
            <a:extLst>
              <a:ext uri="{FF2B5EF4-FFF2-40B4-BE49-F238E27FC236}">
                <a16:creationId xmlns:a16="http://schemas.microsoft.com/office/drawing/2014/main" id="{65A6D57D-3B25-4253-B2CE-C1752B2A498C}"/>
              </a:ext>
            </a:extLst>
          </p:cNvPr>
          <p:cNvPicPr>
            <a:picLocks noChangeAspect="1"/>
          </p:cNvPicPr>
          <p:nvPr/>
        </p:nvPicPr>
        <p:blipFill>
          <a:blip r:embed="rId2"/>
          <a:stretch>
            <a:fillRect/>
          </a:stretch>
        </p:blipFill>
        <p:spPr>
          <a:xfrm>
            <a:off x="548130" y="1525710"/>
            <a:ext cx="6881456" cy="2255715"/>
          </a:xfrm>
          <a:prstGeom prst="rect">
            <a:avLst/>
          </a:prstGeom>
        </p:spPr>
      </p:pic>
    </p:spTree>
    <p:extLst>
      <p:ext uri="{BB962C8B-B14F-4D97-AF65-F5344CB8AC3E}">
        <p14:creationId xmlns:p14="http://schemas.microsoft.com/office/powerpoint/2010/main" val="3787246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E62EA3F-BCBA-40D6-9F85-4E6C40D3EF39}"/>
              </a:ext>
            </a:extLst>
          </p:cNvPr>
          <p:cNvSpPr txBox="1">
            <a:spLocks/>
          </p:cNvSpPr>
          <p:nvPr/>
        </p:nvSpPr>
        <p:spPr bwMode="auto">
          <a:xfrm>
            <a:off x="2273853" y="2706245"/>
            <a:ext cx="6011895" cy="86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normAutofit fontScale="75000" lnSpcReduction="20000"/>
          </a:bodyPr>
          <a:lstStyle>
            <a:lvl1pPr algn="l" defTabSz="503238" rtl="0" fontAlgn="base">
              <a:spcBef>
                <a:spcPct val="0"/>
              </a:spcBef>
              <a:spcAft>
                <a:spcPct val="0"/>
              </a:spcAft>
              <a:defRPr sz="5400" kern="1200">
                <a:solidFill>
                  <a:schemeClr val="bg1"/>
                </a:solidFill>
                <a:latin typeface="+mj-lt"/>
                <a:ea typeface="MS PGothic" panose="020B0600070205080204" pitchFamily="34" charset="-128"/>
                <a:cs typeface="+mj-cs"/>
              </a:defRPr>
            </a:lvl1pPr>
            <a:lvl2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2pPr>
            <a:lvl3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3pPr>
            <a:lvl4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4pPr>
            <a:lvl5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5pPr>
            <a:lvl6pPr marL="4572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6pPr>
            <a:lvl7pPr marL="9144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7pPr>
            <a:lvl8pPr marL="13716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8pPr>
            <a:lvl9pPr marL="18288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9pPr>
          </a:lstStyle>
          <a:p>
            <a:r>
              <a:rPr lang="en-GB" dirty="0"/>
              <a:t>iPECS ONE: Web Client</a:t>
            </a:r>
          </a:p>
        </p:txBody>
      </p:sp>
    </p:spTree>
    <p:extLst>
      <p:ext uri="{BB962C8B-B14F-4D97-AF65-F5344CB8AC3E}">
        <p14:creationId xmlns:p14="http://schemas.microsoft.com/office/powerpoint/2010/main" val="4276794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Coming in v3.6</a:t>
            </a:r>
          </a:p>
        </p:txBody>
      </p:sp>
      <p:sp>
        <p:nvSpPr>
          <p:cNvPr id="7" name="TextBox 6">
            <a:extLst>
              <a:ext uri="{FF2B5EF4-FFF2-40B4-BE49-F238E27FC236}">
                <a16:creationId xmlns:a16="http://schemas.microsoft.com/office/drawing/2014/main" id="{95678E5D-0DC3-4D20-8321-79A0EC55AC98}"/>
              </a:ext>
            </a:extLst>
          </p:cNvPr>
          <p:cNvSpPr txBox="1"/>
          <p:nvPr/>
        </p:nvSpPr>
        <p:spPr>
          <a:xfrm>
            <a:off x="457200" y="1039807"/>
            <a:ext cx="8500533" cy="3385542"/>
          </a:xfrm>
          <a:prstGeom prst="rect">
            <a:avLst/>
          </a:prstGeom>
          <a:noFill/>
        </p:spPr>
        <p:txBody>
          <a:bodyPr wrap="square" rtlCol="0">
            <a:spAutoFit/>
          </a:bodyPr>
          <a:lstStyle/>
          <a:p>
            <a:r>
              <a:rPr lang="en-GB" sz="1400" dirty="0">
                <a:solidFill>
                  <a:srgbClr val="00B0F0"/>
                </a:solidFill>
              </a:rPr>
              <a:t>With iPECS ONE, you don’t need to download a desktop app, the desktop version is done via browser. </a:t>
            </a:r>
          </a:p>
          <a:p>
            <a:r>
              <a:rPr lang="en-GB" sz="1400" dirty="0">
                <a:solidFill>
                  <a:srgbClr val="00B0F0"/>
                </a:solidFill>
              </a:rPr>
              <a:t>iPECS ONE is compatible with Chrome browser, Android and iOS devices.</a:t>
            </a:r>
          </a:p>
          <a:p>
            <a:endParaRPr lang="en-GB" sz="1400" dirty="0">
              <a:solidFill>
                <a:srgbClr val="00B0F0"/>
              </a:solidFill>
            </a:endParaRPr>
          </a:p>
          <a:p>
            <a:r>
              <a:rPr lang="en-GB" sz="1400" dirty="0">
                <a:solidFill>
                  <a:srgbClr val="00B0F0"/>
                </a:solidFill>
              </a:rPr>
              <a:t>Some of the features include:</a:t>
            </a:r>
          </a:p>
          <a:p>
            <a:pPr marL="285750" indent="-285750">
              <a:buFont typeface="Arial" panose="020B0604020202020204" pitchFamily="34" charset="0"/>
              <a:buChar char="•"/>
            </a:pPr>
            <a:r>
              <a:rPr lang="en-GB" sz="1400" dirty="0">
                <a:solidFill>
                  <a:srgbClr val="00B0F0"/>
                </a:solidFill>
              </a:rPr>
              <a:t>Dashboard for missed calls, VM, forward</a:t>
            </a:r>
          </a:p>
          <a:p>
            <a:pPr marL="285750" indent="-285750">
              <a:buFont typeface="Arial" panose="020B0604020202020204" pitchFamily="34" charset="0"/>
              <a:buChar char="•"/>
            </a:pPr>
            <a:r>
              <a:rPr lang="en-GB" sz="1400" dirty="0">
                <a:solidFill>
                  <a:srgbClr val="00B0F0"/>
                </a:solidFill>
              </a:rPr>
              <a:t>Chat</a:t>
            </a:r>
          </a:p>
          <a:p>
            <a:pPr marL="285750" indent="-285750">
              <a:buFont typeface="Arial" panose="020B0604020202020204" pitchFamily="34" charset="0"/>
              <a:buChar char="•"/>
            </a:pPr>
            <a:r>
              <a:rPr lang="en-GB" sz="1400" dirty="0">
                <a:solidFill>
                  <a:srgbClr val="00B0F0"/>
                </a:solidFill>
              </a:rPr>
              <a:t>1:1 Video calls</a:t>
            </a:r>
          </a:p>
          <a:p>
            <a:pPr marL="285750" indent="-285750">
              <a:buFont typeface="Arial" panose="020B0604020202020204" pitchFamily="34" charset="0"/>
              <a:buChar char="•"/>
            </a:pPr>
            <a:r>
              <a:rPr lang="en-GB" sz="1400" dirty="0">
                <a:solidFill>
                  <a:srgbClr val="00B0F0"/>
                </a:solidFill>
              </a:rPr>
              <a:t>Dialpad with key features</a:t>
            </a:r>
          </a:p>
          <a:p>
            <a:pPr marL="285750" indent="-285750">
              <a:buFont typeface="Arial" panose="020B0604020202020204" pitchFamily="34" charset="0"/>
              <a:buChar char="•"/>
            </a:pPr>
            <a:r>
              <a:rPr lang="en-GB" sz="1400" dirty="0">
                <a:solidFill>
                  <a:srgbClr val="00B0F0"/>
                </a:solidFill>
              </a:rPr>
              <a:t>Contact detail with presence</a:t>
            </a:r>
          </a:p>
          <a:p>
            <a:pPr marL="285750" indent="-285750">
              <a:buFont typeface="Arial" panose="020B0604020202020204" pitchFamily="34" charset="0"/>
              <a:buChar char="•"/>
            </a:pPr>
            <a:r>
              <a:rPr lang="en-GB" sz="1400" dirty="0">
                <a:solidFill>
                  <a:srgbClr val="00B0F0"/>
                </a:solidFill>
              </a:rPr>
              <a:t>CRM Integration</a:t>
            </a:r>
          </a:p>
          <a:p>
            <a:pPr marL="285750" indent="-285750">
              <a:buFont typeface="Arial" panose="020B0604020202020204" pitchFamily="34" charset="0"/>
              <a:buChar char="•"/>
            </a:pPr>
            <a:r>
              <a:rPr lang="en-GB" sz="1400" dirty="0">
                <a:solidFill>
                  <a:srgbClr val="00B0F0"/>
                </a:solidFill>
              </a:rPr>
              <a:t>Ad-hoc conference</a:t>
            </a:r>
          </a:p>
          <a:p>
            <a:pPr marL="285750" indent="-285750">
              <a:buFont typeface="Arial" panose="020B0604020202020204" pitchFamily="34" charset="0"/>
              <a:buChar char="•"/>
            </a:pPr>
            <a:r>
              <a:rPr lang="en-GB" sz="1400" dirty="0">
                <a:solidFill>
                  <a:srgbClr val="00B0F0"/>
                </a:solidFill>
              </a:rPr>
              <a:t>Group call</a:t>
            </a:r>
          </a:p>
          <a:p>
            <a:pPr marL="285750" indent="-285750">
              <a:buFont typeface="Arial" panose="020B0604020202020204" pitchFamily="34" charset="0"/>
              <a:buChar char="•"/>
            </a:pPr>
            <a:endParaRPr lang="en-GB" sz="1400" dirty="0">
              <a:solidFill>
                <a:srgbClr val="00B0F0"/>
              </a:solidFill>
            </a:endParaRPr>
          </a:p>
          <a:p>
            <a:r>
              <a:rPr lang="en-GB" sz="1400" dirty="0">
                <a:solidFill>
                  <a:srgbClr val="00B0F0"/>
                </a:solidFill>
              </a:rPr>
              <a:t>Like UCE, you can login to multiple devices simultaneously.</a:t>
            </a:r>
          </a:p>
          <a:p>
            <a:pPr marL="285750" indent="-285750">
              <a:buFont typeface="Arial" panose="020B0604020202020204" pitchFamily="34" charset="0"/>
              <a:buChar char="•"/>
            </a:pPr>
            <a:endParaRPr lang="en-GB" sz="1800" dirty="0">
              <a:solidFill>
                <a:srgbClr val="00B0F0"/>
              </a:solidFill>
            </a:endParaRPr>
          </a:p>
        </p:txBody>
      </p:sp>
      <p:sp>
        <p:nvSpPr>
          <p:cNvPr id="22" name="Arrow: Left-Right 21">
            <a:extLst>
              <a:ext uri="{FF2B5EF4-FFF2-40B4-BE49-F238E27FC236}">
                <a16:creationId xmlns:a16="http://schemas.microsoft.com/office/drawing/2014/main" id="{AA8E602F-22D5-4985-8685-48F8A1606D38}"/>
              </a:ext>
            </a:extLst>
          </p:cNvPr>
          <p:cNvSpPr/>
          <p:nvPr/>
        </p:nvSpPr>
        <p:spPr>
          <a:xfrm>
            <a:off x="1793043" y="4739971"/>
            <a:ext cx="6280298" cy="1097073"/>
          </a:xfrm>
          <a:prstGeom prst="leftRightArrow">
            <a:avLst>
              <a:gd name="adj1" fmla="val 50000"/>
              <a:gd name="adj2" fmla="val 29480"/>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E80E49C-943E-4440-938A-2E9E90676549}"/>
              </a:ext>
            </a:extLst>
          </p:cNvPr>
          <p:cNvSpPr txBox="1"/>
          <p:nvPr/>
        </p:nvSpPr>
        <p:spPr>
          <a:xfrm>
            <a:off x="4349241" y="5655368"/>
            <a:ext cx="1229311" cy="276999"/>
          </a:xfrm>
          <a:prstGeom prst="rect">
            <a:avLst/>
          </a:prstGeom>
          <a:noFill/>
        </p:spPr>
        <p:txBody>
          <a:bodyPr wrap="none" rtlCol="0">
            <a:spAutoFit/>
          </a:bodyPr>
          <a:lstStyle>
            <a:defPPr>
              <a:defRPr lang="ko-KR"/>
            </a:defPPr>
            <a:lvl1pPr algn="ctr">
              <a:defRPr sz="1200" b="1">
                <a:latin typeface="+mn-ea"/>
              </a:defRPr>
            </a:lvl1pPr>
          </a:lstStyle>
          <a:p>
            <a:r>
              <a:rPr lang="en-US" altLang="ko-KR" b="0" dirty="0">
                <a:latin typeface="+mn-lt"/>
              </a:rPr>
              <a:t>Chrome Browser</a:t>
            </a:r>
            <a:endParaRPr lang="ko-KR" altLang="en-US" b="0" dirty="0">
              <a:latin typeface="+mn-lt"/>
            </a:endParaRPr>
          </a:p>
        </p:txBody>
      </p:sp>
      <p:grpSp>
        <p:nvGrpSpPr>
          <p:cNvPr id="24" name="Group 23">
            <a:extLst>
              <a:ext uri="{FF2B5EF4-FFF2-40B4-BE49-F238E27FC236}">
                <a16:creationId xmlns:a16="http://schemas.microsoft.com/office/drawing/2014/main" id="{B4008946-6DF2-4FE4-8683-0100D1AE5B8E}"/>
              </a:ext>
            </a:extLst>
          </p:cNvPr>
          <p:cNvGrpSpPr/>
          <p:nvPr/>
        </p:nvGrpSpPr>
        <p:grpSpPr>
          <a:xfrm>
            <a:off x="3084172" y="4963854"/>
            <a:ext cx="500350" cy="649306"/>
            <a:chOff x="1820440" y="4931169"/>
            <a:chExt cx="662914" cy="943185"/>
          </a:xfrm>
        </p:grpSpPr>
        <p:pic>
          <p:nvPicPr>
            <p:cNvPr id="25" name="Picture 24" descr="A close up of a logo&#10;&#10;Description automatically generated">
              <a:extLst>
                <a:ext uri="{FF2B5EF4-FFF2-40B4-BE49-F238E27FC236}">
                  <a16:creationId xmlns:a16="http://schemas.microsoft.com/office/drawing/2014/main" id="{5455A84E-FAFF-4755-BF32-494C8AC99449}"/>
                </a:ext>
              </a:extLst>
            </p:cNvPr>
            <p:cNvPicPr>
              <a:picLocks noChangeAspect="1"/>
            </p:cNvPicPr>
            <p:nvPr/>
          </p:nvPicPr>
          <p:blipFill rotWithShape="1">
            <a:blip r:embed="rId2">
              <a:extLst>
                <a:ext uri="{28A0092B-C50C-407E-A947-70E740481C1C}">
                  <a14:useLocalDpi xmlns:a14="http://schemas.microsoft.com/office/drawing/2010/main" val="0"/>
                </a:ext>
              </a:extLst>
            </a:blip>
            <a:srcRect l="17360" t="11678" r="17266" b="10679"/>
            <a:stretch/>
          </p:blipFill>
          <p:spPr>
            <a:xfrm>
              <a:off x="1820440" y="4931169"/>
              <a:ext cx="662914" cy="943185"/>
            </a:xfrm>
            <a:prstGeom prst="rect">
              <a:avLst/>
            </a:prstGeom>
          </p:spPr>
        </p:pic>
        <p:pic>
          <p:nvPicPr>
            <p:cNvPr id="26" name="Picture 1">
              <a:extLst>
                <a:ext uri="{FF2B5EF4-FFF2-40B4-BE49-F238E27FC236}">
                  <a16:creationId xmlns:a16="http://schemas.microsoft.com/office/drawing/2014/main" id="{E37F9548-90CD-454F-BCD9-DA71C7301F16}"/>
                </a:ext>
              </a:extLst>
            </p:cNvPr>
            <p:cNvPicPr>
              <a:picLocks noChangeAspect="1"/>
            </p:cNvPicPr>
            <p:nvPr/>
          </p:nvPicPr>
          <p:blipFill>
            <a:blip r:embed="rId3" cstate="print"/>
            <a:stretch>
              <a:fillRect/>
            </a:stretch>
          </p:blipFill>
          <p:spPr>
            <a:xfrm>
              <a:off x="1967941" y="5057380"/>
              <a:ext cx="362210" cy="644250"/>
            </a:xfrm>
            <a:prstGeom prst="rect">
              <a:avLst/>
            </a:prstGeom>
            <a:ln w="12700">
              <a:noFill/>
            </a:ln>
            <a:effectLst>
              <a:outerShdw blurRad="50800" dist="38100" dir="2700000" algn="tl" rotWithShape="0">
                <a:prstClr val="black">
                  <a:alpha val="40000"/>
                </a:prstClr>
              </a:outerShdw>
            </a:effectLst>
          </p:spPr>
        </p:pic>
      </p:grpSp>
      <p:grpSp>
        <p:nvGrpSpPr>
          <p:cNvPr id="27" name="Group 26">
            <a:extLst>
              <a:ext uri="{FF2B5EF4-FFF2-40B4-BE49-F238E27FC236}">
                <a16:creationId xmlns:a16="http://schemas.microsoft.com/office/drawing/2014/main" id="{1A1EFB76-429B-4B99-8EC0-1B70B6BB3A82}"/>
              </a:ext>
            </a:extLst>
          </p:cNvPr>
          <p:cNvGrpSpPr/>
          <p:nvPr/>
        </p:nvGrpSpPr>
        <p:grpSpPr>
          <a:xfrm>
            <a:off x="4334962" y="4945726"/>
            <a:ext cx="1257871" cy="743597"/>
            <a:chOff x="421052" y="4879332"/>
            <a:chExt cx="1378146" cy="874060"/>
          </a:xfrm>
        </p:grpSpPr>
        <p:pic>
          <p:nvPicPr>
            <p:cNvPr id="28" name="Picture 27" descr="A close up of a logo&#10;&#10;Description automatically generated">
              <a:extLst>
                <a:ext uri="{FF2B5EF4-FFF2-40B4-BE49-F238E27FC236}">
                  <a16:creationId xmlns:a16="http://schemas.microsoft.com/office/drawing/2014/main" id="{48273059-2ECD-4D2A-8BCC-2BB0C73DC014}"/>
                </a:ext>
              </a:extLst>
            </p:cNvPr>
            <p:cNvPicPr>
              <a:picLocks noChangeAspect="1"/>
            </p:cNvPicPr>
            <p:nvPr/>
          </p:nvPicPr>
          <p:blipFill rotWithShape="1">
            <a:blip r:embed="rId4">
              <a:extLst>
                <a:ext uri="{28A0092B-C50C-407E-A947-70E740481C1C}">
                  <a14:useLocalDpi xmlns:a14="http://schemas.microsoft.com/office/drawing/2010/main" val="0"/>
                </a:ext>
              </a:extLst>
            </a:blip>
            <a:srcRect l="6707" t="27530" r="7355" b="26973"/>
            <a:stretch/>
          </p:blipFill>
          <p:spPr>
            <a:xfrm>
              <a:off x="421052" y="4879332"/>
              <a:ext cx="1378146" cy="874060"/>
            </a:xfrm>
            <a:prstGeom prst="rect">
              <a:avLst/>
            </a:prstGeom>
          </p:spPr>
        </p:pic>
        <p:grpSp>
          <p:nvGrpSpPr>
            <p:cNvPr id="29" name="Group 28">
              <a:extLst>
                <a:ext uri="{FF2B5EF4-FFF2-40B4-BE49-F238E27FC236}">
                  <a16:creationId xmlns:a16="http://schemas.microsoft.com/office/drawing/2014/main" id="{7B9D2215-206F-4205-8542-26D354CF9812}"/>
                </a:ext>
              </a:extLst>
            </p:cNvPr>
            <p:cNvGrpSpPr/>
            <p:nvPr/>
          </p:nvGrpSpPr>
          <p:grpSpPr>
            <a:xfrm>
              <a:off x="657324" y="4970396"/>
              <a:ext cx="922840" cy="595026"/>
              <a:chOff x="1234182" y="2618060"/>
              <a:chExt cx="6827299" cy="3332372"/>
            </a:xfrm>
          </p:grpSpPr>
          <p:pic>
            <p:nvPicPr>
              <p:cNvPr id="30" name="그림 10" descr="스크린샷이(가) 표시된 사진&#10;&#10;자동 생성된 설명">
                <a:extLst>
                  <a:ext uri="{FF2B5EF4-FFF2-40B4-BE49-F238E27FC236}">
                    <a16:creationId xmlns:a16="http://schemas.microsoft.com/office/drawing/2014/main" id="{CAB14B0E-F456-44C8-99FE-05B4CEFC1C94}"/>
                  </a:ext>
                </a:extLst>
              </p:cNvPr>
              <p:cNvPicPr>
                <a:picLocks noChangeAspect="1"/>
              </p:cNvPicPr>
              <p:nvPr/>
            </p:nvPicPr>
            <p:blipFill>
              <a:blip r:embed="rId5" cstate="print"/>
              <a:srcRect t="9351" b="3876"/>
              <a:stretch>
                <a:fillRect/>
              </a:stretch>
            </p:blipFill>
            <p:spPr>
              <a:xfrm>
                <a:off x="1234182" y="2618060"/>
                <a:ext cx="6827299" cy="3332372"/>
              </a:xfrm>
              <a:prstGeom prst="rect">
                <a:avLst/>
              </a:prstGeom>
              <a:effectLst>
                <a:outerShdw blurRad="50800" dist="38100" dir="2700000" algn="tl" rotWithShape="0">
                  <a:prstClr val="black">
                    <a:alpha val="40000"/>
                  </a:prstClr>
                </a:outerShdw>
              </a:effectLst>
            </p:spPr>
          </p:pic>
          <p:sp>
            <p:nvSpPr>
              <p:cNvPr id="31" name="Rectangle 30">
                <a:extLst>
                  <a:ext uri="{FF2B5EF4-FFF2-40B4-BE49-F238E27FC236}">
                    <a16:creationId xmlns:a16="http://schemas.microsoft.com/office/drawing/2014/main" id="{C50811A8-6ECB-4773-B4C7-F679BB3DB9D7}"/>
                  </a:ext>
                </a:extLst>
              </p:cNvPr>
              <p:cNvSpPr/>
              <p:nvPr/>
            </p:nvSpPr>
            <p:spPr>
              <a:xfrm>
                <a:off x="1270554" y="2622956"/>
                <a:ext cx="413972" cy="21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TextBox 31">
            <a:extLst>
              <a:ext uri="{FF2B5EF4-FFF2-40B4-BE49-F238E27FC236}">
                <a16:creationId xmlns:a16="http://schemas.microsoft.com/office/drawing/2014/main" id="{2AE42341-45AF-4299-BC6C-190243F57E99}"/>
              </a:ext>
            </a:extLst>
          </p:cNvPr>
          <p:cNvSpPr txBox="1"/>
          <p:nvPr/>
        </p:nvSpPr>
        <p:spPr>
          <a:xfrm>
            <a:off x="2692476" y="4652189"/>
            <a:ext cx="4624728" cy="307777"/>
          </a:xfrm>
          <a:prstGeom prst="rect">
            <a:avLst/>
          </a:prstGeom>
          <a:noFill/>
        </p:spPr>
        <p:txBody>
          <a:bodyPr wrap="none" rtlCol="0">
            <a:spAutoFit/>
          </a:bodyPr>
          <a:lstStyle/>
          <a:p>
            <a:r>
              <a:rPr lang="en-US" sz="1400" dirty="0"/>
              <a:t>Multiple device management - Synchronized Communication</a:t>
            </a:r>
          </a:p>
        </p:txBody>
      </p:sp>
      <p:sp>
        <p:nvSpPr>
          <p:cNvPr id="33" name="Rectangle 32">
            <a:extLst>
              <a:ext uri="{FF2B5EF4-FFF2-40B4-BE49-F238E27FC236}">
                <a16:creationId xmlns:a16="http://schemas.microsoft.com/office/drawing/2014/main" id="{DC5232E9-C2D7-4A1A-8C7D-038E6FA34369}"/>
              </a:ext>
            </a:extLst>
          </p:cNvPr>
          <p:cNvSpPr/>
          <p:nvPr/>
        </p:nvSpPr>
        <p:spPr>
          <a:xfrm>
            <a:off x="3084172" y="5886832"/>
            <a:ext cx="3979468" cy="646331"/>
          </a:xfrm>
          <a:prstGeom prst="rect">
            <a:avLst/>
          </a:prstGeom>
        </p:spPr>
        <p:txBody>
          <a:bodyPr wrap="square">
            <a:spAutoFit/>
          </a:bodyPr>
          <a:lstStyle/>
          <a:p>
            <a:pPr indent="-190500">
              <a:buFont typeface="Arial" panose="020B0604020202020204" pitchFamily="34" charset="0"/>
              <a:buChar char="•"/>
            </a:pPr>
            <a:r>
              <a:rPr lang="en-US" sz="1200" dirty="0"/>
              <a:t>Simultaneous logging in </a:t>
            </a:r>
          </a:p>
          <a:p>
            <a:pPr indent="-190500">
              <a:buFont typeface="Arial" panose="020B0604020202020204" pitchFamily="34" charset="0"/>
              <a:buChar char="•"/>
            </a:pPr>
            <a:r>
              <a:rPr lang="en-US" sz="1200" dirty="0"/>
              <a:t>Presence, Call log, Chatting continuity, Chat history </a:t>
            </a:r>
          </a:p>
          <a:p>
            <a:pPr indent="-190500">
              <a:buFont typeface="Arial" panose="020B0604020202020204" pitchFamily="34" charset="0"/>
              <a:buChar char="•"/>
            </a:pPr>
            <a:r>
              <a:rPr lang="en-US" sz="1200" dirty="0"/>
              <a:t>Chatting continuity</a:t>
            </a:r>
          </a:p>
        </p:txBody>
      </p:sp>
      <p:grpSp>
        <p:nvGrpSpPr>
          <p:cNvPr id="34" name="Group 33">
            <a:extLst>
              <a:ext uri="{FF2B5EF4-FFF2-40B4-BE49-F238E27FC236}">
                <a16:creationId xmlns:a16="http://schemas.microsoft.com/office/drawing/2014/main" id="{DCEEAE74-07B1-4E5A-80CC-8D8634D48563}"/>
              </a:ext>
            </a:extLst>
          </p:cNvPr>
          <p:cNvGrpSpPr/>
          <p:nvPr/>
        </p:nvGrpSpPr>
        <p:grpSpPr>
          <a:xfrm>
            <a:off x="6285432" y="4992871"/>
            <a:ext cx="500350" cy="649306"/>
            <a:chOff x="1820440" y="4931169"/>
            <a:chExt cx="662914" cy="943185"/>
          </a:xfrm>
        </p:grpSpPr>
        <p:pic>
          <p:nvPicPr>
            <p:cNvPr id="35" name="Picture 34" descr="A close up of a logo&#10;&#10;Description automatically generated">
              <a:extLst>
                <a:ext uri="{FF2B5EF4-FFF2-40B4-BE49-F238E27FC236}">
                  <a16:creationId xmlns:a16="http://schemas.microsoft.com/office/drawing/2014/main" id="{035BD1FD-1C85-49D4-9963-99A16157D377}"/>
                </a:ext>
              </a:extLst>
            </p:cNvPr>
            <p:cNvPicPr>
              <a:picLocks noChangeAspect="1"/>
            </p:cNvPicPr>
            <p:nvPr/>
          </p:nvPicPr>
          <p:blipFill rotWithShape="1">
            <a:blip r:embed="rId2">
              <a:extLst>
                <a:ext uri="{28A0092B-C50C-407E-A947-70E740481C1C}">
                  <a14:useLocalDpi xmlns:a14="http://schemas.microsoft.com/office/drawing/2010/main" val="0"/>
                </a:ext>
              </a:extLst>
            </a:blip>
            <a:srcRect l="17360" t="11678" r="17266" b="10679"/>
            <a:stretch/>
          </p:blipFill>
          <p:spPr>
            <a:xfrm>
              <a:off x="1820440" y="4931169"/>
              <a:ext cx="662914" cy="943185"/>
            </a:xfrm>
            <a:prstGeom prst="rect">
              <a:avLst/>
            </a:prstGeom>
          </p:spPr>
        </p:pic>
        <p:pic>
          <p:nvPicPr>
            <p:cNvPr id="36" name="Picture 1">
              <a:extLst>
                <a:ext uri="{FF2B5EF4-FFF2-40B4-BE49-F238E27FC236}">
                  <a16:creationId xmlns:a16="http://schemas.microsoft.com/office/drawing/2014/main" id="{19FC85EC-8375-4C08-8A48-F9E67AB63990}"/>
                </a:ext>
              </a:extLst>
            </p:cNvPr>
            <p:cNvPicPr>
              <a:picLocks noChangeAspect="1"/>
            </p:cNvPicPr>
            <p:nvPr/>
          </p:nvPicPr>
          <p:blipFill>
            <a:blip r:embed="rId3" cstate="print"/>
            <a:stretch>
              <a:fillRect/>
            </a:stretch>
          </p:blipFill>
          <p:spPr>
            <a:xfrm>
              <a:off x="1967941" y="5057380"/>
              <a:ext cx="362210" cy="644250"/>
            </a:xfrm>
            <a:prstGeom prst="rect">
              <a:avLst/>
            </a:prstGeom>
            <a:ln w="12700">
              <a:noFill/>
            </a:ln>
            <a:effectLst>
              <a:outerShdw blurRad="50800" dist="38100" dir="2700000" algn="tl" rotWithShape="0">
                <a:prstClr val="black">
                  <a:alpha val="40000"/>
                </a:prstClr>
              </a:outerShdw>
            </a:effectLst>
          </p:spPr>
        </p:pic>
      </p:grpSp>
      <p:sp>
        <p:nvSpPr>
          <p:cNvPr id="37" name="TextBox 36">
            <a:extLst>
              <a:ext uri="{FF2B5EF4-FFF2-40B4-BE49-F238E27FC236}">
                <a16:creationId xmlns:a16="http://schemas.microsoft.com/office/drawing/2014/main" id="{510D18A7-5670-4217-AD1F-E9D3FB80B502}"/>
              </a:ext>
            </a:extLst>
          </p:cNvPr>
          <p:cNvSpPr txBox="1"/>
          <p:nvPr/>
        </p:nvSpPr>
        <p:spPr>
          <a:xfrm>
            <a:off x="2741360" y="5646931"/>
            <a:ext cx="1181670" cy="276999"/>
          </a:xfrm>
          <a:prstGeom prst="rect">
            <a:avLst/>
          </a:prstGeom>
          <a:noFill/>
        </p:spPr>
        <p:txBody>
          <a:bodyPr wrap="none" rtlCol="0">
            <a:spAutoFit/>
          </a:bodyPr>
          <a:lstStyle>
            <a:defPPr>
              <a:defRPr lang="ko-KR"/>
            </a:defPPr>
            <a:lvl1pPr algn="ctr">
              <a:defRPr sz="1200" b="1">
                <a:latin typeface="+mn-ea"/>
              </a:defRPr>
            </a:lvl1pPr>
          </a:lstStyle>
          <a:p>
            <a:r>
              <a:rPr lang="en-US" altLang="ko-KR" b="0" dirty="0">
                <a:latin typeface="+mn-lt"/>
              </a:rPr>
              <a:t>Android devices</a:t>
            </a:r>
            <a:endParaRPr lang="ko-KR" altLang="en-US" b="0" dirty="0">
              <a:latin typeface="+mn-lt"/>
            </a:endParaRPr>
          </a:p>
        </p:txBody>
      </p:sp>
      <p:sp>
        <p:nvSpPr>
          <p:cNvPr id="38" name="TextBox 37">
            <a:extLst>
              <a:ext uri="{FF2B5EF4-FFF2-40B4-BE49-F238E27FC236}">
                <a16:creationId xmlns:a16="http://schemas.microsoft.com/office/drawing/2014/main" id="{339C16D6-024F-40F3-B7A4-C1DACE5C42FC}"/>
              </a:ext>
            </a:extLst>
          </p:cNvPr>
          <p:cNvSpPr txBox="1"/>
          <p:nvPr/>
        </p:nvSpPr>
        <p:spPr>
          <a:xfrm>
            <a:off x="6223915" y="5646931"/>
            <a:ext cx="619080" cy="276999"/>
          </a:xfrm>
          <a:prstGeom prst="rect">
            <a:avLst/>
          </a:prstGeom>
          <a:noFill/>
        </p:spPr>
        <p:txBody>
          <a:bodyPr wrap="none" rtlCol="0">
            <a:spAutoFit/>
          </a:bodyPr>
          <a:lstStyle>
            <a:defPPr>
              <a:defRPr lang="ko-KR"/>
            </a:defPPr>
            <a:lvl1pPr algn="ctr">
              <a:defRPr sz="1200" b="1">
                <a:latin typeface="+mn-ea"/>
              </a:defRPr>
            </a:lvl1pPr>
          </a:lstStyle>
          <a:p>
            <a:r>
              <a:rPr lang="en-US" altLang="ko-KR" b="0" dirty="0">
                <a:latin typeface="+mn-lt"/>
              </a:rPr>
              <a:t>iPhone</a:t>
            </a:r>
            <a:endParaRPr lang="ko-KR" altLang="en-US" b="0" dirty="0">
              <a:latin typeface="+mn-lt"/>
            </a:endParaRPr>
          </a:p>
        </p:txBody>
      </p:sp>
    </p:spTree>
    <p:extLst>
      <p:ext uri="{BB962C8B-B14F-4D97-AF65-F5344CB8AC3E}">
        <p14:creationId xmlns:p14="http://schemas.microsoft.com/office/powerpoint/2010/main" val="3257998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iPECS ONE – Web Client</a:t>
            </a:r>
          </a:p>
        </p:txBody>
      </p:sp>
      <p:sp>
        <p:nvSpPr>
          <p:cNvPr id="21" name="TextBox 20">
            <a:extLst>
              <a:ext uri="{FF2B5EF4-FFF2-40B4-BE49-F238E27FC236}">
                <a16:creationId xmlns:a16="http://schemas.microsoft.com/office/drawing/2014/main" id="{E3FD1535-7A3B-4FB6-8B8C-2BC3B0D9F5B0}"/>
              </a:ext>
            </a:extLst>
          </p:cNvPr>
          <p:cNvSpPr txBox="1"/>
          <p:nvPr/>
        </p:nvSpPr>
        <p:spPr>
          <a:xfrm>
            <a:off x="457200" y="1039807"/>
            <a:ext cx="8500533" cy="738664"/>
          </a:xfrm>
          <a:prstGeom prst="rect">
            <a:avLst/>
          </a:prstGeom>
          <a:noFill/>
        </p:spPr>
        <p:txBody>
          <a:bodyPr wrap="square" rtlCol="0">
            <a:spAutoFit/>
          </a:bodyPr>
          <a:lstStyle/>
          <a:p>
            <a:r>
              <a:rPr lang="en-GB" sz="1400" dirty="0">
                <a:solidFill>
                  <a:srgbClr val="00B0F0"/>
                </a:solidFill>
              </a:rPr>
              <a:t>To log in for the first time to the Web Client, please use the link in the email you will receive in the email address set in User Setup. </a:t>
            </a:r>
          </a:p>
          <a:p>
            <a:endParaRPr lang="en-GB" sz="1400" dirty="0">
              <a:solidFill>
                <a:srgbClr val="00B0F0"/>
              </a:solidFill>
            </a:endParaRPr>
          </a:p>
        </p:txBody>
      </p:sp>
      <p:pic>
        <p:nvPicPr>
          <p:cNvPr id="7" name="Picture 6">
            <a:extLst>
              <a:ext uri="{FF2B5EF4-FFF2-40B4-BE49-F238E27FC236}">
                <a16:creationId xmlns:a16="http://schemas.microsoft.com/office/drawing/2014/main" id="{EF994E98-41FA-4EB7-A9A1-DDCA25861B84}"/>
              </a:ext>
            </a:extLst>
          </p:cNvPr>
          <p:cNvPicPr>
            <a:picLocks noChangeAspect="1"/>
          </p:cNvPicPr>
          <p:nvPr/>
        </p:nvPicPr>
        <p:blipFill>
          <a:blip r:embed="rId2"/>
          <a:stretch>
            <a:fillRect/>
          </a:stretch>
        </p:blipFill>
        <p:spPr>
          <a:xfrm>
            <a:off x="457200" y="2657131"/>
            <a:ext cx="3899430" cy="869932"/>
          </a:xfrm>
          <a:prstGeom prst="rect">
            <a:avLst/>
          </a:prstGeom>
        </p:spPr>
      </p:pic>
      <p:sp>
        <p:nvSpPr>
          <p:cNvPr id="8" name="Arrow: Right 7">
            <a:extLst>
              <a:ext uri="{FF2B5EF4-FFF2-40B4-BE49-F238E27FC236}">
                <a16:creationId xmlns:a16="http://schemas.microsoft.com/office/drawing/2014/main" id="{161D0B99-07C8-47E9-8D9E-0C20E3A6398A}"/>
              </a:ext>
            </a:extLst>
          </p:cNvPr>
          <p:cNvSpPr/>
          <p:nvPr/>
        </p:nvSpPr>
        <p:spPr>
          <a:xfrm>
            <a:off x="4549502" y="3151787"/>
            <a:ext cx="263525" cy="2077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0658ED7-4AC0-4FA2-A46F-275AD5AEB7C8}"/>
              </a:ext>
            </a:extLst>
          </p:cNvPr>
          <p:cNvSpPr txBox="1"/>
          <p:nvPr/>
        </p:nvSpPr>
        <p:spPr>
          <a:xfrm>
            <a:off x="378217" y="4268554"/>
            <a:ext cx="4057395" cy="738664"/>
          </a:xfrm>
          <a:prstGeom prst="rect">
            <a:avLst/>
          </a:prstGeom>
          <a:noFill/>
        </p:spPr>
        <p:txBody>
          <a:bodyPr wrap="square" rtlCol="0">
            <a:spAutoFit/>
          </a:bodyPr>
          <a:lstStyle/>
          <a:p>
            <a:r>
              <a:rPr lang="en-GB" sz="1400" dirty="0">
                <a:solidFill>
                  <a:srgbClr val="00B0F0"/>
                </a:solidFill>
              </a:rPr>
              <a:t>You can resent this email once the user is created, by clicking the Resend Access Link.</a:t>
            </a:r>
          </a:p>
          <a:p>
            <a:endParaRPr lang="en-GB" sz="1400" dirty="0">
              <a:solidFill>
                <a:srgbClr val="00B0F0"/>
              </a:solidFill>
            </a:endParaRPr>
          </a:p>
        </p:txBody>
      </p:sp>
      <p:pic>
        <p:nvPicPr>
          <p:cNvPr id="10" name="Picture 9">
            <a:extLst>
              <a:ext uri="{FF2B5EF4-FFF2-40B4-BE49-F238E27FC236}">
                <a16:creationId xmlns:a16="http://schemas.microsoft.com/office/drawing/2014/main" id="{63DFD569-2004-4029-A0FB-5504D9AAD5F5}"/>
              </a:ext>
            </a:extLst>
          </p:cNvPr>
          <p:cNvPicPr>
            <a:picLocks noChangeAspect="1"/>
          </p:cNvPicPr>
          <p:nvPr/>
        </p:nvPicPr>
        <p:blipFill>
          <a:blip r:embed="rId3"/>
          <a:stretch>
            <a:fillRect/>
          </a:stretch>
        </p:blipFill>
        <p:spPr>
          <a:xfrm>
            <a:off x="301169" y="5274143"/>
            <a:ext cx="4248333" cy="1486005"/>
          </a:xfrm>
          <a:prstGeom prst="rect">
            <a:avLst/>
          </a:prstGeom>
        </p:spPr>
      </p:pic>
      <p:sp>
        <p:nvSpPr>
          <p:cNvPr id="14" name="Arrow: Right 13">
            <a:extLst>
              <a:ext uri="{FF2B5EF4-FFF2-40B4-BE49-F238E27FC236}">
                <a16:creationId xmlns:a16="http://schemas.microsoft.com/office/drawing/2014/main" id="{F59DCF12-4539-4EB2-809A-2D96D57A7758}"/>
              </a:ext>
            </a:extLst>
          </p:cNvPr>
          <p:cNvSpPr/>
          <p:nvPr/>
        </p:nvSpPr>
        <p:spPr>
          <a:xfrm rot="5400000">
            <a:off x="2117087" y="4973222"/>
            <a:ext cx="263525" cy="2077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2C332EE-5E0E-4AB5-99D3-14C1F07EE7C0}"/>
              </a:ext>
            </a:extLst>
          </p:cNvPr>
          <p:cNvPicPr>
            <a:picLocks noChangeAspect="1"/>
          </p:cNvPicPr>
          <p:nvPr/>
        </p:nvPicPr>
        <p:blipFill>
          <a:blip r:embed="rId4"/>
          <a:stretch>
            <a:fillRect/>
          </a:stretch>
        </p:blipFill>
        <p:spPr>
          <a:xfrm>
            <a:off x="5085516" y="1778471"/>
            <a:ext cx="4403789" cy="4568062"/>
          </a:xfrm>
          <a:prstGeom prst="rect">
            <a:avLst/>
          </a:prstGeom>
        </p:spPr>
      </p:pic>
    </p:spTree>
    <p:extLst>
      <p:ext uri="{BB962C8B-B14F-4D97-AF65-F5344CB8AC3E}">
        <p14:creationId xmlns:p14="http://schemas.microsoft.com/office/powerpoint/2010/main" val="340651834"/>
      </p:ext>
    </p:extLst>
  </p:cSld>
  <p:clrMapOvr>
    <a:masterClrMapping/>
  </p:clrMapOvr>
</p:sld>
</file>

<file path=ppt/theme/theme1.xml><?xml version="1.0" encoding="utf-8"?>
<a:theme xmlns:a="http://schemas.openxmlformats.org/drawingml/2006/main" name="Content slide - simple">
  <a:themeElements>
    <a:clrScheme name="PRAGMA COLOURS">
      <a:dk1>
        <a:srgbClr val="56575F"/>
      </a:dk1>
      <a:lt1>
        <a:sysClr val="window" lastClr="FFFFFF"/>
      </a:lt1>
      <a:dk2>
        <a:srgbClr val="0086CD"/>
      </a:dk2>
      <a:lt2>
        <a:srgbClr val="FFFFFF"/>
      </a:lt2>
      <a:accent1>
        <a:srgbClr val="52ACE1"/>
      </a:accent1>
      <a:accent2>
        <a:srgbClr val="214157"/>
      </a:accent2>
      <a:accent3>
        <a:srgbClr val="EF7D00"/>
      </a:accent3>
      <a:accent4>
        <a:srgbClr val="56575F"/>
      </a:accent4>
      <a:accent5>
        <a:srgbClr val="0086CD"/>
      </a:accent5>
      <a:accent6>
        <a:srgbClr val="AAABB3"/>
      </a:accent6>
      <a:hlink>
        <a:srgbClr val="EF7D00"/>
      </a:hlink>
      <a:folHlink>
        <a:srgbClr val="7C797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3E708B-717A-49CE-8382-7475F7A36095}" vid="{C64D8F54-F03F-48B0-89F9-741CB41C136A}"/>
    </a:ext>
  </a:extLst>
</a:theme>
</file>

<file path=ppt/theme/theme2.xml><?xml version="1.0" encoding="utf-8"?>
<a:theme xmlns:a="http://schemas.openxmlformats.org/drawingml/2006/main" name="1_Pragma">
  <a:themeElements>
    <a:clrScheme name="Pragma">
      <a:dk1>
        <a:srgbClr val="999999"/>
      </a:dk1>
      <a:lt1>
        <a:sysClr val="window" lastClr="FFFFFF"/>
      </a:lt1>
      <a:dk2>
        <a:srgbClr val="C6093B"/>
      </a:dk2>
      <a:lt2>
        <a:srgbClr val="FFFFFF"/>
      </a:lt2>
      <a:accent1>
        <a:srgbClr val="4F81BD"/>
      </a:accent1>
      <a:accent2>
        <a:srgbClr val="C0504D"/>
      </a:accent2>
      <a:accent3>
        <a:srgbClr val="9BBB59"/>
      </a:accent3>
      <a:accent4>
        <a:srgbClr val="8064A2"/>
      </a:accent4>
      <a:accent5>
        <a:srgbClr val="4BACC6"/>
      </a:accent5>
      <a:accent6>
        <a:srgbClr val="F79646"/>
      </a:accent6>
      <a:hlink>
        <a:srgbClr val="FF8000"/>
      </a:hlink>
      <a:folHlink>
        <a:srgbClr val="FF8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3E708B-717A-49CE-8382-7475F7A36095}" vid="{78BA7247-C5A0-4E21-86B7-8A59B91BC597}"/>
    </a:ext>
  </a:extLst>
</a:theme>
</file>

<file path=ppt/theme/theme3.xml><?xml version="1.0" encoding="utf-8"?>
<a:theme xmlns:a="http://schemas.openxmlformats.org/drawingml/2006/main" name="Title Slide with Graph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94218F1231B14AA5DE5732418F6D96" ma:contentTypeVersion="10" ma:contentTypeDescription="Create a new document." ma:contentTypeScope="" ma:versionID="1b8d4e5afe214bd9cbc2ac8d003f832e">
  <xsd:schema xmlns:xsd="http://www.w3.org/2001/XMLSchema" xmlns:xs="http://www.w3.org/2001/XMLSchema" xmlns:p="http://schemas.microsoft.com/office/2006/metadata/properties" xmlns:ns2="0cbcb5d7-4f44-492c-99b0-9053451c8c56" xmlns:ns3="513111e1-594a-4a4e-a253-7e2cb7bfcd2b" targetNamespace="http://schemas.microsoft.com/office/2006/metadata/properties" ma:root="true" ma:fieldsID="d243e22b313becb5ce5265969e8ce4df" ns2:_="" ns3:_="">
    <xsd:import namespace="0cbcb5d7-4f44-492c-99b0-9053451c8c56"/>
    <xsd:import namespace="513111e1-594a-4a4e-a253-7e2cb7bfcd2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bcb5d7-4f44-492c-99b0-9053451c8c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3111e1-594a-4a4e-a253-7e2cb7bfcd2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D6DFD6-E1D0-44F0-A5D2-7F06113FACB8}">
  <ds:schemaRefs>
    <ds:schemaRef ds:uri="http://www.w3.org/XML/1998/namespace"/>
    <ds:schemaRef ds:uri="http://schemas.openxmlformats.org/package/2006/metadata/core-properties"/>
    <ds:schemaRef ds:uri="21e69f94-0de5-46b8-900b-17746b8e951f"/>
    <ds:schemaRef ds:uri="http://schemas.microsoft.com/office/2006/metadata/properties"/>
    <ds:schemaRef ds:uri="http://schemas.microsoft.com/office/2006/documentManagement/types"/>
    <ds:schemaRef ds:uri="http://purl.org/dc/elements/1.1/"/>
    <ds:schemaRef ds:uri="http://schemas.microsoft.com/office/infopath/2007/PartnerControls"/>
    <ds:schemaRef ds:uri="bba1445a-736d-4ac7-b8fe-63a89a3dc270"/>
    <ds:schemaRef ds:uri="http://purl.org/dc/dcmitype/"/>
    <ds:schemaRef ds:uri="http://purl.org/dc/terms/"/>
  </ds:schemaRefs>
</ds:datastoreItem>
</file>

<file path=customXml/itemProps2.xml><?xml version="1.0" encoding="utf-8"?>
<ds:datastoreItem xmlns:ds="http://schemas.openxmlformats.org/officeDocument/2006/customXml" ds:itemID="{AF5CFFA6-C2C8-46FD-8B44-2CA684487F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bcb5d7-4f44-492c-99b0-9053451c8c56"/>
    <ds:schemaRef ds:uri="513111e1-594a-4a4e-a253-7e2cb7bfcd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C36063-057F-4C13-AD20-B572EC3DEA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 Master 2</Template>
  <TotalTime>121002</TotalTime>
  <Words>2788</Words>
  <Application>Microsoft Office PowerPoint</Application>
  <PresentationFormat>Custom</PresentationFormat>
  <Paragraphs>210</Paragraphs>
  <Slides>40</Slides>
  <Notes>3</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40</vt:i4>
      </vt:variant>
    </vt:vector>
  </HeadingPairs>
  <TitlesOfParts>
    <vt:vector size="45" baseType="lpstr">
      <vt:lpstr>Arial</vt:lpstr>
      <vt:lpstr>Calibri</vt:lpstr>
      <vt:lpstr>Content slide - simple</vt:lpstr>
      <vt:lpstr>1_Pragma</vt:lpstr>
      <vt:lpstr>Title Slide with Graphic</vt:lpstr>
      <vt:lpstr>PowerPoint Presentation</vt:lpstr>
      <vt:lpstr>iPECS ONE: Portal Setup</vt:lpstr>
      <vt:lpstr>iPECS ONE: Portal Setup</vt:lpstr>
      <vt:lpstr>iPECS ONE: Portal Setup</vt:lpstr>
      <vt:lpstr>iPECS ONE: Portal Setup</vt:lpstr>
      <vt:lpstr>iPECS ONE: Portal Setup</vt:lpstr>
      <vt:lpstr>PowerPoint Presentation</vt:lpstr>
      <vt:lpstr>iPECS ONE – Coming in v3.6</vt:lpstr>
      <vt:lpstr>iPECS ONE – Web Client</vt:lpstr>
      <vt:lpstr>iPECS ONE – Web Client</vt:lpstr>
      <vt:lpstr>iPECS ONE – Web Client</vt:lpstr>
      <vt:lpstr>iPECS ONE – Web Client</vt:lpstr>
      <vt:lpstr>iPECS ONE – Web Client</vt:lpstr>
      <vt:lpstr>iPECS ONE – Web Client: Home</vt:lpstr>
      <vt:lpstr>iPECS ONE – Web Client: Home</vt:lpstr>
      <vt:lpstr>iPECS ONE – Web Client: Home</vt:lpstr>
      <vt:lpstr>iPECS ONE – Web Client: Home</vt:lpstr>
      <vt:lpstr>iPECS ONE – Web Client: Contact</vt:lpstr>
      <vt:lpstr>iPECS ONE – Web Client: Contact</vt:lpstr>
      <vt:lpstr>iPECS ONE – Web Client: Contact</vt:lpstr>
      <vt:lpstr>iPECS ONE – Web Client: Call</vt:lpstr>
      <vt:lpstr>iPECS ONE – Web Client: Call</vt:lpstr>
      <vt:lpstr>iPECS ONE – Web Client: Call</vt:lpstr>
      <vt:lpstr>iPECS ONE – Web Client: Call</vt:lpstr>
      <vt:lpstr>iPECS ONE – Web Client: Chat</vt:lpstr>
      <vt:lpstr>iPECS ONE – Web Client: Chat</vt:lpstr>
      <vt:lpstr>iPECS ONE – Web Client: Chat</vt:lpstr>
      <vt:lpstr>iPECS ONE – Web Client: Presence</vt:lpstr>
      <vt:lpstr>PowerPoint Presentation</vt:lpstr>
      <vt:lpstr>iPECS ONE – Mobile Client</vt:lpstr>
      <vt:lpstr>iPECS ONE – Mobile Client</vt:lpstr>
      <vt:lpstr>iPECS ONE – Mobile Client: Contact</vt:lpstr>
      <vt:lpstr>iPECS ONE – Mobile Client: Contact</vt:lpstr>
      <vt:lpstr>iPECS ONE – Mobile Client: Call</vt:lpstr>
      <vt:lpstr>iPECS ONE – Mobile Client: Call</vt:lpstr>
      <vt:lpstr>iPECS ONE – Mobile Client: Call</vt:lpstr>
      <vt:lpstr>iPECS ONE – Mobile Client: Call</vt:lpstr>
      <vt:lpstr>iPECS ONE – Mobile Client: Chat</vt:lpstr>
      <vt:lpstr>iPECS ONE – Mobile Client: Chat</vt:lpstr>
      <vt:lpstr>iPECS ONE – Mobile: Presence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Lewis</dc:creator>
  <cp:lastModifiedBy>Jessica Portugal</cp:lastModifiedBy>
  <cp:revision>1072</cp:revision>
  <dcterms:created xsi:type="dcterms:W3CDTF">2016-02-12T09:14:10Z</dcterms:created>
  <dcterms:modified xsi:type="dcterms:W3CDTF">2021-01-06T09:55:59Z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0x0101008C94218F1231B14AA5DE5732418F6D96</vt:lpwstr>
  </property>
</Properties>
</file>