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  <p:sldMasterId id="2147483648" r:id="rId5"/>
    <p:sldMasterId id="2147483657" r:id="rId6"/>
  </p:sldMasterIdLst>
  <p:notesMasterIdLst>
    <p:notesMasterId r:id="rId24"/>
  </p:notesMasterIdLst>
  <p:handoutMasterIdLst>
    <p:handoutMasterId r:id="rId25"/>
  </p:handoutMasterIdLst>
  <p:sldIdLst>
    <p:sldId id="258" r:id="rId7"/>
    <p:sldId id="256" r:id="rId8"/>
    <p:sldId id="257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x="13444538" cy="7562850"/>
  <p:notesSz cx="9144000" cy="6858000"/>
  <p:defaultTextStyle>
    <a:defPPr>
      <a:defRPr lang="en-GB"/>
    </a:defPPr>
    <a:lvl1pPr algn="l" defTabSz="50323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503238" indent="-46038" algn="l" defTabSz="50323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1006475" indent="-92075" algn="l" defTabSz="50323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511300" indent="-139700" algn="l" defTabSz="50323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2014538" indent="-185738" algn="l" defTabSz="50323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ADE1"/>
    <a:srgbClr val="E9CF6C"/>
    <a:srgbClr val="B01207"/>
    <a:srgbClr val="2CE824"/>
    <a:srgbClr val="0086CD"/>
    <a:srgbClr val="EF7D00"/>
    <a:srgbClr val="56575F"/>
    <a:srgbClr val="E24912"/>
    <a:srgbClr val="C6093B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4" autoAdjust="0"/>
    <p:restoredTop sz="94393" autoAdjust="0"/>
  </p:normalViewPr>
  <p:slideViewPr>
    <p:cSldViewPr snapToGrid="0" snapToObjects="1" showGuides="1">
      <p:cViewPr varScale="1">
        <p:scale>
          <a:sx n="78" d="100"/>
          <a:sy n="78" d="100"/>
        </p:scale>
        <p:origin x="350" y="67"/>
      </p:cViewPr>
      <p:guideLst>
        <p:guide orient="horz" pos="2382"/>
        <p:guide pos="423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2" d="100"/>
          <a:sy n="102" d="100"/>
        </p:scale>
        <p:origin x="344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CE922-72D0-4AF9-B1BE-1F04053E1C6C}" type="datetimeFigureOut">
              <a:rPr lang="en-GB" altLang="ja-JP" smtClean="0"/>
              <a:pPr/>
              <a:t>26/05/2021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10AA9-3493-425B-95E9-9C51E803943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394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28E6D-2669-48F2-8731-3D6C56C2DE2B}" type="datetimeFigureOut">
              <a:rPr lang="en-GB" altLang="ja-JP" smtClean="0"/>
              <a:pPr/>
              <a:t>26/05/2021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B8177-900E-4186-8690-8A49FA2A84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157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AF1AF-CBE4-4F7D-A55C-31010D38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1163" y="1238250"/>
            <a:ext cx="10082212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7561EC-4A7F-4B61-95F3-EF7434914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1163" y="3971925"/>
            <a:ext cx="10082212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68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3008" y="2822369"/>
            <a:ext cx="8593851" cy="1479767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7716" y="2274532"/>
            <a:ext cx="8557815" cy="547836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bg1">
                    <a:lumMod val="8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603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7322381" y="2862079"/>
            <a:ext cx="2117" cy="9001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50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1679" y="2893419"/>
            <a:ext cx="4268983" cy="868773"/>
          </a:xfrm>
        </p:spPr>
        <p:txBody>
          <a:bodyPr>
            <a:normAutofit/>
          </a:bodyPr>
          <a:lstStyle>
            <a:lvl1pPr>
              <a:defRPr sz="47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756539" y="3041823"/>
            <a:ext cx="4262550" cy="831850"/>
          </a:xfrm>
        </p:spPr>
        <p:txBody>
          <a:bodyPr/>
          <a:lstStyle>
            <a:lvl1pPr>
              <a:defRPr sz="36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9094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410534" y="1578377"/>
            <a:ext cx="10485808" cy="4301918"/>
          </a:xfrm>
          <a:prstGeom prst="rect">
            <a:avLst/>
          </a:prstGeom>
        </p:spPr>
        <p:txBody>
          <a:bodyPr vert="horz"/>
          <a:lstStyle>
            <a:lvl1pPr marL="377979" indent="-377979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1pPr>
            <a:lvl2pPr marL="818954" indent="-314982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2pPr>
            <a:lvl3pPr marL="1259929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3pPr>
            <a:lvl4pPr marL="1763900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4pPr>
            <a:lvl5pPr marL="2267872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961" y="317903"/>
            <a:ext cx="12101779" cy="564375"/>
          </a:xfrm>
          <a:prstGeom prst="rect">
            <a:avLst/>
          </a:prstGeom>
        </p:spPr>
        <p:txBody>
          <a:bodyPr vert="horz"/>
          <a:lstStyle>
            <a:lvl1pPr algn="l">
              <a:defRPr sz="2400" b="1"/>
            </a:lvl1pPr>
          </a:lstStyle>
          <a:p>
            <a:r>
              <a:rPr lang="en-AU" altLang="ja-JP" dirty="0"/>
              <a:t>Click to edit Master title style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554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0820" y="1578377"/>
            <a:ext cx="9411177" cy="393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EF7D00"/>
                </a:solidFill>
                <a:latin typeface="Arial"/>
                <a:cs typeface="Arial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410534" y="2063795"/>
            <a:ext cx="10562053" cy="3732094"/>
          </a:xfrm>
          <a:prstGeom prst="rect">
            <a:avLst/>
          </a:prstGeom>
        </p:spPr>
        <p:txBody>
          <a:bodyPr vert="horz"/>
          <a:lstStyle>
            <a:lvl1pPr marL="377979" indent="-377979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1pPr>
            <a:lvl2pPr marL="818954" indent="-314982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2pPr>
            <a:lvl3pPr marL="1259929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3pPr>
            <a:lvl4pPr marL="1763900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4pPr>
            <a:lvl5pPr marL="2267872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>
          <a:xfrm>
            <a:off x="609961" y="317903"/>
            <a:ext cx="12101779" cy="564375"/>
          </a:xfrm>
          <a:prstGeom prst="rect">
            <a:avLst/>
          </a:prstGeom>
        </p:spPr>
        <p:txBody>
          <a:bodyPr vert="horz"/>
          <a:lstStyle>
            <a:lvl1pPr algn="l">
              <a:defRPr sz="2400" b="1"/>
            </a:lvl1pPr>
          </a:lstStyle>
          <a:p>
            <a:r>
              <a:rPr lang="en-AU" altLang="ja-JP" dirty="0"/>
              <a:t>Click to edit Master title style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4461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 Subhea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169090" y="1619250"/>
            <a:ext cx="5608245" cy="118745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7759" y="1708150"/>
            <a:ext cx="3534739" cy="9921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56575F"/>
                </a:solidFill>
                <a:latin typeface="Arial"/>
                <a:cs typeface="Arial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486264" y="1708150"/>
            <a:ext cx="1224156" cy="9921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EF7D0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410534" y="2996418"/>
            <a:ext cx="10500633" cy="2879464"/>
          </a:xfrm>
          <a:prstGeom prst="rect">
            <a:avLst/>
          </a:prstGeom>
        </p:spPr>
        <p:txBody>
          <a:bodyPr vert="horz"/>
          <a:lstStyle>
            <a:lvl1pPr marL="377979" indent="-377979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1pPr>
            <a:lvl2pPr marL="818954" indent="-314982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2pPr>
            <a:lvl3pPr marL="1259929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3pPr>
            <a:lvl4pPr marL="1763900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4pPr>
            <a:lvl5pPr marL="2267872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961" y="317903"/>
            <a:ext cx="12101779" cy="564375"/>
          </a:xfrm>
          <a:prstGeom prst="rect">
            <a:avLst/>
          </a:prstGeom>
        </p:spPr>
        <p:txBody>
          <a:bodyPr vert="horz"/>
          <a:lstStyle>
            <a:lvl1pPr algn="l">
              <a:defRPr sz="2400" b="1"/>
            </a:lvl1pPr>
          </a:lstStyle>
          <a:p>
            <a:r>
              <a:rPr lang="en-AU" altLang="ja-JP" dirty="0"/>
              <a:t>Click to edit Master title style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195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Icon Subhea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410534" y="1244600"/>
            <a:ext cx="1224156" cy="9921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EF7D0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10533" y="2632076"/>
            <a:ext cx="9157874" cy="365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EF7D00"/>
                </a:solidFill>
              </a:defRPr>
            </a:lvl1pPr>
            <a:lvl2pPr marL="503972" indent="0">
              <a:buNone/>
              <a:defRPr sz="1800">
                <a:solidFill>
                  <a:srgbClr val="C6093B"/>
                </a:solidFill>
              </a:defRPr>
            </a:lvl2pPr>
            <a:lvl3pPr marL="1007943" indent="0">
              <a:buNone/>
              <a:defRPr sz="1800">
                <a:solidFill>
                  <a:srgbClr val="C6093B"/>
                </a:solidFill>
              </a:defRPr>
            </a:lvl3pPr>
            <a:lvl4pPr marL="1511914" indent="0">
              <a:buNone/>
              <a:defRPr sz="1800">
                <a:solidFill>
                  <a:srgbClr val="C6093B"/>
                </a:solidFill>
              </a:defRPr>
            </a:lvl4pPr>
            <a:lvl5pPr marL="2015886" indent="0">
              <a:buNone/>
              <a:defRPr sz="1800">
                <a:solidFill>
                  <a:srgbClr val="C6093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10534" y="3005344"/>
            <a:ext cx="10500633" cy="2776478"/>
          </a:xfrm>
          <a:prstGeom prst="rect">
            <a:avLst/>
          </a:prstGeom>
        </p:spPr>
        <p:txBody>
          <a:bodyPr vert="horz"/>
          <a:lstStyle>
            <a:lvl1pPr marL="377979" indent="-377979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1pPr>
            <a:lvl2pPr marL="818954" indent="-314982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2pPr>
            <a:lvl3pPr marL="1259929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3pPr>
            <a:lvl4pPr marL="1763900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4pPr>
            <a:lvl5pPr marL="2267872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609961" y="317903"/>
            <a:ext cx="12101779" cy="564375"/>
          </a:xfrm>
          <a:prstGeom prst="rect">
            <a:avLst/>
          </a:prstGeom>
        </p:spPr>
        <p:txBody>
          <a:bodyPr vert="horz"/>
          <a:lstStyle>
            <a:lvl1pPr algn="l">
              <a:defRPr sz="2400" b="1"/>
            </a:lvl1pPr>
          </a:lstStyle>
          <a:p>
            <a:r>
              <a:rPr lang="en-AU" altLang="ja-JP" dirty="0"/>
              <a:t>Click to edit Master title style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223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d su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777335" y="1511301"/>
            <a:ext cx="4856385" cy="2047875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/>
          </a:p>
        </p:txBody>
      </p:sp>
      <p:sp>
        <p:nvSpPr>
          <p:cNvPr id="12" name="Rounded Rectangle 11"/>
          <p:cNvSpPr/>
          <p:nvPr/>
        </p:nvSpPr>
        <p:spPr>
          <a:xfrm>
            <a:off x="6777336" y="3738564"/>
            <a:ext cx="4856383" cy="2047875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/>
          </a:p>
        </p:txBody>
      </p:sp>
      <p:sp>
        <p:nvSpPr>
          <p:cNvPr id="16" name="Rounded Rectangle 15"/>
          <p:cNvSpPr/>
          <p:nvPr/>
        </p:nvSpPr>
        <p:spPr>
          <a:xfrm>
            <a:off x="1550315" y="1511301"/>
            <a:ext cx="4856385" cy="2047875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/>
          </a:p>
        </p:txBody>
      </p:sp>
      <p:sp>
        <p:nvSpPr>
          <p:cNvPr id="17" name="Rounded Rectangle 16"/>
          <p:cNvSpPr/>
          <p:nvPr/>
        </p:nvSpPr>
        <p:spPr>
          <a:xfrm>
            <a:off x="1552434" y="3738564"/>
            <a:ext cx="4854266" cy="2047875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0501" y="1709799"/>
            <a:ext cx="2810333" cy="17227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56575F"/>
                </a:solidFill>
                <a:latin typeface="Arial"/>
                <a:cs typeface="Arial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785787" y="1699206"/>
            <a:ext cx="1224156" cy="9921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EF7D0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785787" y="3944783"/>
            <a:ext cx="1224156" cy="9921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EF7D0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123076" y="1709799"/>
            <a:ext cx="1224156" cy="9921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EF7D0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63414" y="3945045"/>
            <a:ext cx="1224156" cy="9921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EF7D0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270499" y="3945046"/>
            <a:ext cx="2810333" cy="171016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56575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8515566" y="1708608"/>
            <a:ext cx="2820309" cy="172390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56575F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8515566" y="3944783"/>
            <a:ext cx="2820309" cy="171042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56575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tle 9"/>
          <p:cNvSpPr>
            <a:spLocks noGrp="1"/>
          </p:cNvSpPr>
          <p:nvPr>
            <p:ph type="title"/>
          </p:nvPr>
        </p:nvSpPr>
        <p:spPr>
          <a:xfrm>
            <a:off x="609961" y="317903"/>
            <a:ext cx="12101779" cy="564375"/>
          </a:xfrm>
          <a:prstGeom prst="rect">
            <a:avLst/>
          </a:prstGeom>
        </p:spPr>
        <p:txBody>
          <a:bodyPr vert="horz"/>
          <a:lstStyle>
            <a:lvl1pPr algn="l">
              <a:defRPr sz="2400" b="1"/>
            </a:lvl1pPr>
          </a:lstStyle>
          <a:p>
            <a:r>
              <a:rPr lang="en-AU" altLang="ja-JP" dirty="0"/>
              <a:t>Click to edit Master title style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8226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788722" y="1584325"/>
            <a:ext cx="4925136" cy="414772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500">
                <a:solidFill>
                  <a:srgbClr val="EF7D0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71381" y="1584325"/>
            <a:ext cx="6855697" cy="4147724"/>
          </a:xfrm>
          <a:prstGeom prst="rect">
            <a:avLst/>
          </a:prstGeom>
        </p:spPr>
        <p:txBody>
          <a:bodyPr vert="horz"/>
          <a:lstStyle>
            <a:lvl1pPr marL="377979" indent="-377979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1pPr>
            <a:lvl2pPr marL="818954" indent="-314982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2pPr>
            <a:lvl3pPr marL="1259929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3pPr>
            <a:lvl4pPr marL="1763900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4pPr>
            <a:lvl5pPr marL="2267872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>
          <a:xfrm>
            <a:off x="609961" y="317903"/>
            <a:ext cx="12101779" cy="564375"/>
          </a:xfrm>
          <a:prstGeom prst="rect">
            <a:avLst/>
          </a:prstGeom>
        </p:spPr>
        <p:txBody>
          <a:bodyPr vert="horz"/>
          <a:lstStyle>
            <a:lvl1pPr algn="l">
              <a:defRPr sz="2400" b="1"/>
            </a:lvl1pPr>
          </a:lstStyle>
          <a:p>
            <a:r>
              <a:rPr lang="en-AU" altLang="ja-JP" dirty="0"/>
              <a:t>Click to edit Master title style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2882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609961" y="317903"/>
            <a:ext cx="12101779" cy="564375"/>
          </a:xfrm>
          <a:prstGeom prst="rect">
            <a:avLst/>
          </a:prstGeom>
        </p:spPr>
        <p:txBody>
          <a:bodyPr vert="horz"/>
          <a:lstStyle>
            <a:lvl1pPr algn="l">
              <a:defRPr sz="2400" b="1"/>
            </a:lvl1pPr>
          </a:lstStyle>
          <a:p>
            <a:r>
              <a:rPr lang="en-AU" altLang="ja-JP" dirty="0"/>
              <a:t>Click to edit Master title style</a:t>
            </a:r>
            <a:endParaRPr lang="ja-JP" alt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0" hasCustomPrompt="1"/>
          </p:nvPr>
        </p:nvSpPr>
        <p:spPr>
          <a:xfrm>
            <a:off x="609960" y="1541463"/>
            <a:ext cx="12360164" cy="4157662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aseline="0">
                <a:solidFill>
                  <a:srgbClr val="EF7D00"/>
                </a:solidFill>
                <a:latin typeface="+mn-lt"/>
              </a:defRPr>
            </a:lvl1pPr>
          </a:lstStyle>
          <a:p>
            <a:r>
              <a:rPr lang="en-AU" altLang="ja-JP" dirty="0"/>
              <a:t>Click icon to insert table</a:t>
            </a:r>
            <a:endParaRPr lang="ja-JP" alt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09961" y="1179513"/>
            <a:ext cx="9212940" cy="36195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aseline="0"/>
            </a:lvl1pPr>
          </a:lstStyle>
          <a:p>
            <a:pPr lvl="0"/>
            <a:r>
              <a:rPr lang="en-AU" altLang="ja-JP" dirty="0"/>
              <a:t>Click to edit subtitle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6071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671382" y="1483896"/>
            <a:ext cx="12041499" cy="3938337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EF7D00"/>
                </a:solidFill>
              </a:defRPr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609961" y="317903"/>
            <a:ext cx="12101779" cy="564375"/>
          </a:xfrm>
          <a:prstGeom prst="rect">
            <a:avLst/>
          </a:prstGeom>
        </p:spPr>
        <p:txBody>
          <a:bodyPr vert="horz"/>
          <a:lstStyle>
            <a:lvl1pPr algn="l">
              <a:defRPr sz="2400" b="1"/>
            </a:lvl1pPr>
          </a:lstStyle>
          <a:p>
            <a:r>
              <a:rPr lang="en-AU" altLang="ja-JP" dirty="0"/>
              <a:t>Click to edit Master title style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6278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52B8BF-2852-4E21-82B2-A4346F2630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40" y="0"/>
            <a:ext cx="13438298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1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894926"/>
            <a:ext cx="11946819" cy="192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896400"/>
            <a:ext cx="11946819" cy="192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E1F731B-E929-4C15-9721-05C1BD6BBF1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12" y="0"/>
            <a:ext cx="13443713" cy="75628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defTabSz="503238" rtl="0" eaLnBrk="1" fontAlgn="base" hangingPunct="1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50323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algn="ctr" defTabSz="50323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algn="ctr" defTabSz="50323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algn="ctr" defTabSz="50323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457200" algn="ctr" defTabSz="50323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ctr" defTabSz="50323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ctr" defTabSz="50323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ctr" defTabSz="50323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377825" indent="-377825" algn="l" defTabSz="5032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817563" indent="-314325" algn="l" defTabSz="5032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258888" indent="-250825" algn="l" defTabSz="5032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763713" indent="-250825" algn="l" defTabSz="5032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266950" indent="-250825" algn="l" defTabSz="5032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2A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896281" y="3234069"/>
            <a:ext cx="80099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Main Title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86723" y="2686051"/>
            <a:ext cx="3602576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Sub Title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E98109-51CA-4B59-BF8B-01F866136A0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4674" y="2191476"/>
            <a:ext cx="1861655" cy="18616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l" defTabSz="503238" rtl="0" fontAlgn="base">
        <a:spcBef>
          <a:spcPct val="0"/>
        </a:spcBef>
        <a:spcAft>
          <a:spcPct val="0"/>
        </a:spcAft>
        <a:defRPr sz="5400" kern="1200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503238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algn="l" defTabSz="503238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algn="l" defTabSz="503238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algn="l" defTabSz="503238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457200" algn="l" defTabSz="503238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l" defTabSz="503238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l" defTabSz="503238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l" defTabSz="503238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algn="l" defTabSz="503238" rtl="0" fontAlgn="base">
        <a:spcBef>
          <a:spcPct val="20000"/>
        </a:spcBef>
        <a:spcAft>
          <a:spcPct val="0"/>
        </a:spcAft>
        <a:buFont typeface="Arial" panose="020B0604020202020204" pitchFamily="34" charset="0"/>
        <a:defRPr sz="3600" kern="1200">
          <a:solidFill>
            <a:schemeClr val="bg1">
              <a:lumMod val="75000"/>
            </a:schemeClr>
          </a:solidFill>
          <a:latin typeface="+mn-lt"/>
          <a:ea typeface="MS PGothic" panose="020B0600070205080204" pitchFamily="34" charset="-128"/>
          <a:cs typeface="+mn-cs"/>
        </a:defRPr>
      </a:lvl1pPr>
      <a:lvl2pPr marL="817563" indent="-314325" algn="l" defTabSz="503238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258888" indent="-250825" algn="l" defTabSz="503238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763713" indent="-250825" algn="l" defTabSz="503238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266950" indent="-250825" algn="l" defTabSz="503238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67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20E358-192F-4A28-A051-94678DB74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iPECS One Collaboration Web Client: Guest invite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1CF46-9528-441B-9F84-5E5DE4BE72B8}"/>
              </a:ext>
            </a:extLst>
          </p:cNvPr>
          <p:cNvSpPr txBox="1"/>
          <p:nvPr/>
        </p:nvSpPr>
        <p:spPr>
          <a:xfrm>
            <a:off x="681863" y="1141065"/>
            <a:ext cx="7586802" cy="161285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344919" indent="-344919" defTabSz="459892">
              <a:spcBef>
                <a:spcPct val="20000"/>
              </a:spcBef>
              <a:buFont typeface="+mj-lt"/>
              <a:buAutoNum type="arabicPeriod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n-US" altLang="ko-KR" dirty="0"/>
              <a:t>The guest can then join the Video Conference</a:t>
            </a:r>
            <a:r>
              <a:rPr lang="en-US" altLang="ko-KR" b="1" dirty="0"/>
              <a:t> </a:t>
            </a:r>
            <a:r>
              <a:rPr lang="en-US" altLang="ko-KR" dirty="0"/>
              <a:t>by clicking the guest URL link</a:t>
            </a:r>
            <a:r>
              <a:rPr lang="en-US" altLang="ko-KR" b="1" dirty="0"/>
              <a:t> </a:t>
            </a:r>
            <a:r>
              <a:rPr lang="en-US" altLang="ko-KR" dirty="0"/>
              <a:t>in the invitation e-mail. (Guest invitation is not supported for mobile users)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/>
              <a:t>Enter their name and e-mail address.</a:t>
            </a:r>
          </a:p>
          <a:p>
            <a:r>
              <a:rPr lang="en-US" altLang="ko-KR" dirty="0"/>
              <a:t>Choose audio and video settings before joining the video conference.</a:t>
            </a:r>
          </a:p>
          <a:p>
            <a:r>
              <a:rPr lang="en-US" altLang="ko-KR" dirty="0"/>
              <a:t>Click </a:t>
            </a:r>
            <a:r>
              <a:rPr lang="en-US" altLang="ko-KR" b="1" dirty="0"/>
              <a:t>OK</a:t>
            </a:r>
            <a:r>
              <a:rPr lang="en-US" altLang="ko-KR" dirty="0"/>
              <a:t>.</a:t>
            </a:r>
            <a:endParaRPr lang="en-US" altLang="ko-KR" b="1" dirty="0"/>
          </a:p>
        </p:txBody>
      </p:sp>
      <p:pic>
        <p:nvPicPr>
          <p:cNvPr id="4" name="Picture 1498693992">
            <a:extLst>
              <a:ext uri="{FF2B5EF4-FFF2-40B4-BE49-F238E27FC236}">
                <a16:creationId xmlns:a16="http://schemas.microsoft.com/office/drawing/2014/main" id="{58B6AEF6-D430-4780-B70B-D2C6F5DB8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458" y="2782124"/>
            <a:ext cx="43243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788B22-8A8E-4FB5-BF18-939AD4E79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6005" y="2976837"/>
            <a:ext cx="1974215" cy="145415"/>
          </a:xfrm>
          <a:prstGeom prst="rect">
            <a:avLst/>
          </a:prstGeom>
          <a:noFill/>
          <a:ln w="12700">
            <a:solidFill>
              <a:srgbClr val="F4791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08B5C61-1CDF-4DD1-90BA-4F36E61D4C21}"/>
              </a:ext>
            </a:extLst>
          </p:cNvPr>
          <p:cNvSpPr/>
          <p:nvPr/>
        </p:nvSpPr>
        <p:spPr>
          <a:xfrm>
            <a:off x="5214205" y="4348538"/>
            <a:ext cx="2301291" cy="707950"/>
          </a:xfrm>
          <a:prstGeom prst="roundRect">
            <a:avLst>
              <a:gd name="adj" fmla="val 8591"/>
            </a:avLst>
          </a:prstGeom>
          <a:noFill/>
          <a:ln w="25400">
            <a:solidFill>
              <a:srgbClr val="E6631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C922FE-AE50-487F-8A59-BAE5CD393665}"/>
              </a:ext>
            </a:extLst>
          </p:cNvPr>
          <p:cNvSpPr txBox="1"/>
          <p:nvPr/>
        </p:nvSpPr>
        <p:spPr>
          <a:xfrm>
            <a:off x="4775420" y="4517772"/>
            <a:ext cx="444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66319"/>
                </a:solidFill>
              </a:rPr>
              <a:t>(1)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355FF5-21A4-40C3-A289-B5A4DB8104FE}"/>
              </a:ext>
            </a:extLst>
          </p:cNvPr>
          <p:cNvSpPr txBox="1"/>
          <p:nvPr/>
        </p:nvSpPr>
        <p:spPr>
          <a:xfrm>
            <a:off x="4775419" y="5240304"/>
            <a:ext cx="444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66319"/>
                </a:solidFill>
              </a:rPr>
              <a:t>(2)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CEFCAF0-DB55-4BD3-AFD7-0154D1033F57}"/>
              </a:ext>
            </a:extLst>
          </p:cNvPr>
          <p:cNvSpPr/>
          <p:nvPr/>
        </p:nvSpPr>
        <p:spPr>
          <a:xfrm>
            <a:off x="5214203" y="5200651"/>
            <a:ext cx="2301293" cy="400509"/>
          </a:xfrm>
          <a:prstGeom prst="roundRect">
            <a:avLst>
              <a:gd name="adj" fmla="val 8591"/>
            </a:avLst>
          </a:prstGeom>
          <a:noFill/>
          <a:ln w="25400">
            <a:solidFill>
              <a:srgbClr val="E6631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0AB094-AA6E-4D6B-AE5C-5B93281E603D}"/>
              </a:ext>
            </a:extLst>
          </p:cNvPr>
          <p:cNvSpPr txBox="1"/>
          <p:nvPr/>
        </p:nvSpPr>
        <p:spPr>
          <a:xfrm>
            <a:off x="7526497" y="5666795"/>
            <a:ext cx="444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66319"/>
                </a:solidFill>
              </a:rPr>
              <a:t>(3)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DC7B009-D5FC-4A2B-90B0-624C178F2CC1}"/>
              </a:ext>
            </a:extLst>
          </p:cNvPr>
          <p:cNvSpPr/>
          <p:nvPr/>
        </p:nvSpPr>
        <p:spPr>
          <a:xfrm>
            <a:off x="6846854" y="5729557"/>
            <a:ext cx="635189" cy="231602"/>
          </a:xfrm>
          <a:prstGeom prst="roundRect">
            <a:avLst>
              <a:gd name="adj" fmla="val 8591"/>
            </a:avLst>
          </a:prstGeom>
          <a:noFill/>
          <a:ln w="25400">
            <a:solidFill>
              <a:srgbClr val="E6631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22C767-E6BA-4717-B2EA-6A48E50C1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42" y="3459703"/>
            <a:ext cx="2825409" cy="2141457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523F647-C7EB-4629-820D-19BD00494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007" y="4980963"/>
            <a:ext cx="2662718" cy="259341"/>
          </a:xfrm>
          <a:prstGeom prst="rect">
            <a:avLst/>
          </a:prstGeom>
          <a:noFill/>
          <a:ln w="12700">
            <a:solidFill>
              <a:srgbClr val="F4791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3BFBDF-A2D9-4C56-A0D0-CF22B25AF45D}"/>
              </a:ext>
            </a:extLst>
          </p:cNvPr>
          <p:cNvSpPr/>
          <p:nvPr/>
        </p:nvSpPr>
        <p:spPr>
          <a:xfrm>
            <a:off x="1995792" y="5055488"/>
            <a:ext cx="510483" cy="5303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55783BA-28B0-44EE-B7B6-EDFFED7D8997}"/>
              </a:ext>
            </a:extLst>
          </p:cNvPr>
          <p:cNvCxnSpPr>
            <a:cxnSpLocks/>
          </p:cNvCxnSpPr>
          <p:nvPr/>
        </p:nvCxnSpPr>
        <p:spPr>
          <a:xfrm flipV="1">
            <a:off x="3176346" y="3122252"/>
            <a:ext cx="1862356" cy="1858711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657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20E358-192F-4A28-A051-94678DB74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iPECS One Collaboration Web Client: Guest invite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FCC57F-0140-45BE-8870-ABFFEC4F2D24}"/>
              </a:ext>
            </a:extLst>
          </p:cNvPr>
          <p:cNvSpPr txBox="1"/>
          <p:nvPr/>
        </p:nvSpPr>
        <p:spPr>
          <a:xfrm>
            <a:off x="620537" y="1613490"/>
            <a:ext cx="7748407" cy="85330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344919" indent="-344919" defTabSz="459892">
              <a:spcBef>
                <a:spcPct val="20000"/>
              </a:spcBef>
              <a:buFont typeface="+mj-lt"/>
              <a:buAutoNum type="arabicPeriod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Click </a:t>
            </a:r>
            <a:r>
              <a:rPr lang="en-US" altLang="ko-KR" b="1" dirty="0"/>
              <a:t>Admit</a:t>
            </a:r>
            <a:r>
              <a:rPr lang="en-US" altLang="ko-KR" dirty="0"/>
              <a:t>      in the lobby section.</a:t>
            </a:r>
          </a:p>
          <a:p>
            <a:pPr marL="0" indent="0">
              <a:buNone/>
            </a:pPr>
            <a:r>
              <a:rPr lang="en-US" altLang="ko-KR" dirty="0"/>
              <a:t>         </a:t>
            </a:r>
            <a:r>
              <a:rPr lang="en-US" altLang="ko-KR" i="1" dirty="0"/>
              <a:t>or</a:t>
            </a:r>
          </a:p>
          <a:p>
            <a:pPr>
              <a:buFont typeface="+mj-lt"/>
              <a:buAutoNum type="arabicPeriod" startAt="2"/>
            </a:pPr>
            <a:r>
              <a:rPr lang="en-US" altLang="ko-KR" dirty="0"/>
              <a:t>Click </a:t>
            </a:r>
            <a:r>
              <a:rPr lang="en-US" altLang="ko-KR" b="1" dirty="0"/>
              <a:t>Admit button</a:t>
            </a:r>
            <a:r>
              <a:rPr lang="en-US" altLang="ko-KR" dirty="0"/>
              <a:t> in the pop-up</a:t>
            </a:r>
            <a:endParaRPr lang="en-US" altLang="ko-KR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56B27F-7DD2-4F21-B4CA-264B5451290A}"/>
              </a:ext>
            </a:extLst>
          </p:cNvPr>
          <p:cNvSpPr txBox="1"/>
          <p:nvPr/>
        </p:nvSpPr>
        <p:spPr>
          <a:xfrm>
            <a:off x="609961" y="1186558"/>
            <a:ext cx="7716695" cy="29707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344919" indent="-344919" defTabSz="459892">
              <a:spcBef>
                <a:spcPct val="20000"/>
              </a:spcBef>
              <a:buFont typeface="+mj-lt"/>
              <a:buAutoNum type="arabicPeriod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n-US" altLang="ko-KR" dirty="0"/>
              <a:t>Conference host can admit or reject when the guest requests to join the conference.</a:t>
            </a:r>
          </a:p>
        </p:txBody>
      </p:sp>
      <p:pic>
        <p:nvPicPr>
          <p:cNvPr id="5" name="Picture 1498693993">
            <a:extLst>
              <a:ext uri="{FF2B5EF4-FFF2-40B4-BE49-F238E27FC236}">
                <a16:creationId xmlns:a16="http://schemas.microsoft.com/office/drawing/2014/main" id="{F3CBE822-8958-4CF6-9A6D-7545C8DA1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61" y="2641251"/>
            <a:ext cx="7826719" cy="35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4516BE-171E-4C3D-A799-A9D4641A3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7770" y="4402432"/>
            <a:ext cx="331188" cy="288274"/>
          </a:xfrm>
          <a:prstGeom prst="rect">
            <a:avLst/>
          </a:prstGeom>
          <a:noFill/>
          <a:ln w="25400">
            <a:solidFill>
              <a:srgbClr val="F4791F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30F4FE-35F5-41CD-9B90-72A3FBB45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575" y="5965223"/>
            <a:ext cx="604716" cy="242994"/>
          </a:xfrm>
          <a:prstGeom prst="rect">
            <a:avLst/>
          </a:prstGeom>
          <a:noFill/>
          <a:ln w="25400">
            <a:solidFill>
              <a:srgbClr val="F4791F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513435-5880-4EC3-B7D2-E0A41641501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567" y="1716977"/>
            <a:ext cx="179705" cy="1295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785FF9-C312-4D3E-A348-7D7B41A4693E}"/>
              </a:ext>
            </a:extLst>
          </p:cNvPr>
          <p:cNvSpPr txBox="1"/>
          <p:nvPr/>
        </p:nvSpPr>
        <p:spPr>
          <a:xfrm>
            <a:off x="7983292" y="4021253"/>
            <a:ext cx="444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66319"/>
                </a:solidFill>
              </a:rPr>
              <a:t>(1)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7E933B-5A6F-4236-913B-5EC0B36876ED}"/>
              </a:ext>
            </a:extLst>
          </p:cNvPr>
          <p:cNvSpPr txBox="1"/>
          <p:nvPr/>
        </p:nvSpPr>
        <p:spPr>
          <a:xfrm>
            <a:off x="8495136" y="5917443"/>
            <a:ext cx="444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66319"/>
                </a:solidFill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4211602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20E358-192F-4A28-A051-94678DB74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iPECS One Collaboration Web Client: Video conference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FBE846-2325-4A18-BEC8-AB29357F12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5422" y="1656190"/>
            <a:ext cx="7381233" cy="3954768"/>
          </a:xfrm>
          <a:prstGeom prst="rect">
            <a:avLst/>
          </a:prstGeom>
          <a:ln w="3175">
            <a:solidFill>
              <a:schemeClr val="bg1">
                <a:lumMod val="50000"/>
                <a:alpha val="15000"/>
              </a:schemeClr>
            </a:solidFill>
          </a:ln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989E6AD-4543-4757-8B63-491FDB29F2F1}"/>
              </a:ext>
            </a:extLst>
          </p:cNvPr>
          <p:cNvCxnSpPr>
            <a:cxnSpLocks/>
          </p:cNvCxnSpPr>
          <p:nvPr/>
        </p:nvCxnSpPr>
        <p:spPr>
          <a:xfrm flipH="1">
            <a:off x="1253741" y="5490816"/>
            <a:ext cx="182970" cy="393547"/>
          </a:xfrm>
          <a:prstGeom prst="straightConnector1">
            <a:avLst/>
          </a:prstGeom>
          <a:ln>
            <a:solidFill>
              <a:srgbClr val="E663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BAB0B36-2417-4406-B8E7-34D24C216610}"/>
              </a:ext>
            </a:extLst>
          </p:cNvPr>
          <p:cNvCxnSpPr>
            <a:cxnSpLocks/>
          </p:cNvCxnSpPr>
          <p:nvPr/>
        </p:nvCxnSpPr>
        <p:spPr>
          <a:xfrm>
            <a:off x="1793257" y="5520917"/>
            <a:ext cx="121792" cy="369677"/>
          </a:xfrm>
          <a:prstGeom prst="straightConnector1">
            <a:avLst/>
          </a:prstGeom>
          <a:ln>
            <a:solidFill>
              <a:srgbClr val="E663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D32FD01-48EA-4AD6-995F-1FEAB069C134}"/>
              </a:ext>
            </a:extLst>
          </p:cNvPr>
          <p:cNvSpPr txBox="1"/>
          <p:nvPr/>
        </p:nvSpPr>
        <p:spPr>
          <a:xfrm>
            <a:off x="907398" y="5887957"/>
            <a:ext cx="685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E66319"/>
                </a:solidFill>
              </a:rPr>
              <a:t>Sharing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F4C53E-9A9B-4894-A869-A168EEC6C503}"/>
              </a:ext>
            </a:extLst>
          </p:cNvPr>
          <p:cNvSpPr txBox="1"/>
          <p:nvPr/>
        </p:nvSpPr>
        <p:spPr>
          <a:xfrm>
            <a:off x="1403678" y="5887957"/>
            <a:ext cx="1289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E66319"/>
                </a:solidFill>
              </a:rPr>
              <a:t>Raise hand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0809EDD-9A28-4C45-B8F4-9247DD39FDF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2975615" y="5437107"/>
            <a:ext cx="159720" cy="450850"/>
          </a:xfrm>
          <a:prstGeom prst="straightConnector1">
            <a:avLst/>
          </a:prstGeom>
          <a:ln>
            <a:solidFill>
              <a:srgbClr val="E663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437BD2D-1F9C-4E19-A4E0-332253DD078A}"/>
              </a:ext>
            </a:extLst>
          </p:cNvPr>
          <p:cNvSpPr txBox="1"/>
          <p:nvPr/>
        </p:nvSpPr>
        <p:spPr>
          <a:xfrm>
            <a:off x="2658267" y="5887957"/>
            <a:ext cx="634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E66319"/>
                </a:solidFill>
              </a:rPr>
              <a:t>Mute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AF812B-5D88-4FA6-93F4-AA970251FD7F}"/>
              </a:ext>
            </a:extLst>
          </p:cNvPr>
          <p:cNvSpPr txBox="1"/>
          <p:nvPr/>
        </p:nvSpPr>
        <p:spPr>
          <a:xfrm>
            <a:off x="3229123" y="5887957"/>
            <a:ext cx="510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E66319"/>
                </a:solidFill>
              </a:rPr>
              <a:t>End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9CC7B2-1CC3-4AB2-837D-A040D7963BA0}"/>
              </a:ext>
            </a:extLst>
          </p:cNvPr>
          <p:cNvSpPr txBox="1"/>
          <p:nvPr/>
        </p:nvSpPr>
        <p:spPr>
          <a:xfrm>
            <a:off x="3561377" y="5887957"/>
            <a:ext cx="1053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E66319"/>
                </a:solidFill>
              </a:rPr>
              <a:t>Camera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2F9FB2-F368-4DB3-A91B-F662EB87FF43}"/>
              </a:ext>
            </a:extLst>
          </p:cNvPr>
          <p:cNvSpPr txBox="1"/>
          <p:nvPr/>
        </p:nvSpPr>
        <p:spPr>
          <a:xfrm>
            <a:off x="5013698" y="5887957"/>
            <a:ext cx="8704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E66319"/>
                </a:solidFill>
              </a:rPr>
              <a:t>Tile View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265E5F-4A92-485C-A158-C9FD3D07615E}"/>
              </a:ext>
            </a:extLst>
          </p:cNvPr>
          <p:cNvSpPr txBox="1"/>
          <p:nvPr/>
        </p:nvSpPr>
        <p:spPr>
          <a:xfrm>
            <a:off x="5819068" y="5887957"/>
            <a:ext cx="1053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E66319"/>
                </a:solidFill>
              </a:rPr>
              <a:t>More Actions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553D8FF-6A3C-4966-8441-4701B47B0FB2}"/>
              </a:ext>
            </a:extLst>
          </p:cNvPr>
          <p:cNvCxnSpPr>
            <a:cxnSpLocks/>
          </p:cNvCxnSpPr>
          <p:nvPr/>
        </p:nvCxnSpPr>
        <p:spPr>
          <a:xfrm>
            <a:off x="5227195" y="5437107"/>
            <a:ext cx="246573" cy="383944"/>
          </a:xfrm>
          <a:prstGeom prst="straightConnector1">
            <a:avLst/>
          </a:prstGeom>
          <a:ln>
            <a:solidFill>
              <a:srgbClr val="E663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FAD295A-3991-4E9D-B3DB-A68B4A45674B}"/>
              </a:ext>
            </a:extLst>
          </p:cNvPr>
          <p:cNvCxnSpPr>
            <a:cxnSpLocks/>
          </p:cNvCxnSpPr>
          <p:nvPr/>
        </p:nvCxnSpPr>
        <p:spPr>
          <a:xfrm>
            <a:off x="5484272" y="5437107"/>
            <a:ext cx="576137" cy="383944"/>
          </a:xfrm>
          <a:prstGeom prst="straightConnector1">
            <a:avLst/>
          </a:prstGeom>
          <a:ln>
            <a:solidFill>
              <a:srgbClr val="E663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3CB0CC6-8B99-4ED6-9C94-CA8CCCA20DA3}"/>
              </a:ext>
            </a:extLst>
          </p:cNvPr>
          <p:cNvCxnSpPr>
            <a:cxnSpLocks/>
          </p:cNvCxnSpPr>
          <p:nvPr/>
        </p:nvCxnSpPr>
        <p:spPr>
          <a:xfrm>
            <a:off x="3813240" y="5490816"/>
            <a:ext cx="215167" cy="349949"/>
          </a:xfrm>
          <a:prstGeom prst="straightConnector1">
            <a:avLst/>
          </a:prstGeom>
          <a:ln>
            <a:solidFill>
              <a:srgbClr val="E663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35B2304-904B-49DE-9E97-FDE883523C22}"/>
              </a:ext>
            </a:extLst>
          </p:cNvPr>
          <p:cNvCxnSpPr>
            <a:cxnSpLocks/>
          </p:cNvCxnSpPr>
          <p:nvPr/>
        </p:nvCxnSpPr>
        <p:spPr>
          <a:xfrm>
            <a:off x="3476794" y="5490816"/>
            <a:ext cx="0" cy="349949"/>
          </a:xfrm>
          <a:prstGeom prst="straightConnector1">
            <a:avLst/>
          </a:prstGeom>
          <a:ln>
            <a:solidFill>
              <a:srgbClr val="E663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E4E4041-921F-4BDB-A116-4CB3EF35A546}"/>
              </a:ext>
            </a:extLst>
          </p:cNvPr>
          <p:cNvSpPr/>
          <p:nvPr/>
        </p:nvSpPr>
        <p:spPr>
          <a:xfrm>
            <a:off x="7568920" y="1656190"/>
            <a:ext cx="778755" cy="246221"/>
          </a:xfrm>
          <a:prstGeom prst="roundRect">
            <a:avLst/>
          </a:prstGeom>
          <a:noFill/>
          <a:ln w="25400">
            <a:solidFill>
              <a:srgbClr val="E6631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C7C50A-3079-4AC1-9097-8C27D4F4345F}"/>
              </a:ext>
            </a:extLst>
          </p:cNvPr>
          <p:cNvSpPr txBox="1"/>
          <p:nvPr/>
        </p:nvSpPr>
        <p:spPr>
          <a:xfrm>
            <a:off x="7420193" y="1356898"/>
            <a:ext cx="1053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E66319"/>
                </a:solidFill>
              </a:rPr>
              <a:t>Session Menu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F53E0E-0123-4289-B5F9-E2723316A284}"/>
              </a:ext>
            </a:extLst>
          </p:cNvPr>
          <p:cNvSpPr txBox="1"/>
          <p:nvPr/>
        </p:nvSpPr>
        <p:spPr>
          <a:xfrm>
            <a:off x="609961" y="1132531"/>
            <a:ext cx="7716695" cy="29707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344919" indent="-344919" defTabSz="459892">
              <a:spcBef>
                <a:spcPct val="20000"/>
              </a:spcBef>
              <a:buFont typeface="+mj-lt"/>
              <a:buAutoNum type="arabicPeriod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n-US" altLang="ko-KR" dirty="0"/>
              <a:t>Up to 15 parties can join the video conference.</a:t>
            </a:r>
          </a:p>
        </p:txBody>
      </p:sp>
    </p:spTree>
    <p:extLst>
      <p:ext uri="{BB962C8B-B14F-4D97-AF65-F5344CB8AC3E}">
        <p14:creationId xmlns:p14="http://schemas.microsoft.com/office/powerpoint/2010/main" val="998240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20E358-192F-4A28-A051-94678DB74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iPECS One Collaboration Web Client: Screen sharing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145994-DD3B-43A0-BC5C-FEC3140A90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49695" y="2761473"/>
            <a:ext cx="6464724" cy="3327095"/>
          </a:xfrm>
          <a:prstGeom prst="rect">
            <a:avLst/>
          </a:prstGeom>
          <a:ln w="3175">
            <a:solidFill>
              <a:schemeClr val="bg1">
                <a:lumMod val="50000"/>
                <a:alpha val="1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7F5FD6-313B-4EF5-95DF-59154E4A92A6}"/>
              </a:ext>
            </a:extLst>
          </p:cNvPr>
          <p:cNvSpPr txBox="1"/>
          <p:nvPr/>
        </p:nvSpPr>
        <p:spPr>
          <a:xfrm>
            <a:off x="620538" y="1517086"/>
            <a:ext cx="8445446" cy="113727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344919" indent="-344919" defTabSz="459892">
              <a:spcBef>
                <a:spcPct val="20000"/>
              </a:spcBef>
              <a:buFont typeface="+mj-lt"/>
              <a:buAutoNum type="arabicPeriod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Select        (screen share) button at the bottom left of video conference screen.</a:t>
            </a:r>
          </a:p>
          <a:p>
            <a:r>
              <a:rPr lang="en-US" dirty="0"/>
              <a:t>Choose entire screen, application window, or chrome tab to be shared to the video conference.</a:t>
            </a:r>
          </a:p>
          <a:p>
            <a:r>
              <a:rPr lang="en-US" altLang="ko-KR" dirty="0"/>
              <a:t>Select </a:t>
            </a:r>
            <a:r>
              <a:rPr lang="en-US" altLang="ko-KR" b="1" dirty="0"/>
              <a:t>Share audio</a:t>
            </a:r>
            <a:r>
              <a:rPr lang="en-US" altLang="ko-KR" dirty="0"/>
              <a:t> if you want to share your PC audio to other parties.</a:t>
            </a:r>
          </a:p>
          <a:p>
            <a:r>
              <a:rPr lang="en-US" altLang="ko-KR" dirty="0"/>
              <a:t>Click the </a:t>
            </a:r>
            <a:r>
              <a:rPr lang="en-US" altLang="ko-KR" b="1" dirty="0"/>
              <a:t>Share</a:t>
            </a:r>
            <a:r>
              <a:rPr lang="en-US" altLang="ko-KR" dirty="0"/>
              <a:t> button.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4D0644-509E-4A2B-BF0E-F8E092F2EC1B}"/>
              </a:ext>
            </a:extLst>
          </p:cNvPr>
          <p:cNvSpPr txBox="1"/>
          <p:nvPr/>
        </p:nvSpPr>
        <p:spPr>
          <a:xfrm>
            <a:off x="609961" y="1101306"/>
            <a:ext cx="8157117" cy="25743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344919" indent="-344919" defTabSz="459892">
              <a:spcBef>
                <a:spcPct val="20000"/>
              </a:spcBef>
              <a:buFont typeface="+mj-lt"/>
              <a:buAutoNum type="arabicPeriod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n-US" altLang="ko-KR" dirty="0"/>
              <a:t>During a video conference parties are able to share their screen.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C37E5B8-29D1-45DD-B08E-4188870DD0E9}"/>
              </a:ext>
            </a:extLst>
          </p:cNvPr>
          <p:cNvSpPr/>
          <p:nvPr/>
        </p:nvSpPr>
        <p:spPr>
          <a:xfrm>
            <a:off x="1773307" y="5844843"/>
            <a:ext cx="305883" cy="230476"/>
          </a:xfrm>
          <a:prstGeom prst="roundRect">
            <a:avLst>
              <a:gd name="adj" fmla="val 8591"/>
            </a:avLst>
          </a:prstGeom>
          <a:noFill/>
          <a:ln w="25400">
            <a:solidFill>
              <a:srgbClr val="E6631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E11FEC-0B2C-4BCF-9CF7-4AD4B142B9E2}"/>
              </a:ext>
            </a:extLst>
          </p:cNvPr>
          <p:cNvSpPr txBox="1"/>
          <p:nvPr/>
        </p:nvSpPr>
        <p:spPr>
          <a:xfrm>
            <a:off x="1388977" y="5778996"/>
            <a:ext cx="484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66319"/>
                </a:solidFill>
              </a:rPr>
              <a:t>(1)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873BAA-BCA3-4B87-BC9B-6BB0EB2F2490}"/>
              </a:ext>
            </a:extLst>
          </p:cNvPr>
          <p:cNvSpPr/>
          <p:nvPr/>
        </p:nvSpPr>
        <p:spPr>
          <a:xfrm>
            <a:off x="3479148" y="3077725"/>
            <a:ext cx="2360408" cy="1081680"/>
          </a:xfrm>
          <a:prstGeom prst="roundRect">
            <a:avLst>
              <a:gd name="adj" fmla="val 8591"/>
            </a:avLst>
          </a:prstGeom>
          <a:noFill/>
          <a:ln w="25400">
            <a:solidFill>
              <a:srgbClr val="E6631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6D4BD8-EDD6-4FEA-867A-D150A5732645}"/>
              </a:ext>
            </a:extLst>
          </p:cNvPr>
          <p:cNvSpPr/>
          <p:nvPr/>
        </p:nvSpPr>
        <p:spPr>
          <a:xfrm>
            <a:off x="3374617" y="4758925"/>
            <a:ext cx="595257" cy="181066"/>
          </a:xfrm>
          <a:prstGeom prst="roundRect">
            <a:avLst>
              <a:gd name="adj" fmla="val 8591"/>
            </a:avLst>
          </a:prstGeom>
          <a:noFill/>
          <a:ln w="25400">
            <a:solidFill>
              <a:srgbClr val="E6631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3BDC3D5-7E5C-487D-B65E-0E941AE32523}"/>
              </a:ext>
            </a:extLst>
          </p:cNvPr>
          <p:cNvSpPr/>
          <p:nvPr/>
        </p:nvSpPr>
        <p:spPr>
          <a:xfrm>
            <a:off x="5266154" y="4730296"/>
            <a:ext cx="324242" cy="231998"/>
          </a:xfrm>
          <a:prstGeom prst="roundRect">
            <a:avLst>
              <a:gd name="adj" fmla="val 8591"/>
            </a:avLst>
          </a:prstGeom>
          <a:noFill/>
          <a:ln w="25400">
            <a:solidFill>
              <a:srgbClr val="E6631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29637B-32E1-49EC-B63C-51B0AA019315}"/>
              </a:ext>
            </a:extLst>
          </p:cNvPr>
          <p:cNvSpPr txBox="1"/>
          <p:nvPr/>
        </p:nvSpPr>
        <p:spPr>
          <a:xfrm>
            <a:off x="4748565" y="2712353"/>
            <a:ext cx="484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66319"/>
                </a:solidFill>
              </a:rPr>
              <a:t>(2)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855E60-8EFF-464C-AAA2-F8D7D503522B}"/>
              </a:ext>
            </a:extLst>
          </p:cNvPr>
          <p:cNvSpPr txBox="1"/>
          <p:nvPr/>
        </p:nvSpPr>
        <p:spPr>
          <a:xfrm>
            <a:off x="3470873" y="4429851"/>
            <a:ext cx="484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66319"/>
                </a:solidFill>
              </a:rPr>
              <a:t>(3)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E3C34A-8DFC-4D0C-A0C3-D6BCF6B6959E}"/>
              </a:ext>
            </a:extLst>
          </p:cNvPr>
          <p:cNvSpPr txBox="1"/>
          <p:nvPr/>
        </p:nvSpPr>
        <p:spPr>
          <a:xfrm>
            <a:off x="5208387" y="4429851"/>
            <a:ext cx="484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66319"/>
                </a:solidFill>
              </a:rPr>
              <a:t>(4)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58CC1D7-0542-44DF-B629-F71F23F7E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177" y="1581415"/>
            <a:ext cx="251482" cy="2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13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20E358-192F-4A28-A051-94678DB74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iPECS One Collaboration Mobile Client: Space creation &amp; config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B887CF6-3CDA-4590-944C-1B67C5E27CA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1128" y="4660091"/>
            <a:ext cx="1650435" cy="1055759"/>
          </a:xfrm>
          <a:prstGeom prst="rect">
            <a:avLst/>
          </a:prstGeom>
          <a:noFill/>
          <a:ln>
            <a:solidFill>
              <a:srgbClr val="000000">
                <a:alpha val="20000"/>
              </a:srgbClr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9BB610-C3B8-48D7-91BB-207A716775C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4427" y="2678504"/>
            <a:ext cx="1780784" cy="844236"/>
          </a:xfrm>
          <a:prstGeom prst="rect">
            <a:avLst/>
          </a:prstGeom>
          <a:noFill/>
          <a:ln w="12700">
            <a:solidFill>
              <a:schemeClr val="bg1">
                <a:lumMod val="50000"/>
                <a:alpha val="20000"/>
              </a:schemeClr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97B18B1-2340-4DBF-9FE0-1C874E19A0B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1002" y="2500903"/>
            <a:ext cx="1953275" cy="3594262"/>
          </a:xfrm>
          <a:prstGeom prst="rect">
            <a:avLst/>
          </a:prstGeom>
          <a:noFill/>
          <a:ln w="12700">
            <a:solidFill>
              <a:schemeClr val="accent1">
                <a:alpha val="20000"/>
              </a:schemeClr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EB579F3-1E08-4DDC-8E92-552BEF9322B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8492" y="2500903"/>
            <a:ext cx="1953275" cy="3562750"/>
          </a:xfrm>
          <a:prstGeom prst="rect">
            <a:avLst/>
          </a:prstGeom>
          <a:noFill/>
          <a:ln w="12700">
            <a:solidFill>
              <a:schemeClr val="accent1">
                <a:alpha val="20000"/>
              </a:schemeClr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E6895DF-8855-466D-BFB2-DA4C9BF9DD2E}"/>
              </a:ext>
            </a:extLst>
          </p:cNvPr>
          <p:cNvSpPr txBox="1"/>
          <p:nvPr/>
        </p:nvSpPr>
        <p:spPr>
          <a:xfrm>
            <a:off x="609961" y="1154869"/>
            <a:ext cx="11661287" cy="98427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344919" indent="-344919" defTabSz="459892">
              <a:spcBef>
                <a:spcPct val="20000"/>
              </a:spcBef>
              <a:buFont typeface="+mj-lt"/>
              <a:buAutoNum type="arabicPeriod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To create new space on the mobile app, tap      (Create) button, enter a space name, search for users you would like to add, then tap “OK”.</a:t>
            </a:r>
          </a:p>
          <a:p>
            <a:r>
              <a:rPr lang="en-US" altLang="ko-KR" dirty="0"/>
              <a:t>You can filter the list of Spaces by All, Unread or Favorites by tapping       (Filter) at the top left.</a:t>
            </a:r>
          </a:p>
          <a:p>
            <a:r>
              <a:rPr lang="en-US" altLang="ko-KR" dirty="0"/>
              <a:t>You can leave a space, turn on/off notifications for the space and add to/remove from Favorites on the space list menu.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91941EE-64AD-4135-9D88-B3BCF72A9B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1081" y="1226967"/>
            <a:ext cx="179086" cy="1752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2FBF7E2-BAEB-4FAC-9965-119F48A811EF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17" y="1714589"/>
            <a:ext cx="164465" cy="13716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75142EE-1C02-4510-A553-35FE37859A44}"/>
              </a:ext>
            </a:extLst>
          </p:cNvPr>
          <p:cNvSpPr txBox="1"/>
          <p:nvPr/>
        </p:nvSpPr>
        <p:spPr>
          <a:xfrm>
            <a:off x="2251950" y="5423585"/>
            <a:ext cx="417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E66319"/>
                </a:solidFill>
              </a:rPr>
              <a:t>(1)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061B56E-ED96-4C21-A671-B359D41E03A6}"/>
              </a:ext>
            </a:extLst>
          </p:cNvPr>
          <p:cNvSpPr/>
          <p:nvPr/>
        </p:nvSpPr>
        <p:spPr>
          <a:xfrm>
            <a:off x="2643443" y="5374801"/>
            <a:ext cx="499565" cy="397296"/>
          </a:xfrm>
          <a:prstGeom prst="roundRect">
            <a:avLst/>
          </a:prstGeom>
          <a:noFill/>
          <a:ln w="25400">
            <a:solidFill>
              <a:srgbClr val="E6631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6B0F5C8-93F1-4BE1-9541-CDC00082627F}"/>
              </a:ext>
            </a:extLst>
          </p:cNvPr>
          <p:cNvSpPr/>
          <p:nvPr/>
        </p:nvSpPr>
        <p:spPr>
          <a:xfrm>
            <a:off x="3958512" y="2774971"/>
            <a:ext cx="1738459" cy="414966"/>
          </a:xfrm>
          <a:prstGeom prst="roundRect">
            <a:avLst/>
          </a:prstGeom>
          <a:noFill/>
          <a:ln w="25400">
            <a:solidFill>
              <a:srgbClr val="E6631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E6623A-678F-4643-AA2A-EA59059B9861}"/>
              </a:ext>
            </a:extLst>
          </p:cNvPr>
          <p:cNvSpPr txBox="1"/>
          <p:nvPr/>
        </p:nvSpPr>
        <p:spPr>
          <a:xfrm>
            <a:off x="5003186" y="2462557"/>
            <a:ext cx="417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E66319"/>
                </a:solidFill>
              </a:rPr>
              <a:t>(1)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EA6DFC-8C37-4544-8349-95C3FDDF0BB4}"/>
              </a:ext>
            </a:extLst>
          </p:cNvPr>
          <p:cNvSpPr txBox="1"/>
          <p:nvPr/>
        </p:nvSpPr>
        <p:spPr>
          <a:xfrm>
            <a:off x="4650624" y="5521915"/>
            <a:ext cx="417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E66319"/>
                </a:solidFill>
              </a:rPr>
              <a:t>(1)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8975635-D231-4166-A833-C76460204B63}"/>
              </a:ext>
            </a:extLst>
          </p:cNvPr>
          <p:cNvSpPr/>
          <p:nvPr/>
        </p:nvSpPr>
        <p:spPr>
          <a:xfrm>
            <a:off x="6895147" y="2669234"/>
            <a:ext cx="958165" cy="583763"/>
          </a:xfrm>
          <a:prstGeom prst="roundRect">
            <a:avLst/>
          </a:prstGeom>
          <a:noFill/>
          <a:ln w="25400">
            <a:solidFill>
              <a:srgbClr val="E6631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6F03809-B7EF-4AE2-8FE2-1D70D4C0AA0D}"/>
              </a:ext>
            </a:extLst>
          </p:cNvPr>
          <p:cNvSpPr/>
          <p:nvPr/>
        </p:nvSpPr>
        <p:spPr>
          <a:xfrm>
            <a:off x="1823568" y="2259415"/>
            <a:ext cx="4797814" cy="844236"/>
          </a:xfrm>
          <a:custGeom>
            <a:avLst/>
            <a:gdLst>
              <a:gd name="connsiteX0" fmla="*/ 0 w 4957894"/>
              <a:gd name="connsiteY0" fmla="*/ 315729 h 844236"/>
              <a:gd name="connsiteX1" fmla="*/ 2986481 w 4957894"/>
              <a:gd name="connsiteY1" fmla="*/ 22115 h 844236"/>
              <a:gd name="connsiteX2" fmla="*/ 4957894 w 4957894"/>
              <a:gd name="connsiteY2" fmla="*/ 844236 h 84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7894" h="844236">
                <a:moveTo>
                  <a:pt x="0" y="315729"/>
                </a:moveTo>
                <a:cubicBezTo>
                  <a:pt x="1080082" y="124880"/>
                  <a:pt x="2160165" y="-65969"/>
                  <a:pt x="2986481" y="22115"/>
                </a:cubicBezTo>
                <a:cubicBezTo>
                  <a:pt x="3812797" y="110199"/>
                  <a:pt x="4385345" y="477217"/>
                  <a:pt x="4957894" y="844236"/>
                </a:cubicBezTo>
              </a:path>
            </a:pathLst>
          </a:custGeom>
          <a:noFill/>
          <a:ln>
            <a:solidFill>
              <a:srgbClr val="E66319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BCA6328-327D-409D-B4B7-53DA4B94AFFE}"/>
              </a:ext>
            </a:extLst>
          </p:cNvPr>
          <p:cNvSpPr txBox="1"/>
          <p:nvPr/>
        </p:nvSpPr>
        <p:spPr>
          <a:xfrm>
            <a:off x="7162445" y="2342120"/>
            <a:ext cx="417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E66319"/>
                </a:solidFill>
              </a:rPr>
              <a:t>(2)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97840F1-FDC8-47E5-9587-B72038562617}"/>
              </a:ext>
            </a:extLst>
          </p:cNvPr>
          <p:cNvSpPr/>
          <p:nvPr/>
        </p:nvSpPr>
        <p:spPr>
          <a:xfrm>
            <a:off x="6812779" y="4908377"/>
            <a:ext cx="1489547" cy="718748"/>
          </a:xfrm>
          <a:prstGeom prst="roundRect">
            <a:avLst/>
          </a:prstGeom>
          <a:noFill/>
          <a:ln w="25400">
            <a:solidFill>
              <a:srgbClr val="E6631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F58E82-4FFD-4CCF-866C-F4DA51CD86D1}"/>
              </a:ext>
            </a:extLst>
          </p:cNvPr>
          <p:cNvSpPr txBox="1"/>
          <p:nvPr/>
        </p:nvSpPr>
        <p:spPr>
          <a:xfrm>
            <a:off x="7271406" y="4345186"/>
            <a:ext cx="417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E66319"/>
                </a:solidFill>
              </a:rPr>
              <a:t>(3)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6E7FDED-1838-43FB-952F-102614434D85}"/>
              </a:ext>
            </a:extLst>
          </p:cNvPr>
          <p:cNvSpPr/>
          <p:nvPr/>
        </p:nvSpPr>
        <p:spPr>
          <a:xfrm>
            <a:off x="4443920" y="5843846"/>
            <a:ext cx="830510" cy="297721"/>
          </a:xfrm>
          <a:prstGeom prst="roundRect">
            <a:avLst/>
          </a:prstGeom>
          <a:noFill/>
          <a:ln w="25400">
            <a:solidFill>
              <a:srgbClr val="E6631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47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20E358-192F-4A28-A051-94678DB74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iPECS One Collaboration Mobile Client: Manage a Space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0BF89C-D826-4613-85BE-DC281ADE00B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785" y="2285063"/>
            <a:ext cx="2143538" cy="3861168"/>
          </a:xfrm>
          <a:prstGeom prst="rect">
            <a:avLst/>
          </a:prstGeom>
          <a:noFill/>
          <a:ln w="12700">
            <a:solidFill>
              <a:schemeClr val="accent1">
                <a:alpha val="20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92F261-D91E-474F-AF70-107B031DC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093" y="2285062"/>
            <a:ext cx="2143538" cy="3861169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494B04-52CA-4DAC-8D68-68CBEF0BB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152" y="2275324"/>
            <a:ext cx="2143538" cy="3872526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89F9746-88B1-46C7-BD65-F8F240B66537}"/>
              </a:ext>
            </a:extLst>
          </p:cNvPr>
          <p:cNvSpPr/>
          <p:nvPr/>
        </p:nvSpPr>
        <p:spPr>
          <a:xfrm>
            <a:off x="2593231" y="2286475"/>
            <a:ext cx="266671" cy="204079"/>
          </a:xfrm>
          <a:prstGeom prst="roundRect">
            <a:avLst/>
          </a:prstGeom>
          <a:noFill/>
          <a:ln w="25400">
            <a:solidFill>
              <a:srgbClr val="E6631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8768D8-79F8-485D-A430-59E052184D0F}"/>
              </a:ext>
            </a:extLst>
          </p:cNvPr>
          <p:cNvSpPr txBox="1"/>
          <p:nvPr/>
        </p:nvSpPr>
        <p:spPr>
          <a:xfrm>
            <a:off x="2893355" y="2208086"/>
            <a:ext cx="417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E66319"/>
                </a:solidFill>
              </a:rPr>
              <a:t>(1)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D29BFD9-3B97-4862-8A72-5E8A030975C3}"/>
              </a:ext>
            </a:extLst>
          </p:cNvPr>
          <p:cNvSpPr/>
          <p:nvPr/>
        </p:nvSpPr>
        <p:spPr>
          <a:xfrm>
            <a:off x="3519093" y="3457388"/>
            <a:ext cx="1298236" cy="1130532"/>
          </a:xfrm>
          <a:prstGeom prst="roundRect">
            <a:avLst/>
          </a:prstGeom>
          <a:noFill/>
          <a:ln w="25400">
            <a:solidFill>
              <a:srgbClr val="E6631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BA6C50F-DDA0-4D1F-811D-867AF6C761EE}"/>
              </a:ext>
            </a:extLst>
          </p:cNvPr>
          <p:cNvSpPr/>
          <p:nvPr/>
        </p:nvSpPr>
        <p:spPr>
          <a:xfrm>
            <a:off x="6295152" y="5111546"/>
            <a:ext cx="1582192" cy="737337"/>
          </a:xfrm>
          <a:prstGeom prst="roundRect">
            <a:avLst/>
          </a:prstGeom>
          <a:noFill/>
          <a:ln w="25400">
            <a:solidFill>
              <a:srgbClr val="E6631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B1C0F5-FC47-4607-AF73-785DA000726F}"/>
              </a:ext>
            </a:extLst>
          </p:cNvPr>
          <p:cNvSpPr txBox="1"/>
          <p:nvPr/>
        </p:nvSpPr>
        <p:spPr>
          <a:xfrm>
            <a:off x="3101991" y="3845047"/>
            <a:ext cx="417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E66319"/>
                </a:solidFill>
              </a:rPr>
              <a:t>(2)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C672A1-20AE-481C-8460-2387B8841321}"/>
              </a:ext>
            </a:extLst>
          </p:cNvPr>
          <p:cNvSpPr txBox="1"/>
          <p:nvPr/>
        </p:nvSpPr>
        <p:spPr>
          <a:xfrm>
            <a:off x="5878050" y="5294257"/>
            <a:ext cx="417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E66319"/>
                </a:solidFill>
              </a:rPr>
              <a:t>(3)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5070E0-9699-40BA-A53F-449B9FE6ACD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273" y="1263609"/>
            <a:ext cx="106045" cy="1797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1FE567-320D-4D1D-AD9E-FD6A0F099354}"/>
              </a:ext>
            </a:extLst>
          </p:cNvPr>
          <p:cNvSpPr txBox="1"/>
          <p:nvPr/>
        </p:nvSpPr>
        <p:spPr>
          <a:xfrm>
            <a:off x="628181" y="1185923"/>
            <a:ext cx="6854283" cy="98427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344919" indent="-344919" defTabSz="459892">
              <a:spcBef>
                <a:spcPct val="20000"/>
              </a:spcBef>
              <a:buFont typeface="+mj-lt"/>
              <a:buAutoNum type="arabicPeriod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Tap the </a:t>
            </a:r>
            <a:r>
              <a:rPr lang="en-US" altLang="ko-KR" b="1" dirty="0"/>
              <a:t>Option button</a:t>
            </a:r>
            <a:r>
              <a:rPr lang="en-US" altLang="ko-KR" dirty="0"/>
              <a:t>    to display the menu</a:t>
            </a:r>
          </a:p>
          <a:p>
            <a:r>
              <a:rPr lang="en-US" altLang="ko-KR" dirty="0"/>
              <a:t>Tap a participant to display the pop-up menu.</a:t>
            </a:r>
          </a:p>
          <a:p>
            <a:r>
              <a:rPr lang="en-US" altLang="ko-KR" dirty="0"/>
              <a:t>Select an option to manage the participant.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3E338D9-D7F5-4AEA-A1D9-FEADC8BF1943}"/>
              </a:ext>
            </a:extLst>
          </p:cNvPr>
          <p:cNvCxnSpPr/>
          <p:nvPr/>
        </p:nvCxnSpPr>
        <p:spPr>
          <a:xfrm>
            <a:off x="2893355" y="3258638"/>
            <a:ext cx="625738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90300B4-7FCE-4F75-9DF8-4CBC3B85CDA5}"/>
              </a:ext>
            </a:extLst>
          </p:cNvPr>
          <p:cNvCxnSpPr>
            <a:cxnSpLocks/>
          </p:cNvCxnSpPr>
          <p:nvPr/>
        </p:nvCxnSpPr>
        <p:spPr>
          <a:xfrm>
            <a:off x="4817329" y="3988480"/>
            <a:ext cx="1477823" cy="120037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38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20E358-192F-4A28-A051-94678DB74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iPECS One Collaboration Mobile Client: Join a video conference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C5E546-060B-4982-B0E9-B04B71296A4D}"/>
              </a:ext>
            </a:extLst>
          </p:cNvPr>
          <p:cNvSpPr txBox="1"/>
          <p:nvPr/>
        </p:nvSpPr>
        <p:spPr>
          <a:xfrm>
            <a:off x="627915" y="1215880"/>
            <a:ext cx="5737542" cy="169299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344919" indent="-344919" defTabSz="459892">
              <a:spcBef>
                <a:spcPct val="20000"/>
              </a:spcBef>
              <a:buFont typeface="+mj-lt"/>
              <a:buAutoNum type="arabicPeriod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n-US" altLang="ko-KR" b="1" dirty="0"/>
              <a:t>Join from invitation notification</a:t>
            </a:r>
          </a:p>
          <a:p>
            <a:pPr marL="0" indent="0">
              <a:buNone/>
            </a:pPr>
            <a:r>
              <a:rPr lang="en-US" altLang="ko-KR" dirty="0"/>
              <a:t>All space room members and invited iPECS ONE users will receive an invitation notification when the video conference begins.</a:t>
            </a:r>
          </a:p>
          <a:p>
            <a:pPr marL="0" indent="0">
              <a:buNone/>
            </a:pPr>
            <a:r>
              <a:rPr lang="en-US" altLang="ko-KR" dirty="0"/>
              <a:t>(Mobile client can only join a conference)</a:t>
            </a:r>
          </a:p>
          <a:p>
            <a:r>
              <a:rPr lang="en-US" dirty="0"/>
              <a:t>Set up your audio and video before starting a video conference. </a:t>
            </a:r>
          </a:p>
          <a:p>
            <a:r>
              <a:rPr lang="en-US" dirty="0"/>
              <a:t>Tap </a:t>
            </a:r>
            <a:r>
              <a:rPr lang="en-US" b="1" dirty="0"/>
              <a:t>Join now</a:t>
            </a:r>
            <a:r>
              <a:rPr lang="en-US" altLang="ko-KR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C2E148-8BDB-4671-843A-6EA3818E98B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82" y="1370960"/>
            <a:ext cx="2016493" cy="4155254"/>
          </a:xfrm>
          <a:prstGeom prst="rect">
            <a:avLst/>
          </a:prstGeom>
          <a:ln w="3175">
            <a:solidFill>
              <a:schemeClr val="bg1">
                <a:lumMod val="50000"/>
                <a:alpha val="20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F00DF2-5453-436D-91A4-4BAAC842D6C3}"/>
              </a:ext>
            </a:extLst>
          </p:cNvPr>
          <p:cNvSpPr txBox="1"/>
          <p:nvPr/>
        </p:nvSpPr>
        <p:spPr>
          <a:xfrm>
            <a:off x="626194" y="3626609"/>
            <a:ext cx="5532866" cy="1320574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344919" indent="-344919" defTabSz="459892">
              <a:spcBef>
                <a:spcPct val="20000"/>
              </a:spcBef>
              <a:buFont typeface="+mj-lt"/>
              <a:buAutoNum type="arabicPeriod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n-US" altLang="ko-KR" b="1" dirty="0"/>
              <a:t>Join the video conference in progress</a:t>
            </a:r>
          </a:p>
          <a:p>
            <a:pPr marL="0" indent="0">
              <a:buNone/>
            </a:pPr>
            <a:r>
              <a:rPr lang="en-US" altLang="ko-KR" dirty="0"/>
              <a:t>You can join the video conference in progress from the space list.</a:t>
            </a:r>
          </a:p>
          <a:p>
            <a:pPr>
              <a:buFont typeface="+mj-lt"/>
              <a:buAutoNum type="romanUcPeriod"/>
            </a:pPr>
            <a:r>
              <a:rPr lang="en-US" dirty="0"/>
              <a:t>Select the space that has the video conference status icon displayed on the right of the space list.</a:t>
            </a:r>
          </a:p>
          <a:p>
            <a:pPr>
              <a:buFont typeface="+mj-lt"/>
              <a:buAutoNum type="romanUcPeriod"/>
            </a:pPr>
            <a:r>
              <a:rPr lang="en-US" dirty="0"/>
              <a:t>Click </a:t>
            </a:r>
            <a:r>
              <a:rPr lang="en-US" b="1" dirty="0"/>
              <a:t>Video Conference</a:t>
            </a:r>
            <a:r>
              <a:rPr lang="en-US" dirty="0"/>
              <a:t> in the space</a:t>
            </a:r>
            <a:r>
              <a:rPr lang="en-US" altLang="ko-KR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70C457-5A23-4EC0-A572-313AC8AD968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14" y="5124775"/>
            <a:ext cx="2597955" cy="797073"/>
          </a:xfrm>
          <a:prstGeom prst="rect">
            <a:avLst/>
          </a:prstGeom>
          <a:ln w="12700">
            <a:solidFill>
              <a:schemeClr val="bg1">
                <a:lumMod val="65000"/>
                <a:alpha val="1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76CEC6-5E27-4C34-8150-FE8DD868184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889" y="5124776"/>
            <a:ext cx="2597955" cy="34257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>
                <a:lumMod val="65000"/>
                <a:alpha val="15000"/>
              </a:schemeClr>
            </a:solidFill>
          </a:ln>
        </p:spPr>
      </p:pic>
      <p:sp>
        <p:nvSpPr>
          <p:cNvPr id="9" name="Oval 2">
            <a:extLst>
              <a:ext uri="{FF2B5EF4-FFF2-40B4-BE49-F238E27FC236}">
                <a16:creationId xmlns:a16="http://schemas.microsoft.com/office/drawing/2014/main" id="{F4B74719-B54A-49B2-8E27-F63C89DA3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829" y="5575107"/>
            <a:ext cx="252413" cy="252412"/>
          </a:xfrm>
          <a:prstGeom prst="ellipse">
            <a:avLst/>
          </a:prstGeom>
          <a:noFill/>
          <a:ln w="25400">
            <a:solidFill>
              <a:srgbClr val="F4791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2">
            <a:extLst>
              <a:ext uri="{FF2B5EF4-FFF2-40B4-BE49-F238E27FC236}">
                <a16:creationId xmlns:a16="http://schemas.microsoft.com/office/drawing/2014/main" id="{579AF662-62BD-466B-9E74-130C77784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4345" y="5171170"/>
            <a:ext cx="252413" cy="252412"/>
          </a:xfrm>
          <a:prstGeom prst="ellipse">
            <a:avLst/>
          </a:prstGeom>
          <a:noFill/>
          <a:ln w="25400">
            <a:solidFill>
              <a:srgbClr val="F4791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2ABDD6-1326-4D2C-AAD8-6E13D21322CF}"/>
              </a:ext>
            </a:extLst>
          </p:cNvPr>
          <p:cNvSpPr txBox="1"/>
          <p:nvPr/>
        </p:nvSpPr>
        <p:spPr>
          <a:xfrm>
            <a:off x="6393063" y="3624597"/>
            <a:ext cx="417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E66319"/>
                </a:solidFill>
              </a:rPr>
              <a:t>(1)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593170-BBDD-48CC-B7F3-C4B3BAF61D5F}"/>
              </a:ext>
            </a:extLst>
          </p:cNvPr>
          <p:cNvSpPr/>
          <p:nvPr/>
        </p:nvSpPr>
        <p:spPr>
          <a:xfrm>
            <a:off x="6810165" y="3551288"/>
            <a:ext cx="1585604" cy="458376"/>
          </a:xfrm>
          <a:prstGeom prst="roundRect">
            <a:avLst/>
          </a:prstGeom>
          <a:noFill/>
          <a:ln w="25400">
            <a:solidFill>
              <a:srgbClr val="E6631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A73E8D-891F-4660-829C-BD90275724B6}"/>
              </a:ext>
            </a:extLst>
          </p:cNvPr>
          <p:cNvSpPr txBox="1"/>
          <p:nvPr/>
        </p:nvSpPr>
        <p:spPr>
          <a:xfrm flipH="1">
            <a:off x="7364010" y="3987362"/>
            <a:ext cx="553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66319"/>
                </a:solidFill>
              </a:rPr>
              <a:t>(2)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3429B3F-DB33-460C-8202-7FF6CC4C1487}"/>
              </a:ext>
            </a:extLst>
          </p:cNvPr>
          <p:cNvSpPr/>
          <p:nvPr/>
        </p:nvSpPr>
        <p:spPr>
          <a:xfrm>
            <a:off x="7738510" y="4084883"/>
            <a:ext cx="601504" cy="188117"/>
          </a:xfrm>
          <a:prstGeom prst="roundRect">
            <a:avLst/>
          </a:prstGeom>
          <a:noFill/>
          <a:ln w="25400">
            <a:solidFill>
              <a:srgbClr val="E6631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C6F323-A550-42CA-82B0-38FB67FF0B65}"/>
              </a:ext>
            </a:extLst>
          </p:cNvPr>
          <p:cNvSpPr txBox="1"/>
          <p:nvPr/>
        </p:nvSpPr>
        <p:spPr>
          <a:xfrm>
            <a:off x="6085401" y="5124889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E66319"/>
                </a:solidFill>
              </a:rPr>
              <a:t>(II)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A62CD9-B192-45B5-A35C-3FE4E8F60318}"/>
              </a:ext>
            </a:extLst>
          </p:cNvPr>
          <p:cNvSpPr txBox="1"/>
          <p:nvPr/>
        </p:nvSpPr>
        <p:spPr>
          <a:xfrm>
            <a:off x="3293795" y="5532036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E66319"/>
                </a:solidFill>
              </a:rPr>
              <a:t>(I)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3EAAD6C-009D-4516-8065-6D5F9EDBF479}"/>
              </a:ext>
            </a:extLst>
          </p:cNvPr>
          <p:cNvCxnSpPr>
            <a:cxnSpLocks/>
          </p:cNvCxnSpPr>
          <p:nvPr/>
        </p:nvCxnSpPr>
        <p:spPr>
          <a:xfrm flipV="1">
            <a:off x="6101037" y="4550249"/>
            <a:ext cx="488043" cy="653887"/>
          </a:xfrm>
          <a:prstGeom prst="straightConnector1">
            <a:avLst/>
          </a:prstGeom>
          <a:ln>
            <a:solidFill>
              <a:srgbClr val="E663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5D28456-893A-4246-8B02-C03F29D52F89}"/>
              </a:ext>
            </a:extLst>
          </p:cNvPr>
          <p:cNvCxnSpPr>
            <a:cxnSpLocks/>
          </p:cNvCxnSpPr>
          <p:nvPr/>
        </p:nvCxnSpPr>
        <p:spPr>
          <a:xfrm flipV="1">
            <a:off x="3348653" y="5321788"/>
            <a:ext cx="346647" cy="1"/>
          </a:xfrm>
          <a:prstGeom prst="straightConnector1">
            <a:avLst/>
          </a:prstGeom>
          <a:ln>
            <a:solidFill>
              <a:srgbClr val="E663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278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20E358-192F-4A28-A051-94678DB74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iPECS One Collaboration Mobile Client: Video conference menu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F46FC5-81CB-4500-87B7-CFFA6A04F35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69" y="1509827"/>
            <a:ext cx="1972437" cy="3679527"/>
          </a:xfrm>
          <a:prstGeom prst="rect">
            <a:avLst/>
          </a:prstGeom>
          <a:ln w="3175">
            <a:solidFill>
              <a:schemeClr val="bg1">
                <a:lumMod val="50000"/>
                <a:alpha val="20000"/>
              </a:schemeClr>
            </a:solidFill>
          </a:ln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71F159B-20F6-4735-ACFD-27F4152EEC66}"/>
              </a:ext>
            </a:extLst>
          </p:cNvPr>
          <p:cNvCxnSpPr>
            <a:cxnSpLocks/>
          </p:cNvCxnSpPr>
          <p:nvPr/>
        </p:nvCxnSpPr>
        <p:spPr>
          <a:xfrm flipH="1">
            <a:off x="1201377" y="5117497"/>
            <a:ext cx="235363" cy="331987"/>
          </a:xfrm>
          <a:prstGeom prst="straightConnector1">
            <a:avLst/>
          </a:prstGeom>
          <a:ln>
            <a:solidFill>
              <a:srgbClr val="E663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95BC00C-4DEB-4137-845F-058140A18726}"/>
              </a:ext>
            </a:extLst>
          </p:cNvPr>
          <p:cNvSpPr txBox="1"/>
          <p:nvPr/>
        </p:nvSpPr>
        <p:spPr>
          <a:xfrm>
            <a:off x="972795" y="5449484"/>
            <a:ext cx="589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E66319"/>
                </a:solidFill>
              </a:rPr>
              <a:t>Mute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D546755-F4E0-42A8-9FEF-04198DCCAEE9}"/>
              </a:ext>
            </a:extLst>
          </p:cNvPr>
          <p:cNvCxnSpPr>
            <a:cxnSpLocks/>
          </p:cNvCxnSpPr>
          <p:nvPr/>
        </p:nvCxnSpPr>
        <p:spPr>
          <a:xfrm>
            <a:off x="1769749" y="5117497"/>
            <a:ext cx="1" cy="331987"/>
          </a:xfrm>
          <a:prstGeom prst="straightConnector1">
            <a:avLst/>
          </a:prstGeom>
          <a:ln>
            <a:solidFill>
              <a:srgbClr val="E663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47ADD3C-1D76-4C98-8F7B-668BDBA959FD}"/>
              </a:ext>
            </a:extLst>
          </p:cNvPr>
          <p:cNvSpPr txBox="1"/>
          <p:nvPr/>
        </p:nvSpPr>
        <p:spPr>
          <a:xfrm>
            <a:off x="1447250" y="5449484"/>
            <a:ext cx="589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E66319"/>
                </a:solidFill>
              </a:rPr>
              <a:t>End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ED3984-AE76-40AD-8841-5652175EB776}"/>
              </a:ext>
            </a:extLst>
          </p:cNvPr>
          <p:cNvSpPr txBox="1"/>
          <p:nvPr/>
        </p:nvSpPr>
        <p:spPr>
          <a:xfrm>
            <a:off x="1987820" y="5341843"/>
            <a:ext cx="589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E66319"/>
                </a:solidFill>
              </a:rPr>
              <a:t>Stop Camera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4D027FC-0F44-469C-8ED6-EA1408970DD0}"/>
              </a:ext>
            </a:extLst>
          </p:cNvPr>
          <p:cNvCxnSpPr>
            <a:cxnSpLocks/>
          </p:cNvCxnSpPr>
          <p:nvPr/>
        </p:nvCxnSpPr>
        <p:spPr>
          <a:xfrm>
            <a:off x="2102759" y="5117497"/>
            <a:ext cx="156536" cy="314095"/>
          </a:xfrm>
          <a:prstGeom prst="straightConnector1">
            <a:avLst/>
          </a:prstGeom>
          <a:ln>
            <a:solidFill>
              <a:srgbClr val="E663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057E6F8-BE86-48CB-8324-C87819DBE0C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428" y="3925851"/>
            <a:ext cx="2646403" cy="1724599"/>
          </a:xfrm>
          <a:prstGeom prst="rect">
            <a:avLst/>
          </a:prstGeom>
          <a:noFill/>
          <a:ln w="12700">
            <a:solidFill>
              <a:schemeClr val="bg1">
                <a:lumMod val="65000"/>
                <a:alpha val="15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AD8FE3-1AF7-408C-935C-330EEB3CBB9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589" y="1509827"/>
            <a:ext cx="1908660" cy="37736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81F41F8-ADEF-4EA9-919F-792E58A608B0}"/>
              </a:ext>
            </a:extLst>
          </p:cNvPr>
          <p:cNvCxnSpPr>
            <a:cxnSpLocks/>
            <a:stCxn id="14" idx="7"/>
          </p:cNvCxnSpPr>
          <p:nvPr/>
        </p:nvCxnSpPr>
        <p:spPr>
          <a:xfrm flipV="1">
            <a:off x="4378147" y="4438184"/>
            <a:ext cx="1908660" cy="975655"/>
          </a:xfrm>
          <a:prstGeom prst="straightConnector1">
            <a:avLst/>
          </a:prstGeom>
          <a:ln>
            <a:solidFill>
              <a:srgbClr val="E663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2">
            <a:extLst>
              <a:ext uri="{FF2B5EF4-FFF2-40B4-BE49-F238E27FC236}">
                <a16:creationId xmlns:a16="http://schemas.microsoft.com/office/drawing/2014/main" id="{914672B0-6E7F-4C73-8627-B033DA90D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3278" y="5377070"/>
            <a:ext cx="1247572" cy="251077"/>
          </a:xfrm>
          <a:prstGeom prst="ellipse">
            <a:avLst/>
          </a:prstGeom>
          <a:noFill/>
          <a:ln w="25400">
            <a:solidFill>
              <a:srgbClr val="F4791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4565570-5659-432A-85EB-8131FF02EDA5}"/>
              </a:ext>
            </a:extLst>
          </p:cNvPr>
          <p:cNvCxnSpPr>
            <a:cxnSpLocks/>
          </p:cNvCxnSpPr>
          <p:nvPr/>
        </p:nvCxnSpPr>
        <p:spPr>
          <a:xfrm>
            <a:off x="2515310" y="5017812"/>
            <a:ext cx="809118" cy="0"/>
          </a:xfrm>
          <a:prstGeom prst="straightConnector1">
            <a:avLst/>
          </a:prstGeom>
          <a:ln>
            <a:solidFill>
              <a:srgbClr val="E663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304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EA034-00EE-45EF-9A97-7F6E8F4D34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iPECS One Collaboration</a:t>
            </a:r>
          </a:p>
        </p:txBody>
      </p:sp>
    </p:spTree>
    <p:extLst>
      <p:ext uri="{BB962C8B-B14F-4D97-AF65-F5344CB8AC3E}">
        <p14:creationId xmlns:p14="http://schemas.microsoft.com/office/powerpoint/2010/main" val="3437129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20E358-192F-4A28-A051-94678DB74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iPECS One Collaboration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928350C-F78B-4499-989C-257D1218CA07}"/>
              </a:ext>
            </a:extLst>
          </p:cNvPr>
          <p:cNvSpPr txBox="1"/>
          <p:nvPr/>
        </p:nvSpPr>
        <p:spPr>
          <a:xfrm>
            <a:off x="609961" y="1061659"/>
            <a:ext cx="8554085" cy="2430152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990"/>
              </a:spcBef>
              <a:buFont typeface="Arial" panose="020B0604020202020204" pitchFamily="34" charset="0"/>
              <a:buChar char="•"/>
            </a:pPr>
            <a:r>
              <a:rPr lang="en-GB" sz="1800" b="1" spc="-10" dirty="0">
                <a:latin typeface="Arial"/>
                <a:cs typeface="Arial"/>
              </a:rPr>
              <a:t>Multi party video conference</a:t>
            </a:r>
          </a:p>
          <a:p>
            <a:pPr marL="298450" indent="-285750">
              <a:lnSpc>
                <a:spcPct val="100000"/>
              </a:lnSpc>
              <a:spcBef>
                <a:spcPts val="990"/>
              </a:spcBef>
              <a:buFont typeface="Arial" panose="020B0604020202020204" pitchFamily="34" charset="0"/>
              <a:buChar char="•"/>
            </a:pPr>
            <a:r>
              <a:rPr lang="en-GB" sz="1800" b="1" spc="-10" dirty="0">
                <a:latin typeface="Arial"/>
                <a:cs typeface="Arial"/>
              </a:rPr>
              <a:t>Screen sharing</a:t>
            </a:r>
          </a:p>
          <a:p>
            <a:pPr marL="298450" indent="-285750">
              <a:lnSpc>
                <a:spcPct val="100000"/>
              </a:lnSpc>
              <a:spcBef>
                <a:spcPts val="990"/>
              </a:spcBef>
              <a:buFont typeface="Arial" panose="020B0604020202020204" pitchFamily="34" charset="0"/>
              <a:buChar char="•"/>
            </a:pPr>
            <a:r>
              <a:rPr lang="en-GB" sz="1800" b="1" spc="-10" dirty="0">
                <a:latin typeface="Arial"/>
                <a:cs typeface="Arial"/>
              </a:rPr>
              <a:t>‘Spaces’</a:t>
            </a:r>
          </a:p>
          <a:p>
            <a:pPr marL="298450" indent="-285750">
              <a:lnSpc>
                <a:spcPct val="100000"/>
              </a:lnSpc>
              <a:spcBef>
                <a:spcPts val="990"/>
              </a:spcBef>
              <a:buFont typeface="Arial" panose="020B0604020202020204" pitchFamily="34" charset="0"/>
              <a:buChar char="•"/>
            </a:pPr>
            <a:r>
              <a:rPr lang="en-GB" sz="1800" b="1" spc="-10" dirty="0">
                <a:latin typeface="Arial"/>
                <a:cs typeface="Arial"/>
              </a:rPr>
              <a:t>Guest invitation</a:t>
            </a:r>
          </a:p>
          <a:p>
            <a:pPr marL="298450" indent="-285750">
              <a:lnSpc>
                <a:spcPct val="100000"/>
              </a:lnSpc>
              <a:spcBef>
                <a:spcPts val="990"/>
              </a:spcBef>
              <a:buFont typeface="Arial" panose="020B0604020202020204" pitchFamily="34" charset="0"/>
              <a:buChar char="•"/>
            </a:pPr>
            <a:endParaRPr lang="en-GB" sz="1800" b="1" spc="-1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990"/>
              </a:spcBef>
              <a:buFont typeface="Arial" panose="020B0604020202020204" pitchFamily="34" charset="0"/>
              <a:buChar char="•"/>
            </a:pPr>
            <a:endParaRPr lang="en-GB" sz="1800" b="1" spc="-1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712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20E358-192F-4A28-A051-94678DB74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iPECS One Collaboration Web Client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E7DF2-E9CF-4BAA-A4AD-2889C6DDD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16" y="1250066"/>
            <a:ext cx="7858627" cy="48220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6DA497-C66A-4A31-AAAC-5985B4F31B51}"/>
              </a:ext>
            </a:extLst>
          </p:cNvPr>
          <p:cNvSpPr txBox="1"/>
          <p:nvPr/>
        </p:nvSpPr>
        <p:spPr>
          <a:xfrm>
            <a:off x="598980" y="1302701"/>
            <a:ext cx="1189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Main Menu Tab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FFF93C3-2E32-4361-818A-765D21EBEF39}"/>
              </a:ext>
            </a:extLst>
          </p:cNvPr>
          <p:cNvSpPr/>
          <p:nvPr/>
        </p:nvSpPr>
        <p:spPr>
          <a:xfrm>
            <a:off x="655042" y="1587222"/>
            <a:ext cx="538588" cy="4537551"/>
          </a:xfrm>
          <a:prstGeom prst="roundRect">
            <a:avLst/>
          </a:prstGeom>
          <a:noFill/>
          <a:ln w="25400">
            <a:solidFill>
              <a:srgbClr val="E6631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F634FD-A19C-4C7C-BBBD-BAE433C7092D}"/>
              </a:ext>
            </a:extLst>
          </p:cNvPr>
          <p:cNvSpPr txBox="1"/>
          <p:nvPr/>
        </p:nvSpPr>
        <p:spPr>
          <a:xfrm>
            <a:off x="4250915" y="1298979"/>
            <a:ext cx="1060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Global Search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9F19AB-9175-4F8A-A5D1-5FF3608E5909}"/>
              </a:ext>
            </a:extLst>
          </p:cNvPr>
          <p:cNvSpPr/>
          <p:nvPr/>
        </p:nvSpPr>
        <p:spPr>
          <a:xfrm>
            <a:off x="2801404" y="1292215"/>
            <a:ext cx="1471551" cy="332565"/>
          </a:xfrm>
          <a:prstGeom prst="roundRect">
            <a:avLst/>
          </a:prstGeom>
          <a:noFill/>
          <a:ln w="25400">
            <a:solidFill>
              <a:srgbClr val="E6631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9FA15ED-E5C8-487E-A8A2-EE7D82104635}"/>
              </a:ext>
            </a:extLst>
          </p:cNvPr>
          <p:cNvSpPr/>
          <p:nvPr/>
        </p:nvSpPr>
        <p:spPr>
          <a:xfrm>
            <a:off x="7487198" y="1257904"/>
            <a:ext cx="1008866" cy="321297"/>
          </a:xfrm>
          <a:prstGeom prst="roundRect">
            <a:avLst/>
          </a:prstGeom>
          <a:noFill/>
          <a:ln w="25400">
            <a:solidFill>
              <a:srgbClr val="E6631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5B5C99-5FA4-4020-9D52-3BBC3C8C256B}"/>
              </a:ext>
            </a:extLst>
          </p:cNvPr>
          <p:cNvSpPr txBox="1"/>
          <p:nvPr/>
        </p:nvSpPr>
        <p:spPr>
          <a:xfrm>
            <a:off x="6682747" y="1196665"/>
            <a:ext cx="804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New Chat</a:t>
            </a:r>
          </a:p>
          <a:p>
            <a:pPr algn="ctr"/>
            <a:r>
              <a:rPr lang="en-US" sz="1200" b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Keypad</a:t>
            </a:r>
          </a:p>
          <a:p>
            <a:pPr algn="ctr"/>
            <a:r>
              <a:rPr lang="en-US" sz="1200" b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Settings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CAE3B3F-0DFE-4FDB-B63A-84D9535154F9}"/>
              </a:ext>
            </a:extLst>
          </p:cNvPr>
          <p:cNvSpPr/>
          <p:nvPr/>
        </p:nvSpPr>
        <p:spPr>
          <a:xfrm>
            <a:off x="1432278" y="1894864"/>
            <a:ext cx="6853467" cy="2069571"/>
          </a:xfrm>
          <a:prstGeom prst="roundRect">
            <a:avLst/>
          </a:prstGeom>
          <a:noFill/>
          <a:ln w="25400">
            <a:solidFill>
              <a:srgbClr val="E6631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A002BB-D832-417C-9AD4-9E383E4CF380}"/>
              </a:ext>
            </a:extLst>
          </p:cNvPr>
          <p:cNvSpPr txBox="1"/>
          <p:nvPr/>
        </p:nvSpPr>
        <p:spPr>
          <a:xfrm>
            <a:off x="3775732" y="1898974"/>
            <a:ext cx="1552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Call Information Area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574DBB-14C5-4FC6-927E-740EF08A4AA5}"/>
              </a:ext>
            </a:extLst>
          </p:cNvPr>
          <p:cNvSpPr/>
          <p:nvPr/>
        </p:nvSpPr>
        <p:spPr>
          <a:xfrm>
            <a:off x="1432278" y="4264290"/>
            <a:ext cx="3281528" cy="1767743"/>
          </a:xfrm>
          <a:prstGeom prst="roundRect">
            <a:avLst/>
          </a:prstGeom>
          <a:noFill/>
          <a:ln w="25400">
            <a:solidFill>
              <a:srgbClr val="E6631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05A3D48-DBD6-49CD-949E-564D40B1695D}"/>
              </a:ext>
            </a:extLst>
          </p:cNvPr>
          <p:cNvSpPr/>
          <p:nvPr/>
        </p:nvSpPr>
        <p:spPr>
          <a:xfrm>
            <a:off x="4963804" y="4264290"/>
            <a:ext cx="3321941" cy="1767743"/>
          </a:xfrm>
          <a:prstGeom prst="roundRect">
            <a:avLst/>
          </a:prstGeom>
          <a:noFill/>
          <a:ln w="25400">
            <a:solidFill>
              <a:srgbClr val="E6631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B48320-3E36-4E44-A7B1-A06BE13D791C}"/>
              </a:ext>
            </a:extLst>
          </p:cNvPr>
          <p:cNvSpPr txBox="1"/>
          <p:nvPr/>
        </p:nvSpPr>
        <p:spPr>
          <a:xfrm>
            <a:off x="2236847" y="4279599"/>
            <a:ext cx="1610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Chat Information Area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8CA980-09BB-47C8-81DC-072D60526749}"/>
              </a:ext>
            </a:extLst>
          </p:cNvPr>
          <p:cNvSpPr txBox="1"/>
          <p:nvPr/>
        </p:nvSpPr>
        <p:spPr>
          <a:xfrm>
            <a:off x="5631942" y="4257638"/>
            <a:ext cx="2185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Collaboration Information Area</a:t>
            </a:r>
          </a:p>
        </p:txBody>
      </p:sp>
    </p:spTree>
    <p:extLst>
      <p:ext uri="{BB962C8B-B14F-4D97-AF65-F5344CB8AC3E}">
        <p14:creationId xmlns:p14="http://schemas.microsoft.com/office/powerpoint/2010/main" val="297478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20E358-192F-4A28-A051-94678DB74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iPECS One Collaboration Web Client: Spaces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C6BA3A-5CA7-4260-885C-DEDDEDBDAF6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930" y="2472412"/>
            <a:ext cx="6759323" cy="3713848"/>
          </a:xfrm>
          <a:prstGeom prst="rect">
            <a:avLst/>
          </a:prstGeom>
          <a:ln w="12700">
            <a:solidFill>
              <a:schemeClr val="accent1">
                <a:alpha val="20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0DB0BB-921E-419C-A03B-CE7B837F47EE}"/>
              </a:ext>
            </a:extLst>
          </p:cNvPr>
          <p:cNvSpPr txBox="1"/>
          <p:nvPr/>
        </p:nvSpPr>
        <p:spPr>
          <a:xfrm>
            <a:off x="423688" y="1182222"/>
            <a:ext cx="8229600" cy="106720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344919" indent="-344919" defTabSz="459892">
              <a:spcBef>
                <a:spcPct val="20000"/>
              </a:spcBef>
              <a:buFont typeface="+mj-lt"/>
              <a:buAutoNum type="arabicPeriod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The Space room list area shows </a:t>
            </a:r>
            <a:r>
              <a:rPr lang="en-US" altLang="ko-KR" dirty="0" err="1"/>
              <a:t>favourite</a:t>
            </a:r>
            <a:r>
              <a:rPr lang="en-US" altLang="ko-KR" dirty="0"/>
              <a:t> and recent Spaces</a:t>
            </a:r>
          </a:p>
          <a:p>
            <a:r>
              <a:rPr lang="en-US" altLang="ko-KR" dirty="0"/>
              <a:t>The middle shows the Space content; messages, emojis and files can be exchanged.</a:t>
            </a:r>
          </a:p>
          <a:p>
            <a:r>
              <a:rPr lang="en-US" altLang="ko-KR" dirty="0"/>
              <a:t>The right hand side menu shows participant info, message search, attached files and the session menu.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C76E56A-19F7-4569-801B-A0436F218D57}"/>
              </a:ext>
            </a:extLst>
          </p:cNvPr>
          <p:cNvSpPr/>
          <p:nvPr/>
        </p:nvSpPr>
        <p:spPr>
          <a:xfrm>
            <a:off x="1528862" y="2449958"/>
            <a:ext cx="1618649" cy="3713847"/>
          </a:xfrm>
          <a:prstGeom prst="roundRect">
            <a:avLst/>
          </a:prstGeom>
          <a:noFill/>
          <a:ln w="25400">
            <a:solidFill>
              <a:srgbClr val="E6631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FF7DF6-C87A-4F95-A1D0-4BC3E7DF5864}"/>
              </a:ext>
            </a:extLst>
          </p:cNvPr>
          <p:cNvSpPr txBox="1"/>
          <p:nvPr/>
        </p:nvSpPr>
        <p:spPr>
          <a:xfrm>
            <a:off x="2215706" y="2152273"/>
            <a:ext cx="512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66319"/>
                </a:solidFill>
              </a:rPr>
              <a:t>(1)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6D8B7E4-4CD6-42FC-8062-9B82C85D9B19}"/>
              </a:ext>
            </a:extLst>
          </p:cNvPr>
          <p:cNvSpPr/>
          <p:nvPr/>
        </p:nvSpPr>
        <p:spPr>
          <a:xfrm>
            <a:off x="3203647" y="2449959"/>
            <a:ext cx="3252979" cy="3737292"/>
          </a:xfrm>
          <a:prstGeom prst="roundRect">
            <a:avLst>
              <a:gd name="adj" fmla="val 8591"/>
            </a:avLst>
          </a:prstGeom>
          <a:noFill/>
          <a:ln w="25400">
            <a:solidFill>
              <a:srgbClr val="E6631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0DE0EA4-5CD2-4CA9-9FFE-4CACDA7B7D21}"/>
              </a:ext>
            </a:extLst>
          </p:cNvPr>
          <p:cNvSpPr/>
          <p:nvPr/>
        </p:nvSpPr>
        <p:spPr>
          <a:xfrm>
            <a:off x="6512762" y="2467496"/>
            <a:ext cx="1535094" cy="3713848"/>
          </a:xfrm>
          <a:prstGeom prst="roundRect">
            <a:avLst/>
          </a:prstGeom>
          <a:noFill/>
          <a:ln w="25400">
            <a:solidFill>
              <a:srgbClr val="E6631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81F510-FDDD-4E30-AAA1-74AF71C84D45}"/>
              </a:ext>
            </a:extLst>
          </p:cNvPr>
          <p:cNvSpPr txBox="1"/>
          <p:nvPr/>
        </p:nvSpPr>
        <p:spPr>
          <a:xfrm>
            <a:off x="4657376" y="2152273"/>
            <a:ext cx="482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66319"/>
                </a:solidFill>
              </a:rPr>
              <a:t>(2)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EF8147-61C0-46D4-BAC4-2F8FE5DA2731}"/>
              </a:ext>
            </a:extLst>
          </p:cNvPr>
          <p:cNvSpPr txBox="1"/>
          <p:nvPr/>
        </p:nvSpPr>
        <p:spPr>
          <a:xfrm flipH="1">
            <a:off x="7089168" y="2152273"/>
            <a:ext cx="482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66319"/>
                </a:solidFill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3647145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20E358-192F-4A28-A051-94678DB74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iPECS One Collaboration Web Client: Start a video conference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6378D3-13B0-4243-82B0-57BA9DDA02A6}"/>
              </a:ext>
            </a:extLst>
          </p:cNvPr>
          <p:cNvSpPr txBox="1"/>
          <p:nvPr/>
        </p:nvSpPr>
        <p:spPr>
          <a:xfrm>
            <a:off x="608229" y="1408621"/>
            <a:ext cx="8599779" cy="85330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344919" indent="-344919" defTabSz="459892">
              <a:spcBef>
                <a:spcPct val="20000"/>
              </a:spcBef>
              <a:buFont typeface="+mj-lt"/>
              <a:buAutoNum type="arabicPeriod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Select a Space and click the </a:t>
            </a:r>
            <a:r>
              <a:rPr lang="en-US" altLang="ko-KR" b="1" dirty="0"/>
              <a:t>Video Conference</a:t>
            </a:r>
            <a:r>
              <a:rPr lang="en-US" altLang="ko-KR" dirty="0"/>
              <a:t> button     from within the Space .</a:t>
            </a:r>
          </a:p>
          <a:p>
            <a:r>
              <a:rPr lang="en-US" altLang="ko-KR" dirty="0"/>
              <a:t>Choose audio and video option before starting the video conference</a:t>
            </a:r>
          </a:p>
          <a:p>
            <a:r>
              <a:rPr lang="en-US" altLang="ko-KR" dirty="0"/>
              <a:t>Click </a:t>
            </a:r>
            <a:r>
              <a:rPr lang="en-US" altLang="ko-KR" b="1" dirty="0"/>
              <a:t>Join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47BDD-9861-48B9-BB8F-EAAE4DFFDE5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19" y="1489705"/>
            <a:ext cx="179705" cy="147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E411A6-2F13-4605-B3E7-FAFE4EF44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73" y="2678551"/>
            <a:ext cx="5029200" cy="32103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DB26F1-2571-41B2-A413-3272392E96E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939979" y="2678551"/>
            <a:ext cx="2879725" cy="251587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1">
                <a:alpha val="2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5EF406-7D14-4990-9261-56060A5724C4}"/>
              </a:ext>
            </a:extLst>
          </p:cNvPr>
          <p:cNvSpPr txBox="1"/>
          <p:nvPr/>
        </p:nvSpPr>
        <p:spPr>
          <a:xfrm>
            <a:off x="5534462" y="5451965"/>
            <a:ext cx="452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66319"/>
                </a:solidFill>
              </a:rPr>
              <a:t>(1)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0C19D7-48E1-4FE1-A87D-E1AF4D412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2800" y="5472269"/>
            <a:ext cx="291662" cy="297946"/>
          </a:xfrm>
          <a:prstGeom prst="ellipse">
            <a:avLst/>
          </a:prstGeom>
          <a:noFill/>
          <a:ln w="25400">
            <a:solidFill>
              <a:srgbClr val="F4791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36000" tIns="36000" rIns="36000" bIns="36000" anchor="ctr" anchorCtr="0" upright="1">
            <a:noAutofit/>
          </a:bodyPr>
          <a:lstStyle/>
          <a:p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15DF802-32FF-4C14-9623-81CDFBB2A3C6}"/>
              </a:ext>
            </a:extLst>
          </p:cNvPr>
          <p:cNvSpPr/>
          <p:nvPr/>
        </p:nvSpPr>
        <p:spPr>
          <a:xfrm>
            <a:off x="6536388" y="4283717"/>
            <a:ext cx="1652750" cy="397676"/>
          </a:xfrm>
          <a:prstGeom prst="roundRect">
            <a:avLst>
              <a:gd name="adj" fmla="val 8591"/>
            </a:avLst>
          </a:prstGeom>
          <a:noFill/>
          <a:ln w="25400">
            <a:solidFill>
              <a:srgbClr val="E6631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08DA05-88BE-4536-A04B-21B00D301017}"/>
              </a:ext>
            </a:extLst>
          </p:cNvPr>
          <p:cNvSpPr txBox="1"/>
          <p:nvPr/>
        </p:nvSpPr>
        <p:spPr>
          <a:xfrm>
            <a:off x="6128361" y="4313278"/>
            <a:ext cx="452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66319"/>
                </a:solidFill>
              </a:rPr>
              <a:t>(2)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BB8852A-54DC-4563-9CA7-B44D4E3B7313}"/>
              </a:ext>
            </a:extLst>
          </p:cNvPr>
          <p:cNvSpPr/>
          <p:nvPr/>
        </p:nvSpPr>
        <p:spPr>
          <a:xfrm>
            <a:off x="7357539" y="4743413"/>
            <a:ext cx="835573" cy="397676"/>
          </a:xfrm>
          <a:prstGeom prst="roundRect">
            <a:avLst>
              <a:gd name="adj" fmla="val 8591"/>
            </a:avLst>
          </a:prstGeom>
          <a:noFill/>
          <a:ln w="25400">
            <a:solidFill>
              <a:srgbClr val="E6631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1FDEBF-721B-4B2E-9015-80E5B00B7784}"/>
              </a:ext>
            </a:extLst>
          </p:cNvPr>
          <p:cNvSpPr txBox="1"/>
          <p:nvPr/>
        </p:nvSpPr>
        <p:spPr>
          <a:xfrm>
            <a:off x="8189138" y="4802535"/>
            <a:ext cx="452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66319"/>
                </a:solidFill>
              </a:rPr>
              <a:t>(3)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FACFC91-7BCF-4485-A115-348D005E5DB6}"/>
              </a:ext>
            </a:extLst>
          </p:cNvPr>
          <p:cNvSpPr/>
          <p:nvPr/>
        </p:nvSpPr>
        <p:spPr>
          <a:xfrm>
            <a:off x="916638" y="2988317"/>
            <a:ext cx="1542000" cy="317534"/>
          </a:xfrm>
          <a:prstGeom prst="roundRect">
            <a:avLst>
              <a:gd name="adj" fmla="val 8591"/>
            </a:avLst>
          </a:prstGeom>
          <a:noFill/>
          <a:ln w="25400">
            <a:solidFill>
              <a:srgbClr val="E6631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EF85E6-C573-48EC-8C89-010D50CF6C5D}"/>
              </a:ext>
            </a:extLst>
          </p:cNvPr>
          <p:cNvSpPr txBox="1"/>
          <p:nvPr/>
        </p:nvSpPr>
        <p:spPr>
          <a:xfrm>
            <a:off x="2439588" y="2997842"/>
            <a:ext cx="452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66319"/>
                </a:solidFill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359049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20E358-192F-4A28-A051-94678DB74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iPECS One Collaboration Web Client: Join a video conference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3F7F21-9E68-443C-BD3E-73E831C05F05}"/>
              </a:ext>
            </a:extLst>
          </p:cNvPr>
          <p:cNvSpPr txBox="1"/>
          <p:nvPr/>
        </p:nvSpPr>
        <p:spPr>
          <a:xfrm>
            <a:off x="609960" y="1188869"/>
            <a:ext cx="8991239" cy="140328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344919" indent="-344919" defTabSz="459892">
              <a:spcBef>
                <a:spcPct val="20000"/>
              </a:spcBef>
              <a:buFont typeface="+mj-lt"/>
              <a:buAutoNum type="arabicPeriod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n-US" altLang="ko-KR" dirty="0"/>
              <a:t>When a host initiates video conference, all other Space members get a video conference notification pop-up.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/>
              <a:t>Click </a:t>
            </a:r>
            <a:r>
              <a:rPr lang="en-US" altLang="ko-KR" b="1" dirty="0"/>
              <a:t>Go to Video Conference </a:t>
            </a:r>
            <a:r>
              <a:rPr lang="en-US" altLang="ko-KR" dirty="0"/>
              <a:t>on the notification pop-up.</a:t>
            </a:r>
          </a:p>
          <a:p>
            <a:r>
              <a:rPr lang="en-US" altLang="ko-KR" dirty="0"/>
              <a:t>Choose audio and video options before joining the video conference</a:t>
            </a:r>
          </a:p>
          <a:p>
            <a:r>
              <a:rPr lang="en-US" altLang="ko-KR" dirty="0"/>
              <a:t>Click </a:t>
            </a:r>
            <a:r>
              <a:rPr lang="en-US" altLang="ko-KR" b="1" dirty="0"/>
              <a:t>Join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7EE724-B3DE-4BE5-9FFB-F012CE3707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317160" y="2754074"/>
            <a:ext cx="4031750" cy="313822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1">
                <a:alpha val="20000"/>
              </a:schemeClr>
            </a:solidFill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0EA3823-CBC5-4F6A-B717-AFC1397312D4}"/>
              </a:ext>
            </a:extLst>
          </p:cNvPr>
          <p:cNvSpPr/>
          <p:nvPr/>
        </p:nvSpPr>
        <p:spPr>
          <a:xfrm>
            <a:off x="5344030" y="4818937"/>
            <a:ext cx="1917631" cy="397676"/>
          </a:xfrm>
          <a:prstGeom prst="roundRect">
            <a:avLst>
              <a:gd name="adj" fmla="val 8591"/>
            </a:avLst>
          </a:prstGeom>
          <a:noFill/>
          <a:ln w="25400">
            <a:solidFill>
              <a:srgbClr val="E6631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FAF862-D500-419B-8B7F-95599F964F2C}"/>
              </a:ext>
            </a:extLst>
          </p:cNvPr>
          <p:cNvSpPr txBox="1"/>
          <p:nvPr/>
        </p:nvSpPr>
        <p:spPr>
          <a:xfrm>
            <a:off x="4944778" y="4831118"/>
            <a:ext cx="452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66319"/>
                </a:solidFill>
              </a:rPr>
              <a:t>(2)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79191F7-D724-4644-A48C-18DE59993D59}"/>
              </a:ext>
            </a:extLst>
          </p:cNvPr>
          <p:cNvSpPr/>
          <p:nvPr/>
        </p:nvSpPr>
        <p:spPr>
          <a:xfrm>
            <a:off x="6346921" y="5427598"/>
            <a:ext cx="1093161" cy="306892"/>
          </a:xfrm>
          <a:prstGeom prst="roundRect">
            <a:avLst>
              <a:gd name="adj" fmla="val 8591"/>
            </a:avLst>
          </a:prstGeom>
          <a:noFill/>
          <a:ln w="25400">
            <a:solidFill>
              <a:srgbClr val="E6631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CCA658-D7C6-436E-BF86-7FA40D8F50CF}"/>
              </a:ext>
            </a:extLst>
          </p:cNvPr>
          <p:cNvSpPr txBox="1"/>
          <p:nvPr/>
        </p:nvSpPr>
        <p:spPr>
          <a:xfrm>
            <a:off x="7440082" y="5404325"/>
            <a:ext cx="452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66319"/>
                </a:solidFill>
              </a:rPr>
              <a:t>(3)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E4E1A2-FFE4-427D-A54A-66C5EE5F69D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36" y="3390900"/>
            <a:ext cx="2594713" cy="1720204"/>
          </a:xfrm>
          <a:prstGeom prst="rect">
            <a:avLst/>
          </a:prstGeom>
          <a:noFill/>
          <a:ln w="3175">
            <a:solidFill>
              <a:schemeClr val="bg1">
                <a:lumMod val="50000"/>
                <a:alpha val="20000"/>
              </a:schemeClr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5B397F3-993B-45DE-9DCA-773D639F7A3E}"/>
              </a:ext>
            </a:extLst>
          </p:cNvPr>
          <p:cNvSpPr/>
          <p:nvPr/>
        </p:nvSpPr>
        <p:spPr>
          <a:xfrm>
            <a:off x="1221418" y="4599659"/>
            <a:ext cx="2259367" cy="520969"/>
          </a:xfrm>
          <a:prstGeom prst="roundRect">
            <a:avLst>
              <a:gd name="adj" fmla="val 8591"/>
            </a:avLst>
          </a:prstGeom>
          <a:noFill/>
          <a:ln w="25400">
            <a:solidFill>
              <a:srgbClr val="E6631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808678-4780-4708-9C6E-F78B7C699F85}"/>
              </a:ext>
            </a:extLst>
          </p:cNvPr>
          <p:cNvSpPr txBox="1"/>
          <p:nvPr/>
        </p:nvSpPr>
        <p:spPr>
          <a:xfrm>
            <a:off x="3506764" y="4649660"/>
            <a:ext cx="452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66319"/>
                </a:solidFill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211666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20E358-192F-4A28-A051-94678DB74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iPECS One Collaboration Web Client: Host options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53BCE3-C4A2-4563-9FB7-649711E72B1C}"/>
              </a:ext>
            </a:extLst>
          </p:cNvPr>
          <p:cNvSpPr txBox="1"/>
          <p:nvPr/>
        </p:nvSpPr>
        <p:spPr>
          <a:xfrm>
            <a:off x="609961" y="1371015"/>
            <a:ext cx="7035567" cy="147956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344919" indent="-344919" defTabSz="459892">
              <a:spcBef>
                <a:spcPct val="20000"/>
              </a:spcBef>
              <a:buFont typeface="+mj-lt"/>
              <a:buAutoNum type="arabicPeriod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The host can perform administrative functions from within the space. They can;</a:t>
            </a:r>
          </a:p>
          <a:p>
            <a:pPr marL="360000" indent="-180000">
              <a:buFont typeface="Arial" panose="020B0604020202020204" pitchFamily="34" charset="0"/>
              <a:buChar char="•"/>
            </a:pPr>
            <a:r>
              <a:rPr lang="en-US" dirty="0"/>
              <a:t>Grant host privileges to another participant.</a:t>
            </a:r>
          </a:p>
          <a:p>
            <a:pPr marL="360000" indent="-180000">
              <a:buFont typeface="Arial" panose="020B0604020202020204" pitchFamily="34" charset="0"/>
              <a:buChar char="•"/>
            </a:pPr>
            <a:r>
              <a:rPr lang="en-US" dirty="0"/>
              <a:t>Block other participants from sending chat messages.</a:t>
            </a:r>
          </a:p>
          <a:p>
            <a:pPr marL="360000" indent="-180000">
              <a:buFont typeface="Arial" panose="020B0604020202020204" pitchFamily="34" charset="0"/>
              <a:buChar char="•"/>
            </a:pPr>
            <a:r>
              <a:rPr lang="en-US" dirty="0"/>
              <a:t>Remove participants from the space.</a:t>
            </a:r>
            <a:endParaRPr lang="en-US" altLang="ko-KR" dirty="0"/>
          </a:p>
          <a:p>
            <a:pPr>
              <a:buFont typeface="+mj-lt"/>
              <a:buAutoNum type="arabicPeriod" startAt="2"/>
            </a:pPr>
            <a:r>
              <a:rPr lang="en-US" altLang="ko-KR" dirty="0"/>
              <a:t>The host can also d</a:t>
            </a:r>
            <a:r>
              <a:rPr lang="en-US" dirty="0"/>
              <a:t>elete the space.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DB53B1-F2D1-4C9D-B1B5-A2030AB59C5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889" y="3133931"/>
            <a:ext cx="2879968" cy="2833754"/>
          </a:xfrm>
          <a:prstGeom prst="rect">
            <a:avLst/>
          </a:prstGeom>
          <a:noFill/>
          <a:ln>
            <a:solidFill>
              <a:srgbClr val="000000">
                <a:alpha val="20000"/>
              </a:srgbClr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ACA16C5-DE64-4373-8D92-F1B5932FF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329" y="4628612"/>
            <a:ext cx="1641128" cy="973994"/>
          </a:xfrm>
          <a:prstGeom prst="rect">
            <a:avLst/>
          </a:prstGeom>
          <a:noFill/>
          <a:ln w="25400">
            <a:solidFill>
              <a:srgbClr val="F4791F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01DA63-3DE3-4B39-94DF-18C1987B2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235" y="3545127"/>
            <a:ext cx="3939881" cy="17908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E099997-29E1-4056-8244-F330793B0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5004" y="4965116"/>
            <a:ext cx="1155353" cy="275539"/>
          </a:xfrm>
          <a:prstGeom prst="rect">
            <a:avLst/>
          </a:prstGeom>
          <a:noFill/>
          <a:ln w="25400">
            <a:solidFill>
              <a:srgbClr val="F4791F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BC69B6-EA9D-405F-A144-59C7C21EB763}"/>
              </a:ext>
            </a:extLst>
          </p:cNvPr>
          <p:cNvSpPr txBox="1"/>
          <p:nvPr/>
        </p:nvSpPr>
        <p:spPr>
          <a:xfrm>
            <a:off x="2499577" y="4271277"/>
            <a:ext cx="452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66319"/>
                </a:solidFill>
              </a:rPr>
              <a:t>(1)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B51F8B-545F-4672-8543-B2068BFCF402}"/>
              </a:ext>
            </a:extLst>
          </p:cNvPr>
          <p:cNvSpPr txBox="1"/>
          <p:nvPr/>
        </p:nvSpPr>
        <p:spPr>
          <a:xfrm>
            <a:off x="6472373" y="4933608"/>
            <a:ext cx="452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66319"/>
                </a:solidFill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354349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20E358-192F-4A28-A051-94678DB74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iPECS One Collaboration Web Client: Guest invite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9C65B5-5658-4F15-9CA3-3B66A98FB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965" y="2724032"/>
            <a:ext cx="3831799" cy="3041737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E35BB1-CF41-475F-98BF-BF3405120396}"/>
              </a:ext>
            </a:extLst>
          </p:cNvPr>
          <p:cNvSpPr txBox="1"/>
          <p:nvPr/>
        </p:nvSpPr>
        <p:spPr>
          <a:xfrm>
            <a:off x="738517" y="1167626"/>
            <a:ext cx="10508603" cy="138363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344919" indent="-344919" defTabSz="459892">
              <a:spcBef>
                <a:spcPct val="20000"/>
              </a:spcBef>
              <a:buFont typeface="+mj-lt"/>
              <a:buAutoNum type="arabicPeriod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n-US" altLang="ko-KR" dirty="0"/>
              <a:t>The host or a participant can invite guests (Non-iPECS One Collaboration users) by sharing the Video Conference Link.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/>
              <a:t>In the Spaces menu, click </a:t>
            </a:r>
            <a:r>
              <a:rPr lang="en-US" altLang="ko-KR" b="1" dirty="0"/>
              <a:t>Copy Video Conference Link</a:t>
            </a:r>
            <a:r>
              <a:rPr lang="en-US" altLang="ko-KR" dirty="0"/>
              <a:t> to copy the guest URL link to clipboard.</a:t>
            </a:r>
          </a:p>
          <a:p>
            <a:r>
              <a:rPr lang="en-US" altLang="ko-KR" dirty="0"/>
              <a:t>Then, send this to the party you would like the to join the conference. They will then need to paste this into their web browser.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05A546-228E-4247-8C4C-82CC7336B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2" y="2446109"/>
            <a:ext cx="2363903" cy="369503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FD1213-EFE4-4952-AD56-C3DC9795E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7767" y="2772756"/>
            <a:ext cx="296236" cy="275539"/>
          </a:xfrm>
          <a:prstGeom prst="rect">
            <a:avLst/>
          </a:prstGeom>
          <a:noFill/>
          <a:ln w="25400">
            <a:solidFill>
              <a:srgbClr val="F4791F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D419B3-9D93-4897-B706-55402F44E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9479" y="5307629"/>
            <a:ext cx="1754523" cy="358864"/>
          </a:xfrm>
          <a:prstGeom prst="rect">
            <a:avLst/>
          </a:prstGeom>
          <a:noFill/>
          <a:ln w="25400">
            <a:solidFill>
              <a:srgbClr val="F4791F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1E0A1D-C526-4E38-93B4-4A4AE789E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5965" y="5128197"/>
            <a:ext cx="3306486" cy="295015"/>
          </a:xfrm>
          <a:prstGeom prst="rect">
            <a:avLst/>
          </a:prstGeom>
          <a:noFill/>
          <a:ln w="25400">
            <a:solidFill>
              <a:srgbClr val="F4791F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D0FF49-D40C-4B96-A337-2665B98735BE}"/>
              </a:ext>
            </a:extLst>
          </p:cNvPr>
          <p:cNvSpPr txBox="1"/>
          <p:nvPr/>
        </p:nvSpPr>
        <p:spPr>
          <a:xfrm>
            <a:off x="3074002" y="2741248"/>
            <a:ext cx="452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66319"/>
                </a:solidFill>
              </a:rPr>
              <a:t>(1)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FF3AD8-C8E6-4967-8FFF-B3056794215C}"/>
              </a:ext>
            </a:extLst>
          </p:cNvPr>
          <p:cNvSpPr txBox="1"/>
          <p:nvPr/>
        </p:nvSpPr>
        <p:spPr>
          <a:xfrm>
            <a:off x="3074002" y="5307629"/>
            <a:ext cx="452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66319"/>
                </a:solidFill>
              </a:rPr>
              <a:t>(1)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917ABA-0802-4561-A1FE-3B52BE3F0996}"/>
              </a:ext>
            </a:extLst>
          </p:cNvPr>
          <p:cNvSpPr txBox="1"/>
          <p:nvPr/>
        </p:nvSpPr>
        <p:spPr>
          <a:xfrm>
            <a:off x="4234959" y="5106427"/>
            <a:ext cx="452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66319"/>
                </a:solidFill>
              </a:rPr>
              <a:t>(2)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434BE12-0F69-4381-8B0A-34135AE9D33C}"/>
              </a:ext>
            </a:extLst>
          </p:cNvPr>
          <p:cNvSpPr/>
          <p:nvPr/>
        </p:nvSpPr>
        <p:spPr>
          <a:xfrm>
            <a:off x="2839110" y="4674257"/>
            <a:ext cx="1778466" cy="597953"/>
          </a:xfrm>
          <a:custGeom>
            <a:avLst/>
            <a:gdLst>
              <a:gd name="connsiteX0" fmla="*/ 0 w 1778466"/>
              <a:gd name="connsiteY0" fmla="*/ 597953 h 597953"/>
              <a:gd name="connsiteX1" fmla="*/ 922789 w 1778466"/>
              <a:gd name="connsiteY1" fmla="*/ 2335 h 597953"/>
              <a:gd name="connsiteX2" fmla="*/ 1778466 w 1778466"/>
              <a:gd name="connsiteY2" fmla="*/ 430173 h 59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8466" h="597953">
                <a:moveTo>
                  <a:pt x="0" y="597953"/>
                </a:moveTo>
                <a:cubicBezTo>
                  <a:pt x="313189" y="314125"/>
                  <a:pt x="626378" y="30298"/>
                  <a:pt x="922789" y="2335"/>
                </a:cubicBezTo>
                <a:cubicBezTo>
                  <a:pt x="1219200" y="-25628"/>
                  <a:pt x="1498833" y="202272"/>
                  <a:pt x="1778466" y="430173"/>
                </a:cubicBezTo>
              </a:path>
            </a:pathLst>
          </a:custGeom>
          <a:noFill/>
          <a:ln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DC8CB1-987E-46F5-9427-3028A0E2F7C7}"/>
              </a:ext>
            </a:extLst>
          </p:cNvPr>
          <p:cNvSpPr/>
          <p:nvPr/>
        </p:nvSpPr>
        <p:spPr>
          <a:xfrm>
            <a:off x="6096682" y="5186487"/>
            <a:ext cx="610497" cy="6934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3496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 - simple">
  <a:themeElements>
    <a:clrScheme name="PRAGMA COLOURS">
      <a:dk1>
        <a:srgbClr val="56575F"/>
      </a:dk1>
      <a:lt1>
        <a:sysClr val="window" lastClr="FFFFFF"/>
      </a:lt1>
      <a:dk2>
        <a:srgbClr val="0086CD"/>
      </a:dk2>
      <a:lt2>
        <a:srgbClr val="FFFFFF"/>
      </a:lt2>
      <a:accent1>
        <a:srgbClr val="52ACE1"/>
      </a:accent1>
      <a:accent2>
        <a:srgbClr val="214157"/>
      </a:accent2>
      <a:accent3>
        <a:srgbClr val="EF7D00"/>
      </a:accent3>
      <a:accent4>
        <a:srgbClr val="56575F"/>
      </a:accent4>
      <a:accent5>
        <a:srgbClr val="0086CD"/>
      </a:accent5>
      <a:accent6>
        <a:srgbClr val="AAABB3"/>
      </a:accent6>
      <a:hlink>
        <a:srgbClr val="EF7D00"/>
      </a:hlink>
      <a:folHlink>
        <a:srgbClr val="7C797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623E708B-717A-49CE-8382-7475F7A36095}" vid="{C64D8F54-F03F-48B0-89F9-741CB41C136A}"/>
    </a:ext>
  </a:extLst>
</a:theme>
</file>

<file path=ppt/theme/theme3.xml><?xml version="1.0" encoding="utf-8"?>
<a:theme xmlns:a="http://schemas.openxmlformats.org/drawingml/2006/main" name="1_Pragma">
  <a:themeElements>
    <a:clrScheme name="Pragma">
      <a:dk1>
        <a:srgbClr val="999999"/>
      </a:dk1>
      <a:lt1>
        <a:sysClr val="window" lastClr="FFFFFF"/>
      </a:lt1>
      <a:dk2>
        <a:srgbClr val="C6093B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8000"/>
      </a:hlink>
      <a:folHlink>
        <a:srgbClr val="FF8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623E708B-717A-49CE-8382-7475F7A36095}" vid="{78BA7247-C5A0-4E21-86B7-8A59B91BC59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C6D937E55E164C82FA16CA5B06DE56" ma:contentTypeVersion="9" ma:contentTypeDescription="Create a new document." ma:contentTypeScope="" ma:versionID="f89ad838355dba551c78f9ba1a824c9c">
  <xsd:schema xmlns:xsd="http://www.w3.org/2001/XMLSchema" xmlns:xs="http://www.w3.org/2001/XMLSchema" xmlns:p="http://schemas.microsoft.com/office/2006/metadata/properties" xmlns:ns2="72211cd1-6d33-4c92-9468-6af4b2bae34f" xmlns:ns3="5263194a-13ff-48a4-9e3a-a5e3d02d1dcb" targetNamespace="http://schemas.microsoft.com/office/2006/metadata/properties" ma:root="true" ma:fieldsID="c649e6ad532034ca71b01b3ad23d9b01" ns2:_="" ns3:_="">
    <xsd:import namespace="72211cd1-6d33-4c92-9468-6af4b2bae34f"/>
    <xsd:import namespace="5263194a-13ff-48a4-9e3a-a5e3d02d1d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211cd1-6d33-4c92-9468-6af4b2bae3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3194a-13ff-48a4-9e3a-a5e3d02d1dc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6D8709-9019-4B3C-ACBC-142E77A76E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C5225D-9B7A-4D58-9419-AC048BED3B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211cd1-6d33-4c92-9468-6af4b2bae34f"/>
    <ds:schemaRef ds:uri="5263194a-13ff-48a4-9e3a-a5e3d02d1d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94126A-DCEE-4F1F-9238-02759CDDE78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Slide Master 2</Template>
  <TotalTime>1420</TotalTime>
  <Words>857</Words>
  <Application>Microsoft Office PowerPoint</Application>
  <PresentationFormat>Custom</PresentationFormat>
  <Paragraphs>125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Custom Design</vt:lpstr>
      <vt:lpstr>Content slide - simple</vt:lpstr>
      <vt:lpstr>1_Pragma</vt:lpstr>
      <vt:lpstr>PowerPoint Presentation</vt:lpstr>
      <vt:lpstr>iPECS One Collaboration</vt:lpstr>
      <vt:lpstr>iPECS One Collaboration</vt:lpstr>
      <vt:lpstr>iPECS One Collaboration Web Client</vt:lpstr>
      <vt:lpstr>iPECS One Collaboration Web Client: Spaces</vt:lpstr>
      <vt:lpstr>iPECS One Collaboration Web Client: Start a video conference</vt:lpstr>
      <vt:lpstr>iPECS One Collaboration Web Client: Join a video conference</vt:lpstr>
      <vt:lpstr>iPECS One Collaboration Web Client: Host options</vt:lpstr>
      <vt:lpstr>iPECS One Collaboration Web Client: Guest invite</vt:lpstr>
      <vt:lpstr>iPECS One Collaboration Web Client: Guest invite</vt:lpstr>
      <vt:lpstr>iPECS One Collaboration Web Client: Guest invite</vt:lpstr>
      <vt:lpstr>iPECS One Collaboration Web Client: Video conference</vt:lpstr>
      <vt:lpstr>iPECS One Collaboration Web Client: Screen sharing</vt:lpstr>
      <vt:lpstr>iPECS One Collaboration Mobile Client: Space creation &amp; config</vt:lpstr>
      <vt:lpstr>iPECS One Collaboration Mobile Client: Manage a Space</vt:lpstr>
      <vt:lpstr>iPECS One Collaboration Mobile Client: Join a video conference</vt:lpstr>
      <vt:lpstr>iPECS One Collaboration Mobile Client: Video conference menu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Lewis</dc:creator>
  <cp:lastModifiedBy>Josh Aldridge</cp:lastModifiedBy>
  <cp:revision>201</cp:revision>
  <dcterms:created xsi:type="dcterms:W3CDTF">2016-02-12T09:14:10Z</dcterms:created>
  <dcterms:modified xsi:type="dcterms:W3CDTF">2021-05-26T13:34:17Z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0x010100ECC6D937E55E164C82FA16CA5B06DE56</vt:lpwstr>
  </property>
</Properties>
</file>